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29"/>
  </p:notesMasterIdLst>
  <p:handoutMasterIdLst>
    <p:handoutMasterId r:id="rId130"/>
  </p:handoutMasterIdLst>
  <p:sldIdLst>
    <p:sldId id="256" r:id="rId5"/>
    <p:sldId id="464" r:id="rId6"/>
    <p:sldId id="465" r:id="rId7"/>
    <p:sldId id="467" r:id="rId8"/>
    <p:sldId id="680" r:id="rId9"/>
    <p:sldId id="688" r:id="rId10"/>
    <p:sldId id="689" r:id="rId11"/>
    <p:sldId id="690" r:id="rId12"/>
    <p:sldId id="691" r:id="rId13"/>
    <p:sldId id="687" r:id="rId14"/>
    <p:sldId id="692" r:id="rId15"/>
    <p:sldId id="693" r:id="rId16"/>
    <p:sldId id="694" r:id="rId17"/>
    <p:sldId id="695" r:id="rId18"/>
    <p:sldId id="696" r:id="rId19"/>
    <p:sldId id="697" r:id="rId20"/>
    <p:sldId id="698" r:id="rId21"/>
    <p:sldId id="699" r:id="rId22"/>
    <p:sldId id="700" r:id="rId23"/>
    <p:sldId id="701" r:id="rId24"/>
    <p:sldId id="702" r:id="rId25"/>
    <p:sldId id="703" r:id="rId26"/>
    <p:sldId id="704" r:id="rId27"/>
    <p:sldId id="705" r:id="rId28"/>
    <p:sldId id="706" r:id="rId29"/>
    <p:sldId id="707" r:id="rId30"/>
    <p:sldId id="708" r:id="rId31"/>
    <p:sldId id="709" r:id="rId32"/>
    <p:sldId id="710" r:id="rId33"/>
    <p:sldId id="711" r:id="rId34"/>
    <p:sldId id="712" r:id="rId35"/>
    <p:sldId id="713" r:id="rId36"/>
    <p:sldId id="714" r:id="rId37"/>
    <p:sldId id="715" r:id="rId38"/>
    <p:sldId id="716" r:id="rId39"/>
    <p:sldId id="717" r:id="rId40"/>
    <p:sldId id="718" r:id="rId41"/>
    <p:sldId id="719" r:id="rId42"/>
    <p:sldId id="720" r:id="rId43"/>
    <p:sldId id="721" r:id="rId44"/>
    <p:sldId id="722" r:id="rId45"/>
    <p:sldId id="723" r:id="rId46"/>
    <p:sldId id="724" r:id="rId47"/>
    <p:sldId id="725" r:id="rId48"/>
    <p:sldId id="726" r:id="rId49"/>
    <p:sldId id="727" r:id="rId50"/>
    <p:sldId id="728" r:id="rId51"/>
    <p:sldId id="729" r:id="rId52"/>
    <p:sldId id="730" r:id="rId53"/>
    <p:sldId id="731" r:id="rId54"/>
    <p:sldId id="732" r:id="rId55"/>
    <p:sldId id="733" r:id="rId56"/>
    <p:sldId id="734" r:id="rId57"/>
    <p:sldId id="735" r:id="rId58"/>
    <p:sldId id="736" r:id="rId59"/>
    <p:sldId id="737" r:id="rId60"/>
    <p:sldId id="738" r:id="rId61"/>
    <p:sldId id="739" r:id="rId62"/>
    <p:sldId id="740" r:id="rId63"/>
    <p:sldId id="741" r:id="rId64"/>
    <p:sldId id="742" r:id="rId65"/>
    <p:sldId id="743" r:id="rId66"/>
    <p:sldId id="744" r:id="rId67"/>
    <p:sldId id="745" r:id="rId68"/>
    <p:sldId id="746" r:id="rId69"/>
    <p:sldId id="747" r:id="rId70"/>
    <p:sldId id="748" r:id="rId71"/>
    <p:sldId id="750" r:id="rId72"/>
    <p:sldId id="749" r:id="rId73"/>
    <p:sldId id="751" r:id="rId74"/>
    <p:sldId id="752" r:id="rId75"/>
    <p:sldId id="753" r:id="rId76"/>
    <p:sldId id="754" r:id="rId77"/>
    <p:sldId id="755" r:id="rId78"/>
    <p:sldId id="756" r:id="rId79"/>
    <p:sldId id="757" r:id="rId80"/>
    <p:sldId id="758" r:id="rId81"/>
    <p:sldId id="759" r:id="rId82"/>
    <p:sldId id="760" r:id="rId83"/>
    <p:sldId id="761" r:id="rId84"/>
    <p:sldId id="762" r:id="rId85"/>
    <p:sldId id="763" r:id="rId86"/>
    <p:sldId id="764" r:id="rId87"/>
    <p:sldId id="765" r:id="rId88"/>
    <p:sldId id="766" r:id="rId89"/>
    <p:sldId id="767" r:id="rId90"/>
    <p:sldId id="768" r:id="rId91"/>
    <p:sldId id="769" r:id="rId92"/>
    <p:sldId id="770" r:id="rId93"/>
    <p:sldId id="771" r:id="rId94"/>
    <p:sldId id="772" r:id="rId95"/>
    <p:sldId id="773" r:id="rId96"/>
    <p:sldId id="774" r:id="rId97"/>
    <p:sldId id="775" r:id="rId98"/>
    <p:sldId id="776" r:id="rId99"/>
    <p:sldId id="777" r:id="rId100"/>
    <p:sldId id="778" r:id="rId101"/>
    <p:sldId id="779" r:id="rId102"/>
    <p:sldId id="780" r:id="rId103"/>
    <p:sldId id="781" r:id="rId104"/>
    <p:sldId id="782" r:id="rId105"/>
    <p:sldId id="783" r:id="rId106"/>
    <p:sldId id="784" r:id="rId107"/>
    <p:sldId id="785" r:id="rId108"/>
    <p:sldId id="786" r:id="rId109"/>
    <p:sldId id="787" r:id="rId110"/>
    <p:sldId id="788" r:id="rId111"/>
    <p:sldId id="789" r:id="rId112"/>
    <p:sldId id="790" r:id="rId113"/>
    <p:sldId id="791" r:id="rId114"/>
    <p:sldId id="792" r:id="rId115"/>
    <p:sldId id="793" r:id="rId116"/>
    <p:sldId id="794" r:id="rId117"/>
    <p:sldId id="795" r:id="rId118"/>
    <p:sldId id="796" r:id="rId119"/>
    <p:sldId id="797" r:id="rId120"/>
    <p:sldId id="798" r:id="rId121"/>
    <p:sldId id="799" r:id="rId122"/>
    <p:sldId id="800" r:id="rId123"/>
    <p:sldId id="801" r:id="rId124"/>
    <p:sldId id="802" r:id="rId125"/>
    <p:sldId id="803" r:id="rId126"/>
    <p:sldId id="804" r:id="rId127"/>
    <p:sldId id="805" r:id="rId128"/>
  </p:sldIdLst>
  <p:sldSz cx="9144000" cy="6858000" type="screen4x3"/>
  <p:notesSz cx="9928225" cy="6797675"/>
  <p:custDataLst>
    <p:tags r:id="rId1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48EE000-8027-4442-A31B-F376CC60C902}">
          <p14:sldIdLst>
            <p14:sldId id="256"/>
            <p14:sldId id="464"/>
            <p14:sldId id="465"/>
            <p14:sldId id="467"/>
            <p14:sldId id="680"/>
            <p14:sldId id="688"/>
            <p14:sldId id="689"/>
            <p14:sldId id="690"/>
            <p14:sldId id="691"/>
            <p14:sldId id="687"/>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46"/>
            <p14:sldId id="747"/>
            <p14:sldId id="748"/>
            <p14:sldId id="750"/>
            <p14:sldId id="749"/>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00"/>
            <p14:sldId id="801"/>
            <p14:sldId id="802"/>
            <p14:sldId id="803"/>
            <p14:sldId id="804"/>
            <p14:sldId id="8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1E1"/>
    <a:srgbClr val="EBF4F9"/>
    <a:srgbClr val="EDF4FA"/>
    <a:srgbClr val="F0F4F8"/>
    <a:srgbClr val="FCF0E0"/>
    <a:srgbClr val="FFFFFF"/>
    <a:srgbClr val="EDF4F8"/>
    <a:srgbClr val="EDF4F6"/>
    <a:srgbClr val="ECF4F7"/>
    <a:srgbClr val="FCF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6" autoAdjust="0"/>
    <p:restoredTop sz="95141" autoAdjust="0"/>
  </p:normalViewPr>
  <p:slideViewPr>
    <p:cSldViewPr>
      <p:cViewPr varScale="1">
        <p:scale>
          <a:sx n="82" d="100"/>
          <a:sy n="82" d="100"/>
        </p:scale>
        <p:origin x="1266" y="9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sorterViewPr>
    <p:cViewPr>
      <p:scale>
        <a:sx n="100" d="100"/>
        <a:sy n="100" d="100"/>
      </p:scale>
      <p:origin x="0" y="-7734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handoutMaster" Target="handoutMasters/handoutMaster1.xml"/><Relationship Id="rId135"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gs" Target="tags/tag1.xml"/><Relationship Id="rId136"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08/12/2018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12/8/2018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4149005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100</a:t>
            </a:fld>
            <a:endParaRPr lang="en-GB" dirty="0"/>
          </a:p>
        </p:txBody>
      </p:sp>
    </p:spTree>
    <p:extLst>
      <p:ext uri="{BB962C8B-B14F-4D97-AF65-F5344CB8AC3E}">
        <p14:creationId xmlns:p14="http://schemas.microsoft.com/office/powerpoint/2010/main" val="23207345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101</a:t>
            </a:fld>
            <a:endParaRPr lang="en-GB" dirty="0"/>
          </a:p>
        </p:txBody>
      </p:sp>
    </p:spTree>
    <p:extLst>
      <p:ext uri="{BB962C8B-B14F-4D97-AF65-F5344CB8AC3E}">
        <p14:creationId xmlns:p14="http://schemas.microsoft.com/office/powerpoint/2010/main" val="23257585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102</a:t>
            </a:fld>
            <a:endParaRPr lang="en-GB" dirty="0"/>
          </a:p>
        </p:txBody>
      </p:sp>
    </p:spTree>
    <p:extLst>
      <p:ext uri="{BB962C8B-B14F-4D97-AF65-F5344CB8AC3E}">
        <p14:creationId xmlns:p14="http://schemas.microsoft.com/office/powerpoint/2010/main" val="30817537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103</a:t>
            </a:fld>
            <a:endParaRPr lang="en-GB" dirty="0"/>
          </a:p>
        </p:txBody>
      </p:sp>
    </p:spTree>
    <p:extLst>
      <p:ext uri="{BB962C8B-B14F-4D97-AF65-F5344CB8AC3E}">
        <p14:creationId xmlns:p14="http://schemas.microsoft.com/office/powerpoint/2010/main" val="60886777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104</a:t>
            </a:fld>
            <a:endParaRPr lang="en-GB" dirty="0"/>
          </a:p>
        </p:txBody>
      </p:sp>
    </p:spTree>
    <p:extLst>
      <p:ext uri="{BB962C8B-B14F-4D97-AF65-F5344CB8AC3E}">
        <p14:creationId xmlns:p14="http://schemas.microsoft.com/office/powerpoint/2010/main" val="3465197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105</a:t>
            </a:fld>
            <a:endParaRPr lang="en-GB" dirty="0"/>
          </a:p>
        </p:txBody>
      </p:sp>
    </p:spTree>
    <p:extLst>
      <p:ext uri="{BB962C8B-B14F-4D97-AF65-F5344CB8AC3E}">
        <p14:creationId xmlns:p14="http://schemas.microsoft.com/office/powerpoint/2010/main" val="21888807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106</a:t>
            </a:fld>
            <a:endParaRPr lang="en-GB" dirty="0"/>
          </a:p>
        </p:txBody>
      </p:sp>
    </p:spTree>
    <p:extLst>
      <p:ext uri="{BB962C8B-B14F-4D97-AF65-F5344CB8AC3E}">
        <p14:creationId xmlns:p14="http://schemas.microsoft.com/office/powerpoint/2010/main" val="1452868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107</a:t>
            </a:fld>
            <a:endParaRPr lang="en-GB" dirty="0"/>
          </a:p>
        </p:txBody>
      </p:sp>
    </p:spTree>
    <p:extLst>
      <p:ext uri="{BB962C8B-B14F-4D97-AF65-F5344CB8AC3E}">
        <p14:creationId xmlns:p14="http://schemas.microsoft.com/office/powerpoint/2010/main" val="25782068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108</a:t>
            </a:fld>
            <a:endParaRPr lang="en-GB" dirty="0"/>
          </a:p>
        </p:txBody>
      </p:sp>
    </p:spTree>
    <p:extLst>
      <p:ext uri="{BB962C8B-B14F-4D97-AF65-F5344CB8AC3E}">
        <p14:creationId xmlns:p14="http://schemas.microsoft.com/office/powerpoint/2010/main" val="29524671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109</a:t>
            </a:fld>
            <a:endParaRPr lang="en-GB" dirty="0"/>
          </a:p>
        </p:txBody>
      </p:sp>
    </p:spTree>
    <p:extLst>
      <p:ext uri="{BB962C8B-B14F-4D97-AF65-F5344CB8AC3E}">
        <p14:creationId xmlns:p14="http://schemas.microsoft.com/office/powerpoint/2010/main" val="170932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37123443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110</a:t>
            </a:fld>
            <a:endParaRPr lang="en-GB" dirty="0"/>
          </a:p>
        </p:txBody>
      </p:sp>
    </p:spTree>
    <p:extLst>
      <p:ext uri="{BB962C8B-B14F-4D97-AF65-F5344CB8AC3E}">
        <p14:creationId xmlns:p14="http://schemas.microsoft.com/office/powerpoint/2010/main" val="38902161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111</a:t>
            </a:fld>
            <a:endParaRPr lang="en-GB" dirty="0"/>
          </a:p>
        </p:txBody>
      </p:sp>
    </p:spTree>
    <p:extLst>
      <p:ext uri="{BB962C8B-B14F-4D97-AF65-F5344CB8AC3E}">
        <p14:creationId xmlns:p14="http://schemas.microsoft.com/office/powerpoint/2010/main" val="21961581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112</a:t>
            </a:fld>
            <a:endParaRPr lang="en-GB" dirty="0"/>
          </a:p>
        </p:txBody>
      </p:sp>
    </p:spTree>
    <p:extLst>
      <p:ext uri="{BB962C8B-B14F-4D97-AF65-F5344CB8AC3E}">
        <p14:creationId xmlns:p14="http://schemas.microsoft.com/office/powerpoint/2010/main" val="17005193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113</a:t>
            </a:fld>
            <a:endParaRPr lang="en-GB" dirty="0"/>
          </a:p>
        </p:txBody>
      </p:sp>
    </p:spTree>
    <p:extLst>
      <p:ext uri="{BB962C8B-B14F-4D97-AF65-F5344CB8AC3E}">
        <p14:creationId xmlns:p14="http://schemas.microsoft.com/office/powerpoint/2010/main" val="14726486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114</a:t>
            </a:fld>
            <a:endParaRPr lang="en-GB" dirty="0"/>
          </a:p>
        </p:txBody>
      </p:sp>
    </p:spTree>
    <p:extLst>
      <p:ext uri="{BB962C8B-B14F-4D97-AF65-F5344CB8AC3E}">
        <p14:creationId xmlns:p14="http://schemas.microsoft.com/office/powerpoint/2010/main" val="386452668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115</a:t>
            </a:fld>
            <a:endParaRPr lang="en-GB" dirty="0"/>
          </a:p>
        </p:txBody>
      </p:sp>
    </p:spTree>
    <p:extLst>
      <p:ext uri="{BB962C8B-B14F-4D97-AF65-F5344CB8AC3E}">
        <p14:creationId xmlns:p14="http://schemas.microsoft.com/office/powerpoint/2010/main" val="36594396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116</a:t>
            </a:fld>
            <a:endParaRPr lang="en-GB" dirty="0"/>
          </a:p>
        </p:txBody>
      </p:sp>
    </p:spTree>
    <p:extLst>
      <p:ext uri="{BB962C8B-B14F-4D97-AF65-F5344CB8AC3E}">
        <p14:creationId xmlns:p14="http://schemas.microsoft.com/office/powerpoint/2010/main" val="10301071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117</a:t>
            </a:fld>
            <a:endParaRPr lang="en-GB" dirty="0"/>
          </a:p>
        </p:txBody>
      </p:sp>
    </p:spTree>
    <p:extLst>
      <p:ext uri="{BB962C8B-B14F-4D97-AF65-F5344CB8AC3E}">
        <p14:creationId xmlns:p14="http://schemas.microsoft.com/office/powerpoint/2010/main" val="307495352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118</a:t>
            </a:fld>
            <a:endParaRPr lang="en-GB" dirty="0"/>
          </a:p>
        </p:txBody>
      </p:sp>
    </p:spTree>
    <p:extLst>
      <p:ext uri="{BB962C8B-B14F-4D97-AF65-F5344CB8AC3E}">
        <p14:creationId xmlns:p14="http://schemas.microsoft.com/office/powerpoint/2010/main" val="11215852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119</a:t>
            </a:fld>
            <a:endParaRPr lang="en-GB" dirty="0"/>
          </a:p>
        </p:txBody>
      </p:sp>
    </p:spTree>
    <p:extLst>
      <p:ext uri="{BB962C8B-B14F-4D97-AF65-F5344CB8AC3E}">
        <p14:creationId xmlns:p14="http://schemas.microsoft.com/office/powerpoint/2010/main" val="4065279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243475019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120</a:t>
            </a:fld>
            <a:endParaRPr lang="en-GB" dirty="0"/>
          </a:p>
        </p:txBody>
      </p:sp>
    </p:spTree>
    <p:extLst>
      <p:ext uri="{BB962C8B-B14F-4D97-AF65-F5344CB8AC3E}">
        <p14:creationId xmlns:p14="http://schemas.microsoft.com/office/powerpoint/2010/main" val="19235359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121</a:t>
            </a:fld>
            <a:endParaRPr lang="en-GB" dirty="0"/>
          </a:p>
        </p:txBody>
      </p:sp>
    </p:spTree>
    <p:extLst>
      <p:ext uri="{BB962C8B-B14F-4D97-AF65-F5344CB8AC3E}">
        <p14:creationId xmlns:p14="http://schemas.microsoft.com/office/powerpoint/2010/main" val="38777548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122</a:t>
            </a:fld>
            <a:endParaRPr lang="en-GB" dirty="0"/>
          </a:p>
        </p:txBody>
      </p:sp>
    </p:spTree>
    <p:extLst>
      <p:ext uri="{BB962C8B-B14F-4D97-AF65-F5344CB8AC3E}">
        <p14:creationId xmlns:p14="http://schemas.microsoft.com/office/powerpoint/2010/main" val="29489002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123</a:t>
            </a:fld>
            <a:endParaRPr lang="en-GB" dirty="0"/>
          </a:p>
        </p:txBody>
      </p:sp>
    </p:spTree>
    <p:extLst>
      <p:ext uri="{BB962C8B-B14F-4D97-AF65-F5344CB8AC3E}">
        <p14:creationId xmlns:p14="http://schemas.microsoft.com/office/powerpoint/2010/main" val="318392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124</a:t>
            </a:fld>
            <a:endParaRPr lang="en-GB" dirty="0"/>
          </a:p>
        </p:txBody>
      </p:sp>
    </p:spTree>
    <p:extLst>
      <p:ext uri="{BB962C8B-B14F-4D97-AF65-F5344CB8AC3E}">
        <p14:creationId xmlns:p14="http://schemas.microsoft.com/office/powerpoint/2010/main" val="554157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102254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723492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912287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23543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32319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1842532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342679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380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3297136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2175540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1423077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2102434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2229375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1277486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328886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2269116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1847706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200751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26783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2660287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3226608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3760370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3889136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3649337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209365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1699508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356362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2605585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228248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8943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3550600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810221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1449653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1798710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2907259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3805208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2584029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47</a:t>
            </a:fld>
            <a:endParaRPr lang="en-GB" dirty="0"/>
          </a:p>
        </p:txBody>
      </p:sp>
    </p:spTree>
    <p:extLst>
      <p:ext uri="{BB962C8B-B14F-4D97-AF65-F5344CB8AC3E}">
        <p14:creationId xmlns:p14="http://schemas.microsoft.com/office/powerpoint/2010/main" val="2901541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48</a:t>
            </a:fld>
            <a:endParaRPr lang="en-GB" dirty="0"/>
          </a:p>
        </p:txBody>
      </p:sp>
    </p:spTree>
    <p:extLst>
      <p:ext uri="{BB962C8B-B14F-4D97-AF65-F5344CB8AC3E}">
        <p14:creationId xmlns:p14="http://schemas.microsoft.com/office/powerpoint/2010/main" val="3341483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49</a:t>
            </a:fld>
            <a:endParaRPr lang="en-GB" dirty="0"/>
          </a:p>
        </p:txBody>
      </p:sp>
    </p:spTree>
    <p:extLst>
      <p:ext uri="{BB962C8B-B14F-4D97-AF65-F5344CB8AC3E}">
        <p14:creationId xmlns:p14="http://schemas.microsoft.com/office/powerpoint/2010/main" val="49166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979151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50</a:t>
            </a:fld>
            <a:endParaRPr lang="en-GB" dirty="0"/>
          </a:p>
        </p:txBody>
      </p:sp>
    </p:spTree>
    <p:extLst>
      <p:ext uri="{BB962C8B-B14F-4D97-AF65-F5344CB8AC3E}">
        <p14:creationId xmlns:p14="http://schemas.microsoft.com/office/powerpoint/2010/main" val="3742916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51</a:t>
            </a:fld>
            <a:endParaRPr lang="en-GB" dirty="0"/>
          </a:p>
        </p:txBody>
      </p:sp>
    </p:spTree>
    <p:extLst>
      <p:ext uri="{BB962C8B-B14F-4D97-AF65-F5344CB8AC3E}">
        <p14:creationId xmlns:p14="http://schemas.microsoft.com/office/powerpoint/2010/main" val="1229978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52</a:t>
            </a:fld>
            <a:endParaRPr lang="en-GB" dirty="0"/>
          </a:p>
        </p:txBody>
      </p:sp>
    </p:spTree>
    <p:extLst>
      <p:ext uri="{BB962C8B-B14F-4D97-AF65-F5344CB8AC3E}">
        <p14:creationId xmlns:p14="http://schemas.microsoft.com/office/powerpoint/2010/main" val="15416019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53</a:t>
            </a:fld>
            <a:endParaRPr lang="en-GB" dirty="0"/>
          </a:p>
        </p:txBody>
      </p:sp>
    </p:spTree>
    <p:extLst>
      <p:ext uri="{BB962C8B-B14F-4D97-AF65-F5344CB8AC3E}">
        <p14:creationId xmlns:p14="http://schemas.microsoft.com/office/powerpoint/2010/main" val="973811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54</a:t>
            </a:fld>
            <a:endParaRPr lang="en-GB" dirty="0"/>
          </a:p>
        </p:txBody>
      </p:sp>
    </p:spTree>
    <p:extLst>
      <p:ext uri="{BB962C8B-B14F-4D97-AF65-F5344CB8AC3E}">
        <p14:creationId xmlns:p14="http://schemas.microsoft.com/office/powerpoint/2010/main" val="17175017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55</a:t>
            </a:fld>
            <a:endParaRPr lang="en-GB" dirty="0"/>
          </a:p>
        </p:txBody>
      </p:sp>
    </p:spTree>
    <p:extLst>
      <p:ext uri="{BB962C8B-B14F-4D97-AF65-F5344CB8AC3E}">
        <p14:creationId xmlns:p14="http://schemas.microsoft.com/office/powerpoint/2010/main" val="637793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56</a:t>
            </a:fld>
            <a:endParaRPr lang="en-GB" dirty="0"/>
          </a:p>
        </p:txBody>
      </p:sp>
    </p:spTree>
    <p:extLst>
      <p:ext uri="{BB962C8B-B14F-4D97-AF65-F5344CB8AC3E}">
        <p14:creationId xmlns:p14="http://schemas.microsoft.com/office/powerpoint/2010/main" val="24535503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57</a:t>
            </a:fld>
            <a:endParaRPr lang="en-GB" dirty="0"/>
          </a:p>
        </p:txBody>
      </p:sp>
    </p:spTree>
    <p:extLst>
      <p:ext uri="{BB962C8B-B14F-4D97-AF65-F5344CB8AC3E}">
        <p14:creationId xmlns:p14="http://schemas.microsoft.com/office/powerpoint/2010/main" val="3198843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58</a:t>
            </a:fld>
            <a:endParaRPr lang="en-GB" dirty="0"/>
          </a:p>
        </p:txBody>
      </p:sp>
    </p:spTree>
    <p:extLst>
      <p:ext uri="{BB962C8B-B14F-4D97-AF65-F5344CB8AC3E}">
        <p14:creationId xmlns:p14="http://schemas.microsoft.com/office/powerpoint/2010/main" val="37979875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59</a:t>
            </a:fld>
            <a:endParaRPr lang="en-GB" dirty="0"/>
          </a:p>
        </p:txBody>
      </p:sp>
    </p:spTree>
    <p:extLst>
      <p:ext uri="{BB962C8B-B14F-4D97-AF65-F5344CB8AC3E}">
        <p14:creationId xmlns:p14="http://schemas.microsoft.com/office/powerpoint/2010/main" val="358958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31213046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60</a:t>
            </a:fld>
            <a:endParaRPr lang="en-GB" dirty="0"/>
          </a:p>
        </p:txBody>
      </p:sp>
    </p:spTree>
    <p:extLst>
      <p:ext uri="{BB962C8B-B14F-4D97-AF65-F5344CB8AC3E}">
        <p14:creationId xmlns:p14="http://schemas.microsoft.com/office/powerpoint/2010/main" val="31480235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61</a:t>
            </a:fld>
            <a:endParaRPr lang="en-GB" dirty="0"/>
          </a:p>
        </p:txBody>
      </p:sp>
    </p:spTree>
    <p:extLst>
      <p:ext uri="{BB962C8B-B14F-4D97-AF65-F5344CB8AC3E}">
        <p14:creationId xmlns:p14="http://schemas.microsoft.com/office/powerpoint/2010/main" val="3507531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62</a:t>
            </a:fld>
            <a:endParaRPr lang="en-GB" dirty="0"/>
          </a:p>
        </p:txBody>
      </p:sp>
    </p:spTree>
    <p:extLst>
      <p:ext uri="{BB962C8B-B14F-4D97-AF65-F5344CB8AC3E}">
        <p14:creationId xmlns:p14="http://schemas.microsoft.com/office/powerpoint/2010/main" val="1582509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63</a:t>
            </a:fld>
            <a:endParaRPr lang="en-GB" dirty="0"/>
          </a:p>
        </p:txBody>
      </p:sp>
    </p:spTree>
    <p:extLst>
      <p:ext uri="{BB962C8B-B14F-4D97-AF65-F5344CB8AC3E}">
        <p14:creationId xmlns:p14="http://schemas.microsoft.com/office/powerpoint/2010/main" val="1960417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64</a:t>
            </a:fld>
            <a:endParaRPr lang="en-GB" dirty="0"/>
          </a:p>
        </p:txBody>
      </p:sp>
    </p:spTree>
    <p:extLst>
      <p:ext uri="{BB962C8B-B14F-4D97-AF65-F5344CB8AC3E}">
        <p14:creationId xmlns:p14="http://schemas.microsoft.com/office/powerpoint/2010/main" val="1429541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65</a:t>
            </a:fld>
            <a:endParaRPr lang="en-GB" dirty="0"/>
          </a:p>
        </p:txBody>
      </p:sp>
    </p:spTree>
    <p:extLst>
      <p:ext uri="{BB962C8B-B14F-4D97-AF65-F5344CB8AC3E}">
        <p14:creationId xmlns:p14="http://schemas.microsoft.com/office/powerpoint/2010/main" val="1248247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66</a:t>
            </a:fld>
            <a:endParaRPr lang="en-GB" dirty="0"/>
          </a:p>
        </p:txBody>
      </p:sp>
    </p:spTree>
    <p:extLst>
      <p:ext uri="{BB962C8B-B14F-4D97-AF65-F5344CB8AC3E}">
        <p14:creationId xmlns:p14="http://schemas.microsoft.com/office/powerpoint/2010/main" val="296824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67</a:t>
            </a:fld>
            <a:endParaRPr lang="en-GB" dirty="0"/>
          </a:p>
        </p:txBody>
      </p:sp>
    </p:spTree>
    <p:extLst>
      <p:ext uri="{BB962C8B-B14F-4D97-AF65-F5344CB8AC3E}">
        <p14:creationId xmlns:p14="http://schemas.microsoft.com/office/powerpoint/2010/main" val="1954291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68</a:t>
            </a:fld>
            <a:endParaRPr lang="en-GB" dirty="0"/>
          </a:p>
        </p:txBody>
      </p:sp>
    </p:spTree>
    <p:extLst>
      <p:ext uri="{BB962C8B-B14F-4D97-AF65-F5344CB8AC3E}">
        <p14:creationId xmlns:p14="http://schemas.microsoft.com/office/powerpoint/2010/main" val="28642926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69</a:t>
            </a:fld>
            <a:endParaRPr lang="en-GB" dirty="0"/>
          </a:p>
        </p:txBody>
      </p:sp>
    </p:spTree>
    <p:extLst>
      <p:ext uri="{BB962C8B-B14F-4D97-AF65-F5344CB8AC3E}">
        <p14:creationId xmlns:p14="http://schemas.microsoft.com/office/powerpoint/2010/main" val="345622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4891412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70</a:t>
            </a:fld>
            <a:endParaRPr lang="en-GB" dirty="0"/>
          </a:p>
        </p:txBody>
      </p:sp>
    </p:spTree>
    <p:extLst>
      <p:ext uri="{BB962C8B-B14F-4D97-AF65-F5344CB8AC3E}">
        <p14:creationId xmlns:p14="http://schemas.microsoft.com/office/powerpoint/2010/main" val="41776276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71</a:t>
            </a:fld>
            <a:endParaRPr lang="en-GB" dirty="0"/>
          </a:p>
        </p:txBody>
      </p:sp>
    </p:spTree>
    <p:extLst>
      <p:ext uri="{BB962C8B-B14F-4D97-AF65-F5344CB8AC3E}">
        <p14:creationId xmlns:p14="http://schemas.microsoft.com/office/powerpoint/2010/main" val="2636532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72</a:t>
            </a:fld>
            <a:endParaRPr lang="en-GB" dirty="0"/>
          </a:p>
        </p:txBody>
      </p:sp>
    </p:spTree>
    <p:extLst>
      <p:ext uri="{BB962C8B-B14F-4D97-AF65-F5344CB8AC3E}">
        <p14:creationId xmlns:p14="http://schemas.microsoft.com/office/powerpoint/2010/main" val="4545598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73</a:t>
            </a:fld>
            <a:endParaRPr lang="en-GB" dirty="0"/>
          </a:p>
        </p:txBody>
      </p:sp>
    </p:spTree>
    <p:extLst>
      <p:ext uri="{BB962C8B-B14F-4D97-AF65-F5344CB8AC3E}">
        <p14:creationId xmlns:p14="http://schemas.microsoft.com/office/powerpoint/2010/main" val="19734192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74</a:t>
            </a:fld>
            <a:endParaRPr lang="en-GB" dirty="0"/>
          </a:p>
        </p:txBody>
      </p:sp>
    </p:spTree>
    <p:extLst>
      <p:ext uri="{BB962C8B-B14F-4D97-AF65-F5344CB8AC3E}">
        <p14:creationId xmlns:p14="http://schemas.microsoft.com/office/powerpoint/2010/main" val="23043708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75</a:t>
            </a:fld>
            <a:endParaRPr lang="en-GB" dirty="0"/>
          </a:p>
        </p:txBody>
      </p:sp>
    </p:spTree>
    <p:extLst>
      <p:ext uri="{BB962C8B-B14F-4D97-AF65-F5344CB8AC3E}">
        <p14:creationId xmlns:p14="http://schemas.microsoft.com/office/powerpoint/2010/main" val="8297414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11469813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77</a:t>
            </a:fld>
            <a:endParaRPr lang="en-GB" dirty="0"/>
          </a:p>
        </p:txBody>
      </p:sp>
    </p:spTree>
    <p:extLst>
      <p:ext uri="{BB962C8B-B14F-4D97-AF65-F5344CB8AC3E}">
        <p14:creationId xmlns:p14="http://schemas.microsoft.com/office/powerpoint/2010/main" val="18940326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78</a:t>
            </a:fld>
            <a:endParaRPr lang="en-GB" dirty="0"/>
          </a:p>
        </p:txBody>
      </p:sp>
    </p:spTree>
    <p:extLst>
      <p:ext uri="{BB962C8B-B14F-4D97-AF65-F5344CB8AC3E}">
        <p14:creationId xmlns:p14="http://schemas.microsoft.com/office/powerpoint/2010/main" val="29405892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79</a:t>
            </a:fld>
            <a:endParaRPr lang="en-GB" dirty="0"/>
          </a:p>
        </p:txBody>
      </p:sp>
    </p:spTree>
    <p:extLst>
      <p:ext uri="{BB962C8B-B14F-4D97-AF65-F5344CB8AC3E}">
        <p14:creationId xmlns:p14="http://schemas.microsoft.com/office/powerpoint/2010/main" val="133528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050592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80</a:t>
            </a:fld>
            <a:endParaRPr lang="en-GB" dirty="0"/>
          </a:p>
        </p:txBody>
      </p:sp>
    </p:spTree>
    <p:extLst>
      <p:ext uri="{BB962C8B-B14F-4D97-AF65-F5344CB8AC3E}">
        <p14:creationId xmlns:p14="http://schemas.microsoft.com/office/powerpoint/2010/main" val="41634632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81</a:t>
            </a:fld>
            <a:endParaRPr lang="en-GB" dirty="0"/>
          </a:p>
        </p:txBody>
      </p:sp>
    </p:spTree>
    <p:extLst>
      <p:ext uri="{BB962C8B-B14F-4D97-AF65-F5344CB8AC3E}">
        <p14:creationId xmlns:p14="http://schemas.microsoft.com/office/powerpoint/2010/main" val="38069702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82</a:t>
            </a:fld>
            <a:endParaRPr lang="en-GB" dirty="0"/>
          </a:p>
        </p:txBody>
      </p:sp>
    </p:spTree>
    <p:extLst>
      <p:ext uri="{BB962C8B-B14F-4D97-AF65-F5344CB8AC3E}">
        <p14:creationId xmlns:p14="http://schemas.microsoft.com/office/powerpoint/2010/main" val="31400925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83</a:t>
            </a:fld>
            <a:endParaRPr lang="en-GB" dirty="0"/>
          </a:p>
        </p:txBody>
      </p:sp>
    </p:spTree>
    <p:extLst>
      <p:ext uri="{BB962C8B-B14F-4D97-AF65-F5344CB8AC3E}">
        <p14:creationId xmlns:p14="http://schemas.microsoft.com/office/powerpoint/2010/main" val="29906949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84</a:t>
            </a:fld>
            <a:endParaRPr lang="en-GB" dirty="0"/>
          </a:p>
        </p:txBody>
      </p:sp>
    </p:spTree>
    <p:extLst>
      <p:ext uri="{BB962C8B-B14F-4D97-AF65-F5344CB8AC3E}">
        <p14:creationId xmlns:p14="http://schemas.microsoft.com/office/powerpoint/2010/main" val="27463744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85</a:t>
            </a:fld>
            <a:endParaRPr lang="en-GB" dirty="0"/>
          </a:p>
        </p:txBody>
      </p:sp>
    </p:spTree>
    <p:extLst>
      <p:ext uri="{BB962C8B-B14F-4D97-AF65-F5344CB8AC3E}">
        <p14:creationId xmlns:p14="http://schemas.microsoft.com/office/powerpoint/2010/main" val="3985229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86</a:t>
            </a:fld>
            <a:endParaRPr lang="en-GB" dirty="0"/>
          </a:p>
        </p:txBody>
      </p:sp>
    </p:spTree>
    <p:extLst>
      <p:ext uri="{BB962C8B-B14F-4D97-AF65-F5344CB8AC3E}">
        <p14:creationId xmlns:p14="http://schemas.microsoft.com/office/powerpoint/2010/main" val="15302107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87</a:t>
            </a:fld>
            <a:endParaRPr lang="en-GB" dirty="0"/>
          </a:p>
        </p:txBody>
      </p:sp>
    </p:spTree>
    <p:extLst>
      <p:ext uri="{BB962C8B-B14F-4D97-AF65-F5344CB8AC3E}">
        <p14:creationId xmlns:p14="http://schemas.microsoft.com/office/powerpoint/2010/main" val="8941610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88</a:t>
            </a:fld>
            <a:endParaRPr lang="en-GB" dirty="0"/>
          </a:p>
        </p:txBody>
      </p:sp>
    </p:spTree>
    <p:extLst>
      <p:ext uri="{BB962C8B-B14F-4D97-AF65-F5344CB8AC3E}">
        <p14:creationId xmlns:p14="http://schemas.microsoft.com/office/powerpoint/2010/main" val="9348060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89</a:t>
            </a:fld>
            <a:endParaRPr lang="en-GB" dirty="0"/>
          </a:p>
        </p:txBody>
      </p:sp>
    </p:spTree>
    <p:extLst>
      <p:ext uri="{BB962C8B-B14F-4D97-AF65-F5344CB8AC3E}">
        <p14:creationId xmlns:p14="http://schemas.microsoft.com/office/powerpoint/2010/main" val="419644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10564694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90</a:t>
            </a:fld>
            <a:endParaRPr lang="en-GB" dirty="0"/>
          </a:p>
        </p:txBody>
      </p:sp>
    </p:spTree>
    <p:extLst>
      <p:ext uri="{BB962C8B-B14F-4D97-AF65-F5344CB8AC3E}">
        <p14:creationId xmlns:p14="http://schemas.microsoft.com/office/powerpoint/2010/main" val="29144755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91</a:t>
            </a:fld>
            <a:endParaRPr lang="en-GB" dirty="0"/>
          </a:p>
        </p:txBody>
      </p:sp>
    </p:spTree>
    <p:extLst>
      <p:ext uri="{BB962C8B-B14F-4D97-AF65-F5344CB8AC3E}">
        <p14:creationId xmlns:p14="http://schemas.microsoft.com/office/powerpoint/2010/main" val="42511618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92</a:t>
            </a:fld>
            <a:endParaRPr lang="en-GB" dirty="0"/>
          </a:p>
        </p:txBody>
      </p:sp>
    </p:spTree>
    <p:extLst>
      <p:ext uri="{BB962C8B-B14F-4D97-AF65-F5344CB8AC3E}">
        <p14:creationId xmlns:p14="http://schemas.microsoft.com/office/powerpoint/2010/main" val="2802413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93</a:t>
            </a:fld>
            <a:endParaRPr lang="en-GB" dirty="0"/>
          </a:p>
        </p:txBody>
      </p:sp>
    </p:spTree>
    <p:extLst>
      <p:ext uri="{BB962C8B-B14F-4D97-AF65-F5344CB8AC3E}">
        <p14:creationId xmlns:p14="http://schemas.microsoft.com/office/powerpoint/2010/main" val="22932023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14209718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95</a:t>
            </a:fld>
            <a:endParaRPr lang="en-GB" dirty="0"/>
          </a:p>
        </p:txBody>
      </p:sp>
    </p:spTree>
    <p:extLst>
      <p:ext uri="{BB962C8B-B14F-4D97-AF65-F5344CB8AC3E}">
        <p14:creationId xmlns:p14="http://schemas.microsoft.com/office/powerpoint/2010/main" val="14292316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96</a:t>
            </a:fld>
            <a:endParaRPr lang="en-GB" dirty="0"/>
          </a:p>
        </p:txBody>
      </p:sp>
    </p:spTree>
    <p:extLst>
      <p:ext uri="{BB962C8B-B14F-4D97-AF65-F5344CB8AC3E}">
        <p14:creationId xmlns:p14="http://schemas.microsoft.com/office/powerpoint/2010/main" val="11274871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97</a:t>
            </a:fld>
            <a:endParaRPr lang="en-GB" dirty="0"/>
          </a:p>
        </p:txBody>
      </p:sp>
    </p:spTree>
    <p:extLst>
      <p:ext uri="{BB962C8B-B14F-4D97-AF65-F5344CB8AC3E}">
        <p14:creationId xmlns:p14="http://schemas.microsoft.com/office/powerpoint/2010/main" val="22952099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98</a:t>
            </a:fld>
            <a:endParaRPr lang="en-GB" dirty="0"/>
          </a:p>
        </p:txBody>
      </p:sp>
    </p:spTree>
    <p:extLst>
      <p:ext uri="{BB962C8B-B14F-4D97-AF65-F5344CB8AC3E}">
        <p14:creationId xmlns:p14="http://schemas.microsoft.com/office/powerpoint/2010/main" val="34080763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99</a:t>
            </a:fld>
            <a:endParaRPr lang="en-GB" dirty="0"/>
          </a:p>
        </p:txBody>
      </p:sp>
    </p:spTree>
    <p:extLst>
      <p:ext uri="{BB962C8B-B14F-4D97-AF65-F5344CB8AC3E}">
        <p14:creationId xmlns:p14="http://schemas.microsoft.com/office/powerpoint/2010/main" val="2946867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55.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3.xml"/><Relationship Id="rId5" Type="http://schemas.openxmlformats.org/officeDocument/2006/relationships/slide" Target="../slides/slide31.xml"/><Relationship Id="rId4" Type="http://schemas.openxmlformats.org/officeDocument/2006/relationships/slide" Target="../slides/slide18.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55.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3.xml"/><Relationship Id="rId5" Type="http://schemas.openxmlformats.org/officeDocument/2006/relationships/slide" Target="../slides/slide31.xml"/><Relationship Id="rId4" Type="http://schemas.openxmlformats.org/officeDocument/2006/relationships/slide" Target="../slides/slide18.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55.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3.xml"/><Relationship Id="rId5" Type="http://schemas.openxmlformats.org/officeDocument/2006/relationships/slide" Target="../slides/slide31.xml"/><Relationship Id="rId4" Type="http://schemas.openxmlformats.org/officeDocument/2006/relationships/slide" Target="../slides/slide18.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0.xml"/><Relationship Id="rId7" Type="http://schemas.openxmlformats.org/officeDocument/2006/relationships/slide" Target="../slides/slide55.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3.xml"/><Relationship Id="rId5" Type="http://schemas.openxmlformats.org/officeDocument/2006/relationships/slide" Target="../slides/slide31.xml"/><Relationship Id="rId4" Type="http://schemas.openxmlformats.org/officeDocument/2006/relationships/slide" Target="../slides/slide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0" y="44624"/>
            <a:ext cx="7382054"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21" name="Round Same Side Corner Rectangle 20">
            <a:hlinkClick r:id="rId3" action="ppaction://hlinksldjump"/>
          </p:cNvPr>
          <p:cNvSpPr/>
          <p:nvPr userDrawn="1"/>
        </p:nvSpPr>
        <p:spPr>
          <a:xfrm>
            <a:off x="90552" y="692696"/>
            <a:ext cx="101926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18.1 - Vectors</a:t>
            </a:r>
            <a:endParaRPr lang="en-GB" sz="1200" b="1" dirty="0">
              <a:latin typeface="Arial" panose="020B0604020202020204" pitchFamily="34" charset="0"/>
              <a:cs typeface="Arial" panose="020B0604020202020204" pitchFamily="34" charset="0"/>
            </a:endParaRPr>
          </a:p>
        </p:txBody>
      </p:sp>
      <p:sp>
        <p:nvSpPr>
          <p:cNvPr id="22" name="Round Same Side Corner Rectangle 21">
            <a:hlinkClick r:id="rId4" action="ppaction://hlinksldjump"/>
          </p:cNvPr>
          <p:cNvSpPr/>
          <p:nvPr userDrawn="1"/>
        </p:nvSpPr>
        <p:spPr>
          <a:xfrm>
            <a:off x="1161017" y="692696"/>
            <a:ext cx="99925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200"/>
              </a:lnSpc>
              <a:spcBef>
                <a:spcPct val="0"/>
              </a:spcBef>
              <a:spcAft>
                <a:spcPct val="0"/>
              </a:spcAft>
              <a:buClrTx/>
              <a:buSzTx/>
              <a:buFontTx/>
              <a:buNone/>
              <a:tabLst/>
              <a:defRPr/>
            </a:pPr>
            <a:r>
              <a:rPr lang="en-GB" sz="1200" b="1" dirty="0" smtClean="0">
                <a:latin typeface="Arial" panose="020B0604020202020204" pitchFamily="34" charset="0"/>
                <a:cs typeface="Arial" panose="020B0604020202020204" pitchFamily="34" charset="0"/>
              </a:rPr>
              <a:t>18.2 – Vector</a:t>
            </a:r>
            <a:r>
              <a:rPr lang="en-GB" sz="1200" b="1" baseline="0" dirty="0" smtClean="0">
                <a:latin typeface="Arial" panose="020B0604020202020204" pitchFamily="34" charset="0"/>
                <a:cs typeface="Arial" panose="020B0604020202020204" pitchFamily="34" charset="0"/>
              </a:rPr>
              <a:t> Arithmetic</a:t>
            </a:r>
            <a:endParaRPr lang="en-GB" sz="1200" b="1" dirty="0">
              <a:latin typeface="Arial" panose="020B0604020202020204" pitchFamily="34" charset="0"/>
              <a:cs typeface="Arial" panose="020B0604020202020204" pitchFamily="34" charset="0"/>
            </a:endParaRPr>
          </a:p>
        </p:txBody>
      </p:sp>
      <p:sp>
        <p:nvSpPr>
          <p:cNvPr id="23" name="Round Same Side Corner Rectangle 22">
            <a:hlinkClick r:id="rId5" action="ppaction://hlinksldjump"/>
          </p:cNvPr>
          <p:cNvSpPr/>
          <p:nvPr userDrawn="1"/>
        </p:nvSpPr>
        <p:spPr>
          <a:xfrm>
            <a:off x="2211471" y="692696"/>
            <a:ext cx="129567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18.3 – More Vector Arithmetic</a:t>
            </a:r>
            <a:endParaRPr lang="en-GB" sz="1200" b="1" dirty="0">
              <a:latin typeface="Arial" panose="020B0604020202020204" pitchFamily="34" charset="0"/>
              <a:cs typeface="Arial" panose="020B0604020202020204" pitchFamily="34" charset="0"/>
            </a:endParaRPr>
          </a:p>
        </p:txBody>
      </p:sp>
      <p:sp>
        <p:nvSpPr>
          <p:cNvPr id="24" name="Round Same Side Corner Rectangle 23">
            <a:hlinkClick r:id="rId6" action="ppaction://hlinksldjump"/>
          </p:cNvPr>
          <p:cNvSpPr/>
          <p:nvPr userDrawn="1"/>
        </p:nvSpPr>
        <p:spPr>
          <a:xfrm>
            <a:off x="3558350" y="692696"/>
            <a:ext cx="119864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18.4 - Parallel &amp; Collinear Points</a:t>
            </a:r>
            <a:endParaRPr lang="en-GB" sz="1200" b="1" dirty="0">
              <a:latin typeface="Arial" panose="020B0604020202020204" pitchFamily="34" charset="0"/>
              <a:cs typeface="Arial" panose="020B0604020202020204" pitchFamily="34" charset="0"/>
            </a:endParaRPr>
          </a:p>
        </p:txBody>
      </p:sp>
      <p:sp>
        <p:nvSpPr>
          <p:cNvPr id="10" name="Round Same Side Corner Rectangle 9">
            <a:hlinkClick r:id="rId7" action="ppaction://hlinksldjump"/>
          </p:cNvPr>
          <p:cNvSpPr/>
          <p:nvPr userDrawn="1"/>
        </p:nvSpPr>
        <p:spPr>
          <a:xfrm>
            <a:off x="4808200" y="692696"/>
            <a:ext cx="200762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18.5 – Geometric</a:t>
            </a:r>
            <a:r>
              <a:rPr lang="en-GB" sz="1200" b="1" baseline="0" dirty="0" smtClean="0">
                <a:latin typeface="Arial" panose="020B0604020202020204" pitchFamily="34" charset="0"/>
                <a:cs typeface="Arial" panose="020B0604020202020204" pitchFamily="34" charset="0"/>
              </a:rPr>
              <a:t> Problems</a:t>
            </a:r>
            <a:endParaRPr lang="en-GB" sz="12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ame Side Corner Rectangle 13">
            <a:hlinkClick r:id="rId3" action="ppaction://hlinksldjump"/>
          </p:cNvPr>
          <p:cNvSpPr/>
          <p:nvPr userDrawn="1"/>
        </p:nvSpPr>
        <p:spPr>
          <a:xfrm>
            <a:off x="90552" y="692696"/>
            <a:ext cx="101926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18.1 - Vectors</a:t>
            </a:r>
            <a:endParaRPr lang="en-GB" sz="1200" b="1" dirty="0">
              <a:latin typeface="Arial" panose="020B0604020202020204" pitchFamily="34" charset="0"/>
              <a:cs typeface="Arial" panose="020B0604020202020204" pitchFamily="34" charset="0"/>
            </a:endParaRPr>
          </a:p>
        </p:txBody>
      </p:sp>
      <p:sp>
        <p:nvSpPr>
          <p:cNvPr id="21" name="Round Same Side Corner Rectangle 20">
            <a:hlinkClick r:id="rId4" action="ppaction://hlinksldjump"/>
          </p:cNvPr>
          <p:cNvSpPr/>
          <p:nvPr userDrawn="1"/>
        </p:nvSpPr>
        <p:spPr>
          <a:xfrm>
            <a:off x="1161017" y="692696"/>
            <a:ext cx="99925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200"/>
              </a:lnSpc>
              <a:spcBef>
                <a:spcPct val="0"/>
              </a:spcBef>
              <a:spcAft>
                <a:spcPct val="0"/>
              </a:spcAft>
              <a:buClrTx/>
              <a:buSzTx/>
              <a:buFontTx/>
              <a:buNone/>
              <a:tabLst/>
              <a:defRPr/>
            </a:pPr>
            <a:r>
              <a:rPr lang="en-GB" sz="1200" b="1" dirty="0" smtClean="0">
                <a:latin typeface="Arial" panose="020B0604020202020204" pitchFamily="34" charset="0"/>
                <a:cs typeface="Arial" panose="020B0604020202020204" pitchFamily="34" charset="0"/>
              </a:rPr>
              <a:t>18.2 – Vector</a:t>
            </a:r>
            <a:r>
              <a:rPr lang="en-GB" sz="1200" b="1" baseline="0" dirty="0" smtClean="0">
                <a:latin typeface="Arial" panose="020B0604020202020204" pitchFamily="34" charset="0"/>
                <a:cs typeface="Arial" panose="020B0604020202020204" pitchFamily="34" charset="0"/>
              </a:rPr>
              <a:t> Arithmetic</a:t>
            </a:r>
            <a:endParaRPr lang="en-GB" sz="1200" b="1" dirty="0">
              <a:latin typeface="Arial" panose="020B0604020202020204" pitchFamily="34" charset="0"/>
              <a:cs typeface="Arial" panose="020B0604020202020204" pitchFamily="34" charset="0"/>
            </a:endParaRPr>
          </a:p>
        </p:txBody>
      </p:sp>
      <p:sp>
        <p:nvSpPr>
          <p:cNvPr id="22" name="Round Same Side Corner Rectangle 21">
            <a:hlinkClick r:id="rId5" action="ppaction://hlinksldjump"/>
          </p:cNvPr>
          <p:cNvSpPr/>
          <p:nvPr userDrawn="1"/>
        </p:nvSpPr>
        <p:spPr>
          <a:xfrm>
            <a:off x="2211471" y="692696"/>
            <a:ext cx="129567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18.3 – More Vector Arithmetic</a:t>
            </a:r>
            <a:endParaRPr lang="en-GB" sz="1200" b="1" dirty="0">
              <a:latin typeface="Arial" panose="020B0604020202020204" pitchFamily="34" charset="0"/>
              <a:cs typeface="Arial" panose="020B0604020202020204" pitchFamily="34" charset="0"/>
            </a:endParaRPr>
          </a:p>
        </p:txBody>
      </p:sp>
      <p:sp>
        <p:nvSpPr>
          <p:cNvPr id="23" name="Round Same Side Corner Rectangle 22">
            <a:hlinkClick r:id="rId6" action="ppaction://hlinksldjump"/>
          </p:cNvPr>
          <p:cNvSpPr/>
          <p:nvPr userDrawn="1"/>
        </p:nvSpPr>
        <p:spPr>
          <a:xfrm>
            <a:off x="3558350" y="692696"/>
            <a:ext cx="119864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18.4 - Parallel &amp; Collinear Points</a:t>
            </a:r>
            <a:endParaRPr lang="en-GB" sz="1200" b="1" dirty="0">
              <a:latin typeface="Arial" panose="020B0604020202020204" pitchFamily="34" charset="0"/>
              <a:cs typeface="Arial" panose="020B0604020202020204" pitchFamily="34" charset="0"/>
            </a:endParaRPr>
          </a:p>
        </p:txBody>
      </p:sp>
      <p:sp>
        <p:nvSpPr>
          <p:cNvPr id="24" name="Round Same Side Corner Rectangle 23">
            <a:hlinkClick r:id="rId7" action="ppaction://hlinksldjump"/>
          </p:cNvPr>
          <p:cNvSpPr/>
          <p:nvPr userDrawn="1"/>
        </p:nvSpPr>
        <p:spPr>
          <a:xfrm>
            <a:off x="4808200" y="692696"/>
            <a:ext cx="200762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18.5 – Geometric</a:t>
            </a:r>
            <a:r>
              <a:rPr lang="en-GB" sz="1200" b="1" baseline="0" dirty="0" smtClean="0">
                <a:latin typeface="Arial" panose="020B0604020202020204" pitchFamily="34" charset="0"/>
                <a:cs typeface="Arial" panose="020B0604020202020204" pitchFamily="34" charset="0"/>
              </a:rPr>
              <a:t> Problems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hlinkClick r:id="rId3" action="ppaction://hlinksldjump"/>
          </p:cNvPr>
          <p:cNvSpPr/>
          <p:nvPr userDrawn="1"/>
        </p:nvSpPr>
        <p:spPr>
          <a:xfrm>
            <a:off x="90552" y="692696"/>
            <a:ext cx="101926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18.1 - Vectors</a:t>
            </a:r>
            <a:endParaRPr lang="en-GB" sz="1200" b="1" dirty="0">
              <a:latin typeface="Arial" panose="020B0604020202020204" pitchFamily="34" charset="0"/>
              <a:cs typeface="Arial" panose="020B0604020202020204" pitchFamily="34" charset="0"/>
            </a:endParaRPr>
          </a:p>
        </p:txBody>
      </p:sp>
      <p:sp>
        <p:nvSpPr>
          <p:cNvPr id="20" name="Round Same Side Corner Rectangle 19">
            <a:hlinkClick r:id="rId4" action="ppaction://hlinksldjump"/>
          </p:cNvPr>
          <p:cNvSpPr/>
          <p:nvPr userDrawn="1"/>
        </p:nvSpPr>
        <p:spPr>
          <a:xfrm>
            <a:off x="1161017" y="692696"/>
            <a:ext cx="99925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200"/>
              </a:lnSpc>
              <a:spcBef>
                <a:spcPct val="0"/>
              </a:spcBef>
              <a:spcAft>
                <a:spcPct val="0"/>
              </a:spcAft>
              <a:buClrTx/>
              <a:buSzTx/>
              <a:buFontTx/>
              <a:buNone/>
              <a:tabLst/>
              <a:defRPr/>
            </a:pPr>
            <a:r>
              <a:rPr lang="en-GB" sz="1200" b="1" dirty="0" smtClean="0">
                <a:latin typeface="Arial" panose="020B0604020202020204" pitchFamily="34" charset="0"/>
                <a:cs typeface="Arial" panose="020B0604020202020204" pitchFamily="34" charset="0"/>
              </a:rPr>
              <a:t>18.2 – Vector</a:t>
            </a:r>
            <a:r>
              <a:rPr lang="en-GB" sz="1200" b="1" baseline="0" dirty="0" smtClean="0">
                <a:latin typeface="Arial" panose="020B0604020202020204" pitchFamily="34" charset="0"/>
                <a:cs typeface="Arial" panose="020B0604020202020204" pitchFamily="34" charset="0"/>
              </a:rPr>
              <a:t> Arithmetic</a:t>
            </a:r>
            <a:endParaRPr lang="en-GB" sz="1200" b="1" dirty="0">
              <a:latin typeface="Arial" panose="020B0604020202020204" pitchFamily="34" charset="0"/>
              <a:cs typeface="Arial" panose="020B0604020202020204" pitchFamily="34" charset="0"/>
            </a:endParaRPr>
          </a:p>
        </p:txBody>
      </p:sp>
      <p:sp>
        <p:nvSpPr>
          <p:cNvPr id="21" name="Round Same Side Corner Rectangle 20">
            <a:hlinkClick r:id="rId5" action="ppaction://hlinksldjump"/>
          </p:cNvPr>
          <p:cNvSpPr/>
          <p:nvPr userDrawn="1"/>
        </p:nvSpPr>
        <p:spPr>
          <a:xfrm>
            <a:off x="2211471" y="692696"/>
            <a:ext cx="129567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18.3 – More Vector Arithmetic</a:t>
            </a:r>
            <a:endParaRPr lang="en-GB" sz="1200" b="1" dirty="0">
              <a:latin typeface="Arial" panose="020B0604020202020204" pitchFamily="34" charset="0"/>
              <a:cs typeface="Arial" panose="020B0604020202020204" pitchFamily="34" charset="0"/>
            </a:endParaRPr>
          </a:p>
        </p:txBody>
      </p:sp>
      <p:sp>
        <p:nvSpPr>
          <p:cNvPr id="22" name="Round Same Side Corner Rectangle 21">
            <a:hlinkClick r:id="rId6" action="ppaction://hlinksldjump"/>
          </p:cNvPr>
          <p:cNvSpPr/>
          <p:nvPr userDrawn="1"/>
        </p:nvSpPr>
        <p:spPr>
          <a:xfrm>
            <a:off x="3558350" y="692696"/>
            <a:ext cx="119864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18.4 - Parallel &amp; Collinear Points</a:t>
            </a:r>
            <a:endParaRPr lang="en-GB" sz="1200" b="1" dirty="0">
              <a:latin typeface="Arial" panose="020B0604020202020204" pitchFamily="34" charset="0"/>
              <a:cs typeface="Arial" panose="020B0604020202020204" pitchFamily="34" charset="0"/>
            </a:endParaRPr>
          </a:p>
        </p:txBody>
      </p:sp>
      <p:sp>
        <p:nvSpPr>
          <p:cNvPr id="23" name="Round Same Side Corner Rectangle 22">
            <a:hlinkClick r:id="rId7" action="ppaction://hlinksldjump"/>
          </p:cNvPr>
          <p:cNvSpPr/>
          <p:nvPr userDrawn="1"/>
        </p:nvSpPr>
        <p:spPr>
          <a:xfrm>
            <a:off x="4808200" y="692696"/>
            <a:ext cx="200762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18.5 – Geometric</a:t>
            </a:r>
            <a:r>
              <a:rPr lang="en-GB" sz="1200" b="1" baseline="0" dirty="0" smtClean="0">
                <a:latin typeface="Arial" panose="020B0604020202020204" pitchFamily="34" charset="0"/>
                <a:cs typeface="Arial" panose="020B0604020202020204" pitchFamily="34" charset="0"/>
              </a:rPr>
              <a:t> Problems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92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a:hlinkClick r:id="rId3" action="ppaction://hlinksldjump"/>
          </p:cNvPr>
          <p:cNvSpPr/>
          <p:nvPr userDrawn="1"/>
        </p:nvSpPr>
        <p:spPr>
          <a:xfrm>
            <a:off x="90552" y="692696"/>
            <a:ext cx="101926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18.1 - Vectors</a:t>
            </a:r>
            <a:endParaRPr lang="en-GB" sz="1200" b="1" dirty="0">
              <a:latin typeface="Arial" panose="020B0604020202020204" pitchFamily="34" charset="0"/>
              <a:cs typeface="Arial" panose="020B0604020202020204" pitchFamily="34" charset="0"/>
            </a:endParaRPr>
          </a:p>
        </p:txBody>
      </p:sp>
      <p:sp>
        <p:nvSpPr>
          <p:cNvPr id="12" name="Round Same Side Corner Rectangle 11">
            <a:hlinkClick r:id="rId4" action="ppaction://hlinksldjump"/>
          </p:cNvPr>
          <p:cNvSpPr/>
          <p:nvPr userDrawn="1"/>
        </p:nvSpPr>
        <p:spPr>
          <a:xfrm>
            <a:off x="1161017" y="692696"/>
            <a:ext cx="99925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200"/>
              </a:lnSpc>
              <a:spcBef>
                <a:spcPct val="0"/>
              </a:spcBef>
              <a:spcAft>
                <a:spcPct val="0"/>
              </a:spcAft>
              <a:buClrTx/>
              <a:buSzTx/>
              <a:buFontTx/>
              <a:buNone/>
              <a:tabLst/>
              <a:defRPr/>
            </a:pPr>
            <a:r>
              <a:rPr lang="en-GB" sz="1200" b="1" dirty="0" smtClean="0">
                <a:latin typeface="Arial" panose="020B0604020202020204" pitchFamily="34" charset="0"/>
                <a:cs typeface="Arial" panose="020B0604020202020204" pitchFamily="34" charset="0"/>
              </a:rPr>
              <a:t>18.2 – Vector</a:t>
            </a:r>
            <a:r>
              <a:rPr lang="en-GB" sz="1200" b="1" baseline="0" dirty="0" smtClean="0">
                <a:latin typeface="Arial" panose="020B0604020202020204" pitchFamily="34" charset="0"/>
                <a:cs typeface="Arial" panose="020B0604020202020204" pitchFamily="34" charset="0"/>
              </a:rPr>
              <a:t> Arithmetic</a:t>
            </a:r>
            <a:endParaRPr lang="en-GB" sz="1200" b="1" dirty="0">
              <a:latin typeface="Arial" panose="020B0604020202020204" pitchFamily="34" charset="0"/>
              <a:cs typeface="Arial" panose="020B0604020202020204" pitchFamily="34" charset="0"/>
            </a:endParaRPr>
          </a:p>
        </p:txBody>
      </p:sp>
      <p:sp>
        <p:nvSpPr>
          <p:cNvPr id="18" name="Round Same Side Corner Rectangle 17">
            <a:hlinkClick r:id="rId5" action="ppaction://hlinksldjump"/>
          </p:cNvPr>
          <p:cNvSpPr/>
          <p:nvPr userDrawn="1"/>
        </p:nvSpPr>
        <p:spPr>
          <a:xfrm>
            <a:off x="2211471" y="692696"/>
            <a:ext cx="129567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18.3 – More Vector Arithmetic</a:t>
            </a:r>
            <a:endParaRPr lang="en-GB" sz="1200" b="1" dirty="0">
              <a:latin typeface="Arial" panose="020B0604020202020204" pitchFamily="34" charset="0"/>
              <a:cs typeface="Arial" panose="020B0604020202020204" pitchFamily="34" charset="0"/>
            </a:endParaRPr>
          </a:p>
        </p:txBody>
      </p:sp>
      <p:sp>
        <p:nvSpPr>
          <p:cNvPr id="20" name="Round Same Side Corner Rectangle 19">
            <a:hlinkClick r:id="rId6" action="ppaction://hlinksldjump"/>
          </p:cNvPr>
          <p:cNvSpPr/>
          <p:nvPr userDrawn="1"/>
        </p:nvSpPr>
        <p:spPr>
          <a:xfrm>
            <a:off x="3558350" y="692696"/>
            <a:ext cx="119864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18.4 - Parallel &amp; Collinear Points</a:t>
            </a:r>
            <a:endParaRPr lang="en-GB" sz="1200" b="1" dirty="0">
              <a:latin typeface="Arial" panose="020B0604020202020204" pitchFamily="34" charset="0"/>
              <a:cs typeface="Arial" panose="020B0604020202020204" pitchFamily="34" charset="0"/>
            </a:endParaRPr>
          </a:p>
        </p:txBody>
      </p:sp>
      <p:sp>
        <p:nvSpPr>
          <p:cNvPr id="22" name="Round Same Side Corner Rectangle 21">
            <a:hlinkClick r:id="rId7" action="ppaction://hlinksldjump"/>
          </p:cNvPr>
          <p:cNvSpPr/>
          <p:nvPr userDrawn="1"/>
        </p:nvSpPr>
        <p:spPr>
          <a:xfrm>
            <a:off x="4808200" y="692696"/>
            <a:ext cx="200762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200"/>
              </a:lnSpc>
            </a:pPr>
            <a:r>
              <a:rPr lang="en-GB" sz="1200" b="1" dirty="0" smtClean="0">
                <a:latin typeface="Arial" panose="020B0604020202020204" pitchFamily="34" charset="0"/>
                <a:cs typeface="Arial" panose="020B0604020202020204" pitchFamily="34" charset="0"/>
              </a:rPr>
              <a:t>18.5 – Geometric</a:t>
            </a:r>
            <a:r>
              <a:rPr lang="en-GB" sz="1200" b="1" baseline="0" dirty="0" smtClean="0">
                <a:latin typeface="Arial" panose="020B0604020202020204" pitchFamily="34" charset="0"/>
                <a:cs typeface="Arial" panose="020B0604020202020204" pitchFamily="34" charset="0"/>
              </a:rPr>
              <a:t> Problems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8"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79.png"/><Relationship Id="rId2" Type="http://schemas.openxmlformats.org/officeDocument/2006/relationships/notesSlide" Target="../notesSlides/notesSlide100.xml"/><Relationship Id="rId1" Type="http://schemas.openxmlformats.org/officeDocument/2006/relationships/slideLayout" Target="../slideLayouts/slideLayout3.xml"/><Relationship Id="rId6" Type="http://schemas.openxmlformats.org/officeDocument/2006/relationships/image" Target="../media/image192.png"/><Relationship Id="rId5" Type="http://schemas.openxmlformats.org/officeDocument/2006/relationships/image" Target="../media/image33.png"/><Relationship Id="rId4" Type="http://schemas.openxmlformats.org/officeDocument/2006/relationships/image" Target="../media/image191.png"/></Relationships>
</file>

<file path=ppt/slides/_rels/slide10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image" Target="../media/image194.png"/><Relationship Id="rId5" Type="http://schemas.openxmlformats.org/officeDocument/2006/relationships/image" Target="../media/image33.png"/><Relationship Id="rId4" Type="http://schemas.openxmlformats.org/officeDocument/2006/relationships/image" Target="../media/image193.png"/></Relationships>
</file>

<file path=ppt/slides/_rels/slide10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195.png"/></Relationships>
</file>

<file path=ppt/slides/_rels/slide10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97.png"/><Relationship Id="rId4" Type="http://schemas.openxmlformats.org/officeDocument/2006/relationships/image" Target="../media/image196.png"/></Relationships>
</file>

<file path=ppt/slides/_rels/slide10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image" Target="../media/image199.png"/><Relationship Id="rId5" Type="http://schemas.openxmlformats.org/officeDocument/2006/relationships/image" Target="../media/image110.png"/><Relationship Id="rId4" Type="http://schemas.openxmlformats.org/officeDocument/2006/relationships/image" Target="../media/image198.png"/></Relationships>
</file>

<file path=ppt/slides/_rels/slide10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5.xml"/><Relationship Id="rId1" Type="http://schemas.openxmlformats.org/officeDocument/2006/relationships/slideLayout" Target="../slideLayouts/slideLayout3.xml"/><Relationship Id="rId6" Type="http://schemas.openxmlformats.org/officeDocument/2006/relationships/image" Target="../media/image201.png"/><Relationship Id="rId5" Type="http://schemas.openxmlformats.org/officeDocument/2006/relationships/image" Target="../media/image110.png"/><Relationship Id="rId4" Type="http://schemas.openxmlformats.org/officeDocument/2006/relationships/image" Target="../media/image200.png"/></Relationships>
</file>

<file path=ppt/slides/_rels/slide10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110.png"/></Relationships>
</file>

<file path=ppt/slides/_rels/slide10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7.xml"/><Relationship Id="rId1" Type="http://schemas.openxmlformats.org/officeDocument/2006/relationships/slideLayout" Target="../slideLayouts/slideLayout3.xml"/><Relationship Id="rId6" Type="http://schemas.openxmlformats.org/officeDocument/2006/relationships/image" Target="../media/image205.png"/><Relationship Id="rId5" Type="http://schemas.openxmlformats.org/officeDocument/2006/relationships/image" Target="../media/image110.png"/><Relationship Id="rId4" Type="http://schemas.openxmlformats.org/officeDocument/2006/relationships/image" Target="../media/image204.png"/></Relationships>
</file>

<file path=ppt/slides/_rels/slide10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208.png"/><Relationship Id="rId2" Type="http://schemas.openxmlformats.org/officeDocument/2006/relationships/notesSlide" Target="../notesSlides/notesSlide108.xml"/><Relationship Id="rId1" Type="http://schemas.openxmlformats.org/officeDocument/2006/relationships/slideLayout" Target="../slideLayouts/slideLayout3.xml"/><Relationship Id="rId6" Type="http://schemas.openxmlformats.org/officeDocument/2006/relationships/image" Target="../media/image207.png"/><Relationship Id="rId5" Type="http://schemas.openxmlformats.org/officeDocument/2006/relationships/image" Target="../media/image110.png"/><Relationship Id="rId4" Type="http://schemas.openxmlformats.org/officeDocument/2006/relationships/image" Target="../media/image206.png"/></Relationships>
</file>

<file path=ppt/slides/_rels/slide10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image" Target="../media/image210.png"/><Relationship Id="rId5" Type="http://schemas.openxmlformats.org/officeDocument/2006/relationships/image" Target="../media/image110.png"/><Relationship Id="rId4" Type="http://schemas.openxmlformats.org/officeDocument/2006/relationships/image" Target="../media/image209.png"/></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0.xml"/><Relationship Id="rId1" Type="http://schemas.openxmlformats.org/officeDocument/2006/relationships/slideLayout" Target="../slideLayouts/slideLayout3.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110.png"/></Relationships>
</file>

<file path=ppt/slides/_rels/slide1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215.png"/><Relationship Id="rId2" Type="http://schemas.openxmlformats.org/officeDocument/2006/relationships/notesSlide" Target="../notesSlides/notesSlide111.xml"/><Relationship Id="rId1" Type="http://schemas.openxmlformats.org/officeDocument/2006/relationships/slideLayout" Target="../slideLayouts/slideLayout3.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110.png"/></Relationships>
</file>

<file path=ppt/slides/_rels/slide1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216.png"/></Relationships>
</file>

<file path=ppt/slides/_rels/slide1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s>
</file>

<file path=ppt/slides/_rels/slide1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image" Target="../media/image221.png"/><Relationship Id="rId4" Type="http://schemas.openxmlformats.org/officeDocument/2006/relationships/image" Target="../media/image220.png"/></Relationships>
</file>

<file path=ppt/slides/_rels/slide1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224.png"/><Relationship Id="rId5" Type="http://schemas.openxmlformats.org/officeDocument/2006/relationships/image" Target="../media/image223.png"/><Relationship Id="rId4" Type="http://schemas.openxmlformats.org/officeDocument/2006/relationships/image" Target="../media/image222.png"/></Relationships>
</file>

<file path=ppt/slides/_rels/slide1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7.xml"/><Relationship Id="rId1" Type="http://schemas.openxmlformats.org/officeDocument/2006/relationships/slideLayout" Target="../slideLayouts/slideLayout4.xml"/><Relationship Id="rId6" Type="http://schemas.openxmlformats.org/officeDocument/2006/relationships/image" Target="../media/image226.png"/><Relationship Id="rId5" Type="http://schemas.openxmlformats.org/officeDocument/2006/relationships/image" Target="../media/image33.png"/><Relationship Id="rId4" Type="http://schemas.openxmlformats.org/officeDocument/2006/relationships/image" Target="../media/image225.png"/></Relationships>
</file>

<file path=ppt/slides/_rels/slide1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79.png"/><Relationship Id="rId2" Type="http://schemas.openxmlformats.org/officeDocument/2006/relationships/notesSlide" Target="../notesSlides/notesSlide118.xml"/><Relationship Id="rId1" Type="http://schemas.openxmlformats.org/officeDocument/2006/relationships/slideLayout" Target="../slideLayouts/slideLayout3.xml"/><Relationship Id="rId6" Type="http://schemas.openxmlformats.org/officeDocument/2006/relationships/image" Target="../media/image228.png"/><Relationship Id="rId5" Type="http://schemas.openxmlformats.org/officeDocument/2006/relationships/image" Target="../media/image33.png"/><Relationship Id="rId4" Type="http://schemas.openxmlformats.org/officeDocument/2006/relationships/image" Target="../media/image227.png"/></Relationships>
</file>

<file path=ppt/slides/_rels/slide1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9.xml"/><Relationship Id="rId1" Type="http://schemas.openxmlformats.org/officeDocument/2006/relationships/slideLayout" Target="../slideLayouts/slideLayout3.xml"/><Relationship Id="rId6" Type="http://schemas.openxmlformats.org/officeDocument/2006/relationships/image" Target="../media/image230.png"/><Relationship Id="rId5" Type="http://schemas.openxmlformats.org/officeDocument/2006/relationships/image" Target="../media/image33.png"/><Relationship Id="rId4" Type="http://schemas.openxmlformats.org/officeDocument/2006/relationships/image" Target="../media/image229.png"/></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0.xml"/><Relationship Id="rId1" Type="http://schemas.openxmlformats.org/officeDocument/2006/relationships/slideLayout" Target="../slideLayouts/slideLayout3.xml"/><Relationship Id="rId6" Type="http://schemas.openxmlformats.org/officeDocument/2006/relationships/image" Target="../media/image232.png"/><Relationship Id="rId5" Type="http://schemas.openxmlformats.org/officeDocument/2006/relationships/image" Target="../media/image33.png"/><Relationship Id="rId4" Type="http://schemas.openxmlformats.org/officeDocument/2006/relationships/image" Target="../media/image231.png"/></Relationships>
</file>

<file path=ppt/slides/_rels/slide1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1.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234.png"/><Relationship Id="rId4" Type="http://schemas.openxmlformats.org/officeDocument/2006/relationships/image" Target="../media/image233.png"/></Relationships>
</file>

<file path=ppt/slides/_rels/slide1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2.xml"/><Relationship Id="rId1" Type="http://schemas.openxmlformats.org/officeDocument/2006/relationships/slideLayout" Target="../slideLayouts/slideLayout3.xml"/><Relationship Id="rId6" Type="http://schemas.openxmlformats.org/officeDocument/2006/relationships/image" Target="../media/image236.png"/><Relationship Id="rId5" Type="http://schemas.openxmlformats.org/officeDocument/2006/relationships/image" Target="../media/image235.png"/><Relationship Id="rId4" Type="http://schemas.openxmlformats.org/officeDocument/2006/relationships/image" Target="../media/image110.png"/></Relationships>
</file>

<file path=ppt/slides/_rels/slide1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3.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237.png"/></Relationships>
</file>

<file path=ppt/slides/_rels/slide1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9.png"/><Relationship Id="rId4" Type="http://schemas.openxmlformats.org/officeDocument/2006/relationships/image" Target="../media/image238.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CiDA%20-%20Unit%2002%20-%20LO1%20-%20Getting%20Organised.pptx" TargetMode="External"/><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33.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0.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490.png"/></Relationships>
</file>

<file path=ppt/slides/_rels/slide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33.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33.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33.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CiDA%20-%20Unit%2002%20-%20LO1%20-%20Getting%20Organised.pptx" TargetMode="External"/><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33.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33.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33.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20.png"/></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CiDA%20-%20Unit%2002%20-%20LO1%20-%20Getting%20Organised.pptx" TargetMode="External"/><Relationship Id="rId7"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33.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0.png"/><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830.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79.png"/><Relationship Id="rId4" Type="http://schemas.openxmlformats.org/officeDocument/2006/relationships/image" Target="../media/image810.png"/></Relationships>
</file>

<file path=ppt/slides/_rels/slide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79.png"/><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33.png"/><Relationship Id="rId4" Type="http://schemas.openxmlformats.org/officeDocument/2006/relationships/image" Target="../media/image89.png"/></Relationships>
</file>

<file path=ppt/slides/_rels/slide4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33.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hyperlink" Target="CiDA%20-%20Unit%2002%20-%20LO1%20-%20Getting%20Organised.pptx" TargetMode="External"/><Relationship Id="rId7" Type="http://schemas.openxmlformats.org/officeDocument/2006/relationships/image" Target="../media/image96.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33.pn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0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79.png"/><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10.png"/></Relationships>
</file>

<file path=ppt/slides/_rels/slide5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103.png"/><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79.png"/><Relationship Id="rId4" Type="http://schemas.openxmlformats.org/officeDocument/2006/relationships/image" Target="../media/image104.png"/></Relationships>
</file>

<file path=ppt/slides/_rels/slide5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79.png"/><Relationship Id="rId4" Type="http://schemas.openxmlformats.org/officeDocument/2006/relationships/image" Target="../media/image106.png"/></Relationships>
</file>

<file path=ppt/slides/_rels/slide5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10.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5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12.png"/></Relationships>
</file>

<file path=ppt/slides/_rels/slide5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15.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114.png"/><Relationship Id="rId5" Type="http://schemas.openxmlformats.org/officeDocument/2006/relationships/image" Target="../media/image110.png"/><Relationship Id="rId4" Type="http://schemas.openxmlformats.org/officeDocument/2006/relationships/image" Target="../media/image113.png"/></Relationships>
</file>

<file path=ppt/slides/_rels/slide5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18.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110.png"/><Relationship Id="rId4" Type="http://schemas.openxmlformats.org/officeDocument/2006/relationships/image" Target="../media/image116.png"/></Relationships>
</file>

<file path=ppt/slides/_rels/slide5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19.png"/></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hyperlink" Target="CiDA%20-%20Unit%2002%20-%20LO1%20-%20Getting%20Organised.pptx" TargetMode="External"/><Relationship Id="rId7" Type="http://schemas.openxmlformats.org/officeDocument/2006/relationships/image" Target="../media/image123.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0.png"/></Relationships>
</file>

<file path=ppt/slides/_rels/slide6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6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hyperlink" Target="CiDA%20-%20Unit%2002%20-%20LO1%20-%20Getting%20Organised.pptx" TargetMode="External"/><Relationship Id="rId7" Type="http://schemas.openxmlformats.org/officeDocument/2006/relationships/image" Target="../media/image130.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6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10.png"/></Relationships>
</file>

<file path=ppt/slides/_rels/slide6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135.png"/><Relationship Id="rId5" Type="http://schemas.openxmlformats.org/officeDocument/2006/relationships/image" Target="../media/image110.png"/><Relationship Id="rId4" Type="http://schemas.openxmlformats.org/officeDocument/2006/relationships/image" Target="../media/image134.png"/></Relationships>
</file>

<file path=ppt/slides/_rels/slide6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10.png"/><Relationship Id="rId4" Type="http://schemas.openxmlformats.org/officeDocument/2006/relationships/image" Target="../media/image136.png"/></Relationships>
</file>

<file path=ppt/slides/_rels/slide6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39.png"/><Relationship Id="rId4" Type="http://schemas.openxmlformats.org/officeDocument/2006/relationships/image" Target="../media/image138.png"/></Relationships>
</file>

<file path=ppt/slides/_rels/slide6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40.png"/></Relationships>
</file>

<file path=ppt/slides/_rels/slide6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45.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7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148.png"/></Relationships>
</file>

<file path=ppt/slides/_rels/slide7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49.png"/></Relationships>
</file>

<file path=ppt/slides/_rels/slide7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150.png"/></Relationships>
</file>

<file path=ppt/slides/_rels/slide7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149.png"/></Relationships>
</file>

<file path=ppt/slides/_rels/slide7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151.png"/></Relationships>
</file>

<file path=ppt/slides/_rels/slide7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image" Target="../media/image153.png"/><Relationship Id="rId5" Type="http://schemas.openxmlformats.org/officeDocument/2006/relationships/image" Target="../media/image150.png"/><Relationship Id="rId4" Type="http://schemas.openxmlformats.org/officeDocument/2006/relationships/image" Target="../media/image152.png"/></Relationships>
</file>

<file path=ppt/slides/_rels/slide7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155.png"/><Relationship Id="rId5" Type="http://schemas.openxmlformats.org/officeDocument/2006/relationships/image" Target="../media/image33.png"/><Relationship Id="rId4" Type="http://schemas.openxmlformats.org/officeDocument/2006/relationships/image" Target="../media/image154.png"/></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156.png"/></Relationships>
</file>

<file path=ppt/slides/_rels/slide8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157.png"/></Relationships>
</file>

<file path=ppt/slides/_rels/slide8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158.png"/></Relationships>
</file>

<file path=ppt/slides/_rels/slide8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33.png"/></Relationships>
</file>

<file path=ppt/slides/_rels/slide8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5.xml"/><Relationship Id="rId1" Type="http://schemas.openxmlformats.org/officeDocument/2006/relationships/slideLayout" Target="../slideLayouts/slideLayout4.xml"/><Relationship Id="rId5" Type="http://schemas.openxmlformats.org/officeDocument/2006/relationships/image" Target="../media/image161.png"/><Relationship Id="rId4" Type="http://schemas.openxmlformats.org/officeDocument/2006/relationships/image" Target="../media/image150.png"/></Relationships>
</file>

<file path=ppt/slides/_rels/slide8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64.pn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163.png"/><Relationship Id="rId5" Type="http://schemas.openxmlformats.org/officeDocument/2006/relationships/image" Target="../media/image25.png"/><Relationship Id="rId4" Type="http://schemas.openxmlformats.org/officeDocument/2006/relationships/image" Target="../media/image162.png"/></Relationships>
</file>

<file path=ppt/slides/_rels/slide8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65.png"/></Relationships>
</file>

<file path=ppt/slides/_rels/slide8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167.png"/><Relationship Id="rId4" Type="http://schemas.openxmlformats.org/officeDocument/2006/relationships/image" Target="../media/image166.png"/></Relationships>
</file>

<file path=ppt/slides/_rels/slide8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33.png"/></Relationships>
</file>

<file path=ppt/slides/_rels/slide9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172.png"/></Relationships>
</file>

<file path=ppt/slides/_rels/slide9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image" Target="../media/image174.png"/><Relationship Id="rId5" Type="http://schemas.openxmlformats.org/officeDocument/2006/relationships/image" Target="../media/image33.png"/><Relationship Id="rId4" Type="http://schemas.openxmlformats.org/officeDocument/2006/relationships/image" Target="../media/image173.png"/></Relationships>
</file>

<file path=ppt/slides/_rels/slide9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6" Type="http://schemas.openxmlformats.org/officeDocument/2006/relationships/image" Target="../media/image176.png"/><Relationship Id="rId5" Type="http://schemas.openxmlformats.org/officeDocument/2006/relationships/image" Target="../media/image33.png"/><Relationship Id="rId4" Type="http://schemas.openxmlformats.org/officeDocument/2006/relationships/image" Target="../media/image175.png"/></Relationships>
</file>

<file path=ppt/slides/_rels/slide9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178.png"/><Relationship Id="rId5" Type="http://schemas.openxmlformats.org/officeDocument/2006/relationships/image" Target="../media/image33.png"/><Relationship Id="rId4" Type="http://schemas.openxmlformats.org/officeDocument/2006/relationships/image" Target="../media/image177.png"/></Relationships>
</file>

<file path=ppt/slides/_rels/slide9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81.png"/><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180.png"/><Relationship Id="rId5" Type="http://schemas.openxmlformats.org/officeDocument/2006/relationships/image" Target="../media/image33.png"/><Relationship Id="rId4" Type="http://schemas.openxmlformats.org/officeDocument/2006/relationships/image" Target="../media/image179.png"/></Relationships>
</file>

<file path=ppt/slides/_rels/slide9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83.png"/><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image" Target="../media/image182.png"/><Relationship Id="rId5" Type="http://schemas.openxmlformats.org/officeDocument/2006/relationships/image" Target="../media/image33.png"/><Relationship Id="rId4" Type="http://schemas.openxmlformats.org/officeDocument/2006/relationships/image" Target="../media/image1810.png"/></Relationships>
</file>

<file path=ppt/slides/_rels/slide9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184.png"/></Relationships>
</file>

<file path=ppt/slides/_rels/slide9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hyperlink" Target="CiDA%20-%20Unit%2002%20-%20LO1%20-%20Getting%20Organised.pptx" TargetMode="External"/><Relationship Id="rId7" Type="http://schemas.openxmlformats.org/officeDocument/2006/relationships/image" Target="../media/image188.pn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9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90.png"/><Relationship Id="rId4" Type="http://schemas.openxmlformats.org/officeDocument/2006/relationships/image" Target="../media/image189.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09</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584" y="178371"/>
            <a:ext cx="2162168" cy="1584960"/>
          </a:xfrm>
          <a:prstGeom prst="rect">
            <a:avLst/>
          </a:prstGeom>
        </p:spPr>
      </p:pic>
      <p:sp>
        <p:nvSpPr>
          <p:cNvPr id="3" name="Subtitle 2"/>
          <p:cNvSpPr>
            <a:spLocks noGrp="1"/>
          </p:cNvSpPr>
          <p:nvPr>
            <p:ph type="subTitle" idx="1"/>
          </p:nvPr>
        </p:nvSpPr>
        <p:spPr>
          <a:xfrm>
            <a:off x="251520" y="5373216"/>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5600"/>
              </a:lnSpc>
            </a:pPr>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18 </a:t>
            </a:r>
            <a:r>
              <a:rPr lang="en-US"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Vectors &amp; Geometric Proof</a:t>
            </a:r>
            <a:endParaRPr lang="en-GB"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327" t="16384" r="5113" b="12182"/>
          <a:stretch/>
        </p:blipFill>
        <p:spPr>
          <a:xfrm>
            <a:off x="1767910" y="1916832"/>
            <a:ext cx="7268586" cy="3223460"/>
          </a:xfrm>
          <a:prstGeom prst="rect">
            <a:avLst/>
          </a:prstGeom>
        </p:spPr>
      </p:pic>
      <p:sp>
        <p:nvSpPr>
          <p:cNvPr id="9" name="Rectangle 8"/>
          <p:cNvSpPr/>
          <p:nvPr/>
        </p:nvSpPr>
        <p:spPr>
          <a:xfrm>
            <a:off x="192908" y="3005083"/>
            <a:ext cx="5819252" cy="1815882"/>
          </a:xfrm>
          <a:prstGeom prst="rect">
            <a:avLst/>
          </a:prstGeom>
          <a:solidFill>
            <a:schemeClr val="bg1"/>
          </a:solidFill>
        </p:spPr>
        <p:txBody>
          <a:bodyPr wrap="square">
            <a:spAutoFit/>
          </a:bodyPr>
          <a:lstStyle/>
          <a:p>
            <a:r>
              <a:rPr lang="en-US" sz="1600" dirty="0"/>
              <a:t>Vectors can be used to work out the adjustment in direction for a pilot landing a plane when there is a cross wind.</a:t>
            </a:r>
          </a:p>
          <a:p>
            <a:r>
              <a:rPr lang="en-US" sz="1600" dirty="0"/>
              <a:t>An airline pilot compensates for a cross wind by pointing her plane away from the runway. What angle did she make with the runway in order to </a:t>
            </a:r>
            <a:r>
              <a:rPr lang="en-US" sz="1600" dirty="0" smtClean="0"/>
              <a:t/>
            </a:r>
            <a:br>
              <a:rPr lang="en-US" sz="1600" dirty="0" smtClean="0"/>
            </a:br>
            <a:r>
              <a:rPr lang="en-US" sz="1600" dirty="0" smtClean="0"/>
              <a:t>make </a:t>
            </a:r>
            <a:r>
              <a:rPr lang="en-US" sz="1600" dirty="0"/>
              <a:t>a perfect </a:t>
            </a:r>
            <a:r>
              <a:rPr lang="en-US" sz="1600" dirty="0" smtClean="0"/>
              <a:t/>
            </a:r>
            <a:br>
              <a:rPr lang="en-US" sz="1600" dirty="0" smtClean="0"/>
            </a:br>
            <a:r>
              <a:rPr lang="en-US" sz="1600" dirty="0" smtClean="0"/>
              <a:t>landing?</a:t>
            </a:r>
            <a:endParaRPr lang="en-US" sz="1600"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60694" y="4022282"/>
            <a:ext cx="3551466" cy="1136469"/>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2908" y="1915338"/>
            <a:ext cx="1610744" cy="1081613"/>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18.1 </a:t>
            </a:r>
            <a:r>
              <a:rPr lang="en-GB" sz="4000" dirty="0"/>
              <a:t>– </a:t>
            </a:r>
            <a:r>
              <a:rPr lang="en-GB" sz="4000" dirty="0" smtClean="0"/>
              <a:t>Vectors and Vector Notation</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558</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756431359"/>
                  </p:ext>
                </p:extLst>
              </p:nvPr>
            </p:nvGraphicFramePr>
            <p:xfrm>
              <a:off x="251518" y="1268760"/>
              <a:ext cx="8568952" cy="4958582"/>
            </p:xfrm>
            <a:graphic>
              <a:graphicData uri="http://schemas.openxmlformats.org/drawingml/2006/table">
                <a:tbl>
                  <a:tblPr firstRow="1" bandRow="1">
                    <a:effectLst/>
                    <a:tableStyleId>{5940675A-B579-460E-94D1-54222C63F5DA}</a:tableStyleId>
                  </a:tblPr>
                  <a:tblGrid>
                    <a:gridCol w="2142238"/>
                    <a:gridCol w="594068"/>
                    <a:gridCol w="5832646"/>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Understand and use vector notation.</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Work out the magnitude of a vector.</a:t>
                          </a:r>
                          <a:endParaRPr lang="en-US" sz="2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600" dirty="0" smtClean="0">
                              <a:latin typeface="Arial" panose="020B0604020202020204" pitchFamily="34" charset="0"/>
                              <a:cs typeface="Arial" panose="020B0604020202020204" pitchFamily="34" charset="0"/>
                            </a:rPr>
                            <a:t>You can describe journeys</a:t>
                          </a:r>
                          <a:r>
                            <a:rPr lang="en-US" sz="2600" baseline="0" dirty="0" smtClean="0">
                              <a:latin typeface="Arial" panose="020B0604020202020204" pitchFamily="34" charset="0"/>
                              <a:cs typeface="Arial" panose="020B0604020202020204" pitchFamily="34" charset="0"/>
                            </a:rPr>
                            <a:t> using vectors. For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example, a flight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from Bristol to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Birmingham is a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vector with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magnitude 125 km and direction 021°.</a:t>
                          </a:r>
                          <a:endParaRPr lang="en-US" sz="26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0" dirty="0" smtClean="0">
                              <a:latin typeface="Arial" panose="020B0604020202020204" pitchFamily="34" charset="0"/>
                              <a:cs typeface="Arial" panose="020B0604020202020204" pitchFamily="34" charset="0"/>
                            </a:rPr>
                            <a:t>How far does the translation </a:t>
                          </a:r>
                          <a:r>
                            <a:rPr lang="en-US" sz="28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800" i="1" smtClean="0">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3</m:t>
                                  </m:r>
                                </m:num>
                                <m:den>
                                  <m:r>
                                    <a:rPr lang="en-US" sz="2800" b="0" i="1" smtClean="0">
                                      <a:latin typeface="Cambria Math" panose="02040503050406030204" pitchFamily="18" charset="0"/>
                                      <a:cs typeface="Arial" panose="020B0604020202020204" pitchFamily="34" charset="0"/>
                                    </a:rPr>
                                    <m:t>5</m:t>
                                  </m:r>
                                </m:den>
                              </m:f>
                            </m:oMath>
                          </a14:m>
                          <a:r>
                            <a:rPr lang="en-US" sz="2800" dirty="0" smtClean="0">
                              <a:latin typeface="Arial" panose="020B0604020202020204" pitchFamily="34" charset="0"/>
                              <a:cs typeface="Arial" panose="020B0604020202020204" pitchFamily="34" charset="0"/>
                            </a:rPr>
                            <a:t>)</a:t>
                          </a:r>
                          <a:r>
                            <a:rPr lang="en-US" sz="2800" baseline="0" dirty="0">
                              <a:latin typeface="+mn-lt"/>
                              <a:cs typeface="+mn-cs"/>
                            </a:rPr>
                            <a:t> </a:t>
                          </a:r>
                          <a:r>
                            <a:rPr lang="en-US" sz="2800" i="0" dirty="0" smtClean="0">
                              <a:latin typeface="Arial" panose="020B0604020202020204" pitchFamily="34" charset="0"/>
                              <a:cs typeface="Arial" panose="020B0604020202020204" pitchFamily="34" charset="0"/>
                            </a:rPr>
                            <a:t>move an object in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i="0" dirty="0" smtClean="0">
                              <a:latin typeface="Arial" panose="020B0604020202020204" pitchFamily="34" charset="0"/>
                              <a:cs typeface="Arial" panose="020B0604020202020204" pitchFamily="34" charset="0"/>
                            </a:rPr>
                            <a:t>a.</a:t>
                          </a:r>
                          <a:r>
                            <a:rPr lang="en-US" sz="2800" i="0" dirty="0" smtClean="0">
                              <a:latin typeface="Arial" panose="020B0604020202020204" pitchFamily="34" charset="0"/>
                              <a:cs typeface="Arial" panose="020B0604020202020204" pitchFamily="34" charset="0"/>
                            </a:rPr>
                            <a:t> the x direction           </a:t>
                          </a:r>
                          <a:r>
                            <a:rPr lang="en-US" sz="2800" b="1" i="0" dirty="0" smtClean="0">
                              <a:latin typeface="Arial" panose="020B0604020202020204" pitchFamily="34" charset="0"/>
                              <a:cs typeface="Arial" panose="020B0604020202020204" pitchFamily="34" charset="0"/>
                            </a:rPr>
                            <a:t>b.</a:t>
                          </a:r>
                          <a:r>
                            <a:rPr lang="en-US" sz="2800" i="0" dirty="0" smtClean="0">
                              <a:latin typeface="Arial" panose="020B0604020202020204" pitchFamily="34" charset="0"/>
                              <a:cs typeface="Arial" panose="020B0604020202020204" pitchFamily="34" charset="0"/>
                            </a:rPr>
                            <a:t> the y direction?</a:t>
                          </a:r>
                          <a:endParaRPr lang="en-US" sz="2800" i="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756431359"/>
                  </p:ext>
                </p:extLst>
              </p:nvPr>
            </p:nvGraphicFramePr>
            <p:xfrm>
              <a:off x="251518" y="1268760"/>
              <a:ext cx="8568952" cy="4958582"/>
            </p:xfrm>
            <a:graphic>
              <a:graphicData uri="http://schemas.openxmlformats.org/drawingml/2006/table">
                <a:tbl>
                  <a:tblPr firstRow="1" bandRow="1">
                    <a:effectLst/>
                    <a:tableStyleId>{5940675A-B579-460E-94D1-54222C63F5DA}</a:tableStyleId>
                  </a:tblPr>
                  <a:tblGrid>
                    <a:gridCol w="2142238"/>
                    <a:gridCol w="594068"/>
                    <a:gridCol w="5832646"/>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865120">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Understand and use vector notation.</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Work out the magnitude of a vector.</a:t>
                          </a:r>
                          <a:endParaRPr lang="en-US" sz="2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600" dirty="0" smtClean="0">
                              <a:latin typeface="Arial" panose="020B0604020202020204" pitchFamily="34" charset="0"/>
                              <a:cs typeface="Arial" panose="020B0604020202020204" pitchFamily="34" charset="0"/>
                            </a:rPr>
                            <a:t>You can describe journeys</a:t>
                          </a:r>
                          <a:r>
                            <a:rPr lang="en-US" sz="2600" baseline="0" dirty="0" smtClean="0">
                              <a:latin typeface="Arial" panose="020B0604020202020204" pitchFamily="34" charset="0"/>
                              <a:cs typeface="Arial" panose="020B0604020202020204" pitchFamily="34" charset="0"/>
                            </a:rPr>
                            <a:t> using vectors. For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example, a flight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from Bristol to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Birmingham is a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vector with </a:t>
                          </a:r>
                          <a:br>
                            <a:rPr lang="en-US" sz="2600" baseline="0" dirty="0" smtClean="0">
                              <a:latin typeface="Arial" panose="020B0604020202020204" pitchFamily="34" charset="0"/>
                              <a:cs typeface="Arial" panose="020B0604020202020204" pitchFamily="34" charset="0"/>
                            </a:rPr>
                          </a:br>
                          <a:r>
                            <a:rPr lang="en-US" sz="2600" baseline="0" dirty="0" smtClean="0">
                              <a:latin typeface="Arial" panose="020B0604020202020204" pitchFamily="34" charset="0"/>
                              <a:cs typeface="Arial" panose="020B0604020202020204" pitchFamily="34" charset="0"/>
                            </a:rPr>
                            <a:t>magnitude 125 km and direction 021°.</a:t>
                          </a:r>
                          <a:endParaRPr lang="en-US" sz="26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033907">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383529" r="-498" b="-15882"/>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98462"/>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18.1</a:t>
            </a:r>
            <a:endParaRPr lang="en-US" sz="246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28184" y="2276872"/>
            <a:ext cx="2493324" cy="1939256"/>
          </a:xfrm>
          <a:prstGeom prst="rect">
            <a:avLst/>
          </a:prstGeom>
        </p:spPr>
      </p:pic>
    </p:spTree>
    <p:extLst>
      <p:ext uri="{BB962C8B-B14F-4D97-AF65-F5344CB8AC3E}">
        <p14:creationId xmlns:p14="http://schemas.microsoft.com/office/powerpoint/2010/main" val="4018197239"/>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20" y="1239412"/>
                <a:ext cx="5256584" cy="5349028"/>
              </a:xfrm>
              <a:prstGeom prst="rect">
                <a:avLst/>
              </a:prstGeom>
            </p:spPr>
            <p:txBody>
              <a:bodyPr wrap="square">
                <a:spAutoFit/>
              </a:bodyPr>
              <a:lstStyle/>
              <a:p>
                <a:pPr marL="457200" indent="-457200">
                  <a:buClr>
                    <a:srgbClr val="C00000"/>
                  </a:buClr>
                  <a:buFont typeface="+mj-lt"/>
                  <a:buAutoNum type="arabicPeriod"/>
                  <a:tabLst>
                    <a:tab pos="25146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diagram shows vectors </a:t>
                </a:r>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and </a:t>
                </a:r>
                <a:r>
                  <a:rPr lang="en-US" sz="2200" b="1" dirty="0" smtClean="0">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On </a:t>
                </a:r>
                <a:r>
                  <a:rPr lang="en-US" sz="2200" dirty="0">
                    <a:latin typeface="Arial" panose="020B0604020202020204" pitchFamily="34" charset="0"/>
                    <a:cs typeface="Arial" panose="020B0604020202020204" pitchFamily="34" charset="0"/>
                  </a:rPr>
                  <a:t>isometric paper draw the vectors</a:t>
                </a:r>
              </a:p>
              <a:p>
                <a:pPr marL="914400" lvl="1" indent="-457200">
                  <a:buClr>
                    <a:srgbClr val="C00000"/>
                  </a:buClr>
                  <a:buFont typeface="+mj-lt"/>
                  <a:buAutoNum type="alphaLcPeriod"/>
                  <a:tabLst>
                    <a:tab pos="2514600" algn="l"/>
                  </a:tabLst>
                </a:pPr>
                <a:r>
                  <a:rPr lang="en-US" sz="2200" b="1" dirty="0" smtClean="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b</a:t>
                </a:r>
              </a:p>
              <a:p>
                <a:pPr marL="914400" lvl="1" indent="-457200">
                  <a:buClr>
                    <a:srgbClr val="C00000"/>
                  </a:buClr>
                  <a:buFont typeface="+mj-lt"/>
                  <a:buAutoNum type="alphaLcPeriod"/>
                  <a:tabLst>
                    <a:tab pos="2514600" algn="l"/>
                  </a:tabLst>
                </a:pPr>
                <a:r>
                  <a:rPr lang="en-US" sz="2200" b="1" dirty="0" smtClean="0">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 </a:t>
                </a:r>
                <a:r>
                  <a:rPr lang="en-US" sz="2200" b="1" dirty="0" smtClean="0">
                    <a:latin typeface="Arial" panose="020B0604020202020204" pitchFamily="34" charset="0"/>
                    <a:cs typeface="Arial" panose="020B0604020202020204" pitchFamily="34" charset="0"/>
                  </a:rPr>
                  <a:t>a</a:t>
                </a:r>
                <a:endParaRPr lang="en-US" sz="2200" b="1"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514600" algn="l"/>
                  </a:tabLst>
                </a:pPr>
                <a:r>
                  <a:rPr lang="en-US" sz="2200" dirty="0" smtClean="0">
                    <a:latin typeface="Arial" panose="020B0604020202020204" pitchFamily="34" charset="0"/>
                    <a:cs typeface="Arial" panose="020B0604020202020204" pitchFamily="34" charset="0"/>
                  </a:rPr>
                  <a:t>2</a:t>
                </a:r>
                <a:r>
                  <a:rPr lang="en-US" sz="2200" b="1" dirty="0" smtClean="0">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a:t>
                </a:r>
              </a:p>
              <a:p>
                <a:pPr marL="914400" lvl="1" indent="-457200">
                  <a:buClr>
                    <a:srgbClr val="C00000"/>
                  </a:buClr>
                  <a:buFont typeface="+mj-lt"/>
                  <a:buAutoNum type="alphaLcPeriod"/>
                  <a:tabLst>
                    <a:tab pos="2514600" algn="l"/>
                  </a:tabLst>
                </a:pPr>
                <a:r>
                  <a:rPr lang="en-US" sz="2200" dirty="0" smtClean="0">
                    <a:latin typeface="Arial" panose="020B0604020202020204" pitchFamily="34" charset="0"/>
                    <a:cs typeface="Arial" panose="020B0604020202020204" pitchFamily="34" charset="0"/>
                  </a:rPr>
                  <a:t>½</a:t>
                </a:r>
                <a:r>
                  <a:rPr lang="en-US" sz="2200" b="1" dirty="0" smtClean="0">
                    <a:latin typeface="Arial" panose="020B0604020202020204" pitchFamily="34" charset="0"/>
                    <a:cs typeface="Arial" panose="020B0604020202020204" pitchFamily="34" charset="0"/>
                  </a:rPr>
                  <a:t>a	</a:t>
                </a:r>
              </a:p>
              <a:p>
                <a:pPr marL="914400" lvl="1" indent="-457200">
                  <a:buClr>
                    <a:srgbClr val="C00000"/>
                  </a:buClr>
                  <a:buFont typeface="+mj-lt"/>
                  <a:buAutoNum type="alphaLcPeriod"/>
                  <a:tabLst>
                    <a:tab pos="2514600" algn="l"/>
                  </a:tabLst>
                </a:pPr>
                <a:r>
                  <a:rPr lang="en-US" sz="2200" dirty="0" smtClean="0">
                    <a:latin typeface="Arial" panose="020B0604020202020204" pitchFamily="34" charset="0"/>
                    <a:cs typeface="Arial" panose="020B0604020202020204" pitchFamily="34" charset="0"/>
                  </a:rPr>
                  <a:t>½</a:t>
                </a:r>
                <a:r>
                  <a:rPr lang="en-US" sz="2200" b="1" dirty="0" smtClean="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2</a:t>
                </a:r>
                <a:r>
                  <a:rPr lang="en-US" sz="2200" b="1" dirty="0" smtClean="0">
                    <a:latin typeface="Arial" panose="020B0604020202020204" pitchFamily="34" charset="0"/>
                    <a:cs typeface="Arial" panose="020B0604020202020204" pitchFamily="34" charset="0"/>
                  </a:rPr>
                  <a:t>b</a:t>
                </a:r>
              </a:p>
              <a:p>
                <a:pPr marL="457200" indent="-457200">
                  <a:buClr>
                    <a:srgbClr val="C00000"/>
                  </a:buClr>
                  <a:buFont typeface="+mj-lt"/>
                  <a:buAutoNum type="arabicPeriod" startAt="3"/>
                  <a:tabLst>
                    <a:tab pos="2514600" algn="l"/>
                  </a:tabLst>
                </a:pPr>
                <a:r>
                  <a:rPr lang="en-US" sz="2200" b="1" dirty="0">
                    <a:solidFill>
                      <a:srgbClr val="C00000"/>
                    </a:solidFill>
                    <a:latin typeface="Arial" panose="020B0604020202020204" pitchFamily="34" charset="0"/>
                    <a:cs typeface="Arial" panose="020B0604020202020204" pitchFamily="34" charset="0"/>
                  </a:rPr>
                  <a:t>Reasoning</a:t>
                </a:r>
                <a:r>
                  <a:rPr lang="en-US" sz="2200" dirty="0">
                    <a:solidFill>
                      <a:srgbClr val="C00000"/>
                    </a:solidFill>
                    <a:latin typeface="Arial" panose="020B0604020202020204" pitchFamily="34" charset="0"/>
                    <a:cs typeface="Arial" panose="020B0604020202020204" pitchFamily="34" charset="0"/>
                  </a:rPr>
                  <a:t> a</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is the point (1,3) and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3</m:t>
                        </m:r>
                      </m:num>
                      <m:den>
                        <m:r>
                          <a:rPr lang="en-US" sz="2200" b="0" i="0" smtClean="0">
                            <a:latin typeface="Cambria Math" panose="02040503050406030204" pitchFamily="18" charset="0"/>
                            <a:cs typeface="Arial" panose="020B0604020202020204" pitchFamily="34" charset="0"/>
                          </a:rPr>
                          <m:t>2</m:t>
                        </m:r>
                      </m:den>
                    </m:f>
                  </m:oMath>
                </a14:m>
                <a:r>
                  <a:rPr lang="en-US" sz="2200" dirty="0">
                    <a:latin typeface="Arial" panose="020B0604020202020204" pitchFamily="34" charset="0"/>
                    <a:cs typeface="Arial" panose="020B0604020202020204" pitchFamily="34" charset="0"/>
                  </a:rPr>
                  <a:t>) Find the coordinates of B.</a:t>
                </a:r>
              </a:p>
              <a:p>
                <a:pPr marL="914400" lvl="1" indent="-457200">
                  <a:buClr>
                    <a:srgbClr val="C00000"/>
                  </a:buClr>
                  <a:buFont typeface="+mj-lt"/>
                  <a:buAutoNum type="alphaLcPeriod" startAt="2"/>
                  <a:tabLst>
                    <a:tab pos="2514600" algn="l"/>
                  </a:tabLst>
                </a:pPr>
                <a:r>
                  <a:rPr lang="en-US" sz="2200" dirty="0" smtClean="0">
                    <a:latin typeface="Arial" panose="020B0604020202020204" pitchFamily="34" charset="0"/>
                    <a:cs typeface="Arial" panose="020B0604020202020204" pitchFamily="34" charset="0"/>
                  </a:rPr>
                  <a:t>C </a:t>
                </a:r>
                <a:r>
                  <a:rPr lang="en-US" sz="2200" dirty="0">
                    <a:latin typeface="Arial" panose="020B0604020202020204" pitchFamily="34" charset="0"/>
                    <a:cs typeface="Arial" panose="020B0604020202020204" pitchFamily="34" charset="0"/>
                  </a:rPr>
                  <a:t>is the point (4,3). BD is a diagonal of the parallelogram </a:t>
                </a:r>
                <a:r>
                  <a:rPr lang="en-US" sz="2200" dirty="0" smtClean="0">
                    <a:latin typeface="Arial" panose="020B0604020202020204" pitchFamily="34" charset="0"/>
                    <a:cs typeface="Arial" panose="020B0604020202020204" pitchFamily="34" charset="0"/>
                  </a:rPr>
                  <a:t>ABCD. Express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𝐁𝐃</m:t>
                        </m:r>
                      </m:e>
                    </m:acc>
                  </m:oMath>
                </a14:m>
                <a:r>
                  <a:rPr lang="en-US" sz="2200" dirty="0">
                    <a:latin typeface="Arial" panose="020B0604020202020204" pitchFamily="34" charset="0"/>
                    <a:cs typeface="Arial" panose="020B0604020202020204" pitchFamily="34" charset="0"/>
                  </a:rPr>
                  <a:t> as a column vector,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514600" algn="l"/>
                  </a:tabLst>
                </a:pP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𝐂𝐄</m:t>
                        </m:r>
                      </m:e>
                    </m:acc>
                  </m:oMath>
                </a14:m>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−3</m:t>
                        </m:r>
                      </m:den>
                    </m:f>
                  </m:oMath>
                </a14:m>
                <a:r>
                  <a:rPr lang="en-US" sz="2200" dirty="0">
                    <a:latin typeface="Arial" panose="020B0604020202020204" pitchFamily="34" charset="0"/>
                    <a:cs typeface="Arial" panose="020B0604020202020204" pitchFamily="34" charset="0"/>
                  </a:rPr>
                  <a:t>) Find the coordinates of E.</a:t>
                </a:r>
              </a:p>
            </p:txBody>
          </p:sp>
        </mc:Choice>
        <mc:Fallback xmlns="">
          <p:sp>
            <p:nvSpPr>
              <p:cNvPr id="7" name="Rectangle 6"/>
              <p:cNvSpPr>
                <a:spLocks noRot="1" noChangeAspect="1" noMove="1" noResize="1" noEditPoints="1" noAdjustHandles="1" noChangeArrowheads="1" noChangeShapeType="1" noTextEdit="1"/>
              </p:cNvSpPr>
              <p:nvPr/>
            </p:nvSpPr>
            <p:spPr>
              <a:xfrm>
                <a:off x="251520" y="1239412"/>
                <a:ext cx="5256584" cy="5349028"/>
              </a:xfrm>
              <a:prstGeom prst="rect">
                <a:avLst/>
              </a:prstGeom>
              <a:blipFill rotWithShape="0">
                <a:blip r:embed="rId4"/>
                <a:stretch>
                  <a:fillRect l="-1275" t="-569" r="-2665" b="-1481"/>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38493" y="1993831"/>
            <a:ext cx="2281579" cy="1484911"/>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3384416"/>
            <a:ext cx="548640" cy="548640"/>
          </a:xfrm>
          <a:prstGeom prst="rect">
            <a:avLst/>
          </a:prstGeom>
        </p:spPr>
      </p:pic>
    </p:spTree>
    <p:extLst>
      <p:ext uri="{BB962C8B-B14F-4D97-AF65-F5344CB8AC3E}">
        <p14:creationId xmlns:p14="http://schemas.microsoft.com/office/powerpoint/2010/main" val="2551225807"/>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20" y="1239412"/>
                <a:ext cx="5256584" cy="2641877"/>
              </a:xfrm>
              <a:prstGeom prst="rect">
                <a:avLst/>
              </a:prstGeom>
            </p:spPr>
            <p:txBody>
              <a:bodyPr wrap="square">
                <a:spAutoFit/>
              </a:bodyPr>
              <a:lstStyle/>
              <a:p>
                <a:pPr marL="457200" indent="-457200">
                  <a:buClr>
                    <a:srgbClr val="C00000"/>
                  </a:buClr>
                  <a:buFont typeface="+mj-lt"/>
                  <a:buAutoNum type="arabicPeriod" startAt="2"/>
                  <a:tabLst>
                    <a:tab pos="2514600" algn="l"/>
                  </a:tabLst>
                </a:pPr>
                <a:r>
                  <a:rPr lang="en-US" sz="2500" dirty="0" smtClean="0">
                    <a:latin typeface="Arial" panose="020B0604020202020204" pitchFamily="34" charset="0"/>
                    <a:cs typeface="Arial" panose="020B0604020202020204" pitchFamily="34" charset="0"/>
                  </a:rPr>
                  <a:t>On this grid,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𝐎𝐀</m:t>
                        </m:r>
                      </m:e>
                    </m:acc>
                  </m:oMath>
                </a14:m>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a</a:t>
                </a:r>
                <a:r>
                  <a:rPr lang="en-US" sz="25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𝐎𝐁</m:t>
                        </m:r>
                      </m:e>
                    </m:acc>
                  </m:oMath>
                </a14:m>
                <a:r>
                  <a:rPr lang="en-US" sz="2500" dirty="0">
                    <a:latin typeface="Arial" panose="020B0604020202020204" pitchFamily="34" charset="0"/>
                    <a:cs typeface="Arial" panose="020B0604020202020204" pitchFamily="34" charset="0"/>
                  </a:rPr>
                  <a:t> = </a:t>
                </a:r>
                <a:r>
                  <a:rPr lang="en-US" sz="2500" b="1" dirty="0" smtClean="0">
                    <a:latin typeface="Arial" panose="020B0604020202020204" pitchFamily="34" charset="0"/>
                    <a:cs typeface="Arial" panose="020B0604020202020204" pitchFamily="34" charset="0"/>
                  </a:rPr>
                  <a:t>b</a:t>
                </a:r>
                <a:r>
                  <a:rPr lang="en-US" sz="2500" dirty="0" smtClean="0">
                    <a:latin typeface="Arial" panose="020B0604020202020204" pitchFamily="34" charset="0"/>
                    <a:cs typeface="Arial" panose="020B0604020202020204" pitchFamily="34" charset="0"/>
                  </a:rPr>
                  <a:t>.</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Write </a:t>
                </a:r>
                <a:r>
                  <a:rPr lang="en-US" sz="2500" dirty="0">
                    <a:latin typeface="Arial" panose="020B0604020202020204" pitchFamily="34" charset="0"/>
                    <a:cs typeface="Arial" panose="020B0604020202020204" pitchFamily="34" charset="0"/>
                  </a:rPr>
                  <a:t>in terms </a:t>
                </a:r>
                <a:r>
                  <a:rPr lang="en-US" sz="2500" dirty="0" smtClean="0">
                    <a:latin typeface="Arial" panose="020B0604020202020204" pitchFamily="34" charset="0"/>
                    <a:cs typeface="Arial" panose="020B0604020202020204" pitchFamily="34" charset="0"/>
                  </a:rPr>
                  <a:t>of </a:t>
                </a:r>
                <a:r>
                  <a:rPr lang="en-US" sz="2500" b="1" dirty="0" smtClean="0">
                    <a:latin typeface="Arial" panose="020B0604020202020204" pitchFamily="34" charset="0"/>
                    <a:cs typeface="Arial" panose="020B0604020202020204" pitchFamily="34" charset="0"/>
                  </a:rPr>
                  <a:t>a</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and </a:t>
                </a:r>
                <a:r>
                  <a:rPr lang="en-US" sz="2500" b="1" dirty="0">
                    <a:latin typeface="Arial" panose="020B0604020202020204" pitchFamily="34" charset="0"/>
                    <a:cs typeface="Arial" panose="020B0604020202020204" pitchFamily="34" charset="0"/>
                  </a:rPr>
                  <a:t>b</a:t>
                </a:r>
              </a:p>
              <a:p>
                <a:pPr marL="914400" lvl="1" indent="-457200">
                  <a:buClr>
                    <a:srgbClr val="C00000"/>
                  </a:buClr>
                  <a:buFont typeface="+mj-lt"/>
                  <a:buAutoNum type="alphaLcPeriod"/>
                  <a:tabLst>
                    <a:tab pos="2514600" algn="l"/>
                  </a:tabLst>
                </a:pP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𝐎𝐌</m:t>
                        </m:r>
                      </m:e>
                    </m:acc>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b.</a:t>
                </a:r>
                <a:r>
                  <a:rPr lang="en-US" sz="25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𝐎𝐇</m:t>
                        </m:r>
                      </m:e>
                    </m:acc>
                  </m:oMath>
                </a14:m>
                <a:r>
                  <a:rPr lang="en-US" sz="2500" dirty="0" smtClean="0">
                    <a:latin typeface="Arial" panose="020B0604020202020204" pitchFamily="34" charset="0"/>
                    <a:cs typeface="Arial" panose="020B0604020202020204" pitchFamily="34" charset="0"/>
                  </a:rPr>
                  <a:t> </a:t>
                </a:r>
              </a:p>
              <a:p>
                <a:pPr marL="914400" lvl="1" indent="-457200">
                  <a:buClr>
                    <a:srgbClr val="C00000"/>
                  </a:buClr>
                  <a:buFont typeface="+mj-lt"/>
                  <a:buAutoNum type="alphaLcPeriod" startAt="3"/>
                  <a:tabLst>
                    <a:tab pos="2514600" algn="l"/>
                  </a:tabLst>
                </a:pP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𝐌𝐍</m:t>
                        </m:r>
                      </m:e>
                    </m:acc>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d.</a:t>
                </a:r>
                <a:r>
                  <a:rPr lang="en-US" sz="25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𝐊𝐄</m:t>
                        </m:r>
                      </m:e>
                    </m:acc>
                  </m:oMath>
                </a14:m>
                <a:r>
                  <a:rPr lang="en-US" sz="250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startAt="5"/>
                  <a:tabLst>
                    <a:tab pos="2514600" algn="l"/>
                  </a:tabLst>
                </a:pP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𝐀𝐁</m:t>
                        </m:r>
                      </m:e>
                    </m:acc>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f.</a:t>
                </a:r>
                <a:r>
                  <a:rPr lang="en-US" sz="25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𝐂𝐌</m:t>
                        </m:r>
                      </m:e>
                    </m:acc>
                  </m:oMath>
                </a14:m>
                <a:r>
                  <a:rPr lang="en-US" sz="2500" dirty="0" smtClean="0">
                    <a:latin typeface="Arial" panose="020B0604020202020204" pitchFamily="34" charset="0"/>
                    <a:cs typeface="Arial" panose="020B0604020202020204" pitchFamily="34" charset="0"/>
                  </a:rPr>
                  <a:t> </a:t>
                </a:r>
              </a:p>
              <a:p>
                <a:pPr marL="914400" lvl="1" indent="-457200">
                  <a:buClr>
                    <a:srgbClr val="C00000"/>
                  </a:buClr>
                  <a:buFont typeface="+mj-lt"/>
                  <a:buAutoNum type="alphaLcPeriod" startAt="7"/>
                  <a:tabLst>
                    <a:tab pos="2514600" algn="l"/>
                  </a:tabLst>
                </a:pP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𝐃𝐈</m:t>
                        </m:r>
                      </m:e>
                    </m:acc>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h.</a:t>
                </a:r>
                <a:r>
                  <a:rPr lang="en-US" sz="25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𝐌𝐄</m:t>
                        </m:r>
                      </m:e>
                    </m:acc>
                  </m:oMath>
                </a14:m>
                <a:r>
                  <a:rPr lang="en-US" sz="2500" dirty="0" smtClean="0">
                    <a:latin typeface="Arial" panose="020B060402020202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520" y="1239412"/>
                <a:ext cx="5256584" cy="2641877"/>
              </a:xfrm>
              <a:prstGeom prst="rect">
                <a:avLst/>
              </a:prstGeom>
              <a:blipFill rotWithShape="0">
                <a:blip r:embed="rId4"/>
                <a:stretch>
                  <a:fillRect l="-1622" r="-1043" b="-4378"/>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0590" y="3915669"/>
            <a:ext cx="4378444" cy="2627063"/>
          </a:xfrm>
          <a:prstGeom prst="rect">
            <a:avLst/>
          </a:prstGeom>
        </p:spPr>
      </p:pic>
    </p:spTree>
    <p:extLst>
      <p:ext uri="{BB962C8B-B14F-4D97-AF65-F5344CB8AC3E}">
        <p14:creationId xmlns:p14="http://schemas.microsoft.com/office/powerpoint/2010/main" val="3901621316"/>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20" y="1239412"/>
                <a:ext cx="5256584" cy="5308889"/>
              </a:xfrm>
              <a:prstGeom prst="rect">
                <a:avLst/>
              </a:prstGeom>
            </p:spPr>
            <p:txBody>
              <a:bodyPr wrap="square">
                <a:spAutoFit/>
              </a:bodyPr>
              <a:lstStyle/>
              <a:p>
                <a:pPr marL="457200" indent="-457200">
                  <a:buClr>
                    <a:srgbClr val="C00000"/>
                  </a:buClr>
                  <a:buFont typeface="+mj-lt"/>
                  <a:buAutoNum type="arabicPeriod" startAt="4"/>
                  <a:tabLst>
                    <a:tab pos="2514600" algn="l"/>
                  </a:tabLst>
                </a:pPr>
                <a:r>
                  <a:rPr lang="en-US" sz="3200" dirty="0" smtClean="0">
                    <a:latin typeface="Arial" panose="020B0604020202020204" pitchFamily="34" charset="0"/>
                    <a:cs typeface="Arial" panose="020B0604020202020204" pitchFamily="34" charset="0"/>
                  </a:rPr>
                  <a:t>P is the point (2, 2) and Q is the point (6,1).</a:t>
                </a:r>
              </a:p>
              <a:p>
                <a:pPr marL="862013" lvl="1" indent="-404813">
                  <a:buClr>
                    <a:srgbClr val="C00000"/>
                  </a:buClr>
                  <a:buFont typeface="+mj-lt"/>
                  <a:buAutoNum type="alphaLcPeriod"/>
                  <a:tabLst>
                    <a:tab pos="2514600" algn="l"/>
                  </a:tabLst>
                </a:pPr>
                <a:r>
                  <a:rPr lang="en-US" sz="3200" dirty="0" smtClean="0">
                    <a:latin typeface="Arial" panose="020B0604020202020204" pitchFamily="34" charset="0"/>
                    <a:cs typeface="Arial" panose="020B0604020202020204" pitchFamily="34" charset="0"/>
                  </a:rPr>
                  <a:t>Write </a:t>
                </a:r>
                <a:r>
                  <a:rPr lang="en-US" sz="3200" dirty="0">
                    <a:latin typeface="Arial" panose="020B0604020202020204" pitchFamily="34" charset="0"/>
                    <a:cs typeface="Arial" panose="020B0604020202020204" pitchFamily="34" charset="0"/>
                  </a:rPr>
                  <a:t>down the vector </a:t>
                </a: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𝐏𝐐</m:t>
                        </m:r>
                      </m:e>
                    </m:acc>
                  </m:oMath>
                </a14:m>
                <a:r>
                  <a:rPr lang="en-US" sz="3200" dirty="0">
                    <a:latin typeface="Arial" panose="020B0604020202020204" pitchFamily="34" charset="0"/>
                    <a:cs typeface="Arial" panose="020B0604020202020204" pitchFamily="34" charset="0"/>
                  </a:rPr>
                  <a:t> as a column vector.</a:t>
                </a:r>
              </a:p>
              <a:p>
                <a:pPr marL="352425" lvl="1">
                  <a:buClr>
                    <a:srgbClr val="C00000"/>
                  </a:buClr>
                  <a:tabLst>
                    <a:tab pos="2514600" algn="l"/>
                  </a:tabLst>
                </a:pPr>
                <a:r>
                  <a:rPr lang="en-US" sz="3200" dirty="0">
                    <a:latin typeface="Arial" panose="020B0604020202020204" pitchFamily="34" charset="0"/>
                    <a:cs typeface="Arial" panose="020B0604020202020204" pitchFamily="34" charset="0"/>
                  </a:rPr>
                  <a:t>PQRS is a parallelogram. </a:t>
                </a: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𝐏𝐑</m:t>
                        </m:r>
                      </m:e>
                    </m:acc>
                  </m:oMath>
                </a14:m>
                <a:r>
                  <a:rPr lang="en-US" sz="3200" dirty="0" smtClean="0">
                    <a:latin typeface="Arial" panose="020B0604020202020204" pitchFamily="34" charset="0"/>
                    <a:cs typeface="Arial" panose="020B0604020202020204" pitchFamily="34" charset="0"/>
                  </a:rPr>
                  <a:t> = </a:t>
                </a: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2</m:t>
                        </m:r>
                      </m:num>
                      <m:den>
                        <m:r>
                          <a:rPr lang="en-US" sz="3200" b="0" i="1" smtClean="0">
                            <a:latin typeface="Cambria Math" panose="02040503050406030204" pitchFamily="18" charset="0"/>
                            <a:cs typeface="Arial" panose="020B0604020202020204" pitchFamily="34" charset="0"/>
                          </a:rPr>
                          <m:t>5</m:t>
                        </m:r>
                      </m:den>
                    </m:f>
                  </m:oMath>
                </a14:m>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startAt="2"/>
                  <a:tabLst>
                    <a:tab pos="2514600" algn="l"/>
                  </a:tabLst>
                </a:pPr>
                <a:r>
                  <a:rPr lang="en-US" sz="3200" dirty="0" smtClean="0">
                    <a:latin typeface="Arial" panose="020B0604020202020204" pitchFamily="34" charset="0"/>
                    <a:cs typeface="Arial" panose="020B0604020202020204" pitchFamily="34" charset="0"/>
                  </a:rPr>
                  <a:t>Find </a:t>
                </a:r>
                <a:r>
                  <a:rPr lang="en-US" sz="3200" dirty="0">
                    <a:latin typeface="Arial" panose="020B0604020202020204" pitchFamily="34" charset="0"/>
                    <a:cs typeface="Arial" panose="020B0604020202020204" pitchFamily="34" charset="0"/>
                  </a:rPr>
                  <a:t>the vector </a:t>
                </a: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𝐐𝐒</m:t>
                        </m:r>
                      </m:e>
                    </m:acc>
                  </m:oMath>
                </a14:m>
                <a:r>
                  <a:rPr lang="en-US" sz="3200" dirty="0">
                    <a:latin typeface="Arial" panose="020B0604020202020204" pitchFamily="34" charset="0"/>
                    <a:cs typeface="Arial" panose="020B0604020202020204" pitchFamily="34" charset="0"/>
                  </a:rPr>
                  <a:t> as a column vector, </a:t>
                </a:r>
                <a:endParaRPr lang="en-US" sz="32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startAt="2"/>
                  <a:tabLst>
                    <a:tab pos="2514600" algn="l"/>
                  </a:tabLst>
                </a:pPr>
                <a:r>
                  <a:rPr lang="en-US" sz="3200" dirty="0" smtClean="0">
                    <a:latin typeface="Arial" panose="020B0604020202020204" pitchFamily="34" charset="0"/>
                    <a:cs typeface="Arial" panose="020B0604020202020204" pitchFamily="34" charset="0"/>
                  </a:rPr>
                  <a:t>Find </a:t>
                </a:r>
                <a:r>
                  <a:rPr lang="en-US" sz="3200" dirty="0">
                    <a:latin typeface="Arial" panose="020B0604020202020204" pitchFamily="34" charset="0"/>
                    <a:cs typeface="Arial" panose="020B0604020202020204" pitchFamily="34" charset="0"/>
                  </a:rPr>
                  <a:t>the magnitude of vector </a:t>
                </a: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𝐐𝐒</m:t>
                        </m:r>
                      </m:e>
                    </m:acc>
                  </m:oMath>
                </a14:m>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520" y="1239412"/>
                <a:ext cx="5256584" cy="5308889"/>
              </a:xfrm>
              <a:prstGeom prst="rect">
                <a:avLst/>
              </a:prstGeom>
              <a:blipFill rotWithShape="0">
                <a:blip r:embed="rId4"/>
                <a:stretch>
                  <a:fillRect l="-2665" t="-1493" r="-5098" b="-2755"/>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5707951"/>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20" y="1239412"/>
                <a:ext cx="5256584" cy="3568285"/>
              </a:xfrm>
              <a:prstGeom prst="rect">
                <a:avLst/>
              </a:prstGeom>
            </p:spPr>
            <p:txBody>
              <a:bodyPr wrap="square" lIns="0" tIns="0" rIns="0">
                <a:spAutoFit/>
              </a:bodyPr>
              <a:lstStyle/>
              <a:p>
                <a:pPr marL="457200" indent="-457200">
                  <a:buClr>
                    <a:srgbClr val="C00000"/>
                  </a:buClr>
                  <a:buFont typeface="+mj-lt"/>
                  <a:buAutoNum type="arabicPeriod" startAt="5"/>
                  <a:tabLst>
                    <a:tab pos="2514600" algn="l"/>
                  </a:tabLst>
                </a:pPr>
                <a:r>
                  <a:rPr lang="en-US" sz="2600" dirty="0" smtClean="0">
                    <a:latin typeface="Arial" panose="020B0604020202020204" pitchFamily="34" charset="0"/>
                    <a:cs typeface="Arial" panose="020B0604020202020204" pitchFamily="34" charset="0"/>
                  </a:rPr>
                  <a:t>ORS </a:t>
                </a:r>
                <a:r>
                  <a:rPr lang="en-US" sz="2600" dirty="0">
                    <a:latin typeface="Arial" panose="020B0604020202020204" pitchFamily="34" charset="0"/>
                    <a:cs typeface="Arial" panose="020B0604020202020204" pitchFamily="34" charset="0"/>
                  </a:rPr>
                  <a:t>is a </a:t>
                </a:r>
                <a:r>
                  <a:rPr lang="en-US" sz="2600" dirty="0" smtClean="0">
                    <a:latin typeface="Arial" panose="020B0604020202020204" pitchFamily="34" charset="0"/>
                    <a:cs typeface="Arial" panose="020B0604020202020204" pitchFamily="34" charset="0"/>
                  </a:rPr>
                  <a:t>triangle. ST </a:t>
                </a:r>
                <a:r>
                  <a:rPr lang="en-US" sz="2600" dirty="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2</m:t>
                        </m:r>
                      </m:num>
                      <m:den>
                        <m:r>
                          <a:rPr lang="en-US" sz="2600" b="0" i="0" smtClean="0">
                            <a:latin typeface="Cambria Math" panose="02040503050406030204" pitchFamily="18" charset="0"/>
                            <a:cs typeface="Arial" panose="020B0604020202020204" pitchFamily="34" charset="0"/>
                          </a:rPr>
                          <m:t>3</m:t>
                        </m:r>
                      </m:den>
                    </m:f>
                  </m:oMath>
                </a14:m>
                <a:r>
                  <a:rPr lang="en-US" sz="2600" dirty="0" smtClean="0">
                    <a:latin typeface="Arial" panose="020B0604020202020204" pitchFamily="34" charset="0"/>
                    <a:cs typeface="Arial" panose="020B0604020202020204" pitchFamily="34" charset="0"/>
                  </a:rPr>
                  <a:t>SR</a:t>
                </a:r>
                <a:br>
                  <a:rPr lang="en-US" sz="26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𝐎</m:t>
                        </m:r>
                        <m:r>
                          <a:rPr lang="en-US" sz="2600" b="1" dirty="0">
                            <a:latin typeface="Cambria Math" panose="02040503050406030204" pitchFamily="18" charset="0"/>
                          </a:rPr>
                          <m:t>𝐒</m:t>
                        </m:r>
                      </m:e>
                    </m:acc>
                  </m:oMath>
                </a14:m>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𝐎𝐑</m:t>
                        </m:r>
                      </m:e>
                    </m:acc>
                  </m:oMath>
                </a14:m>
                <a:r>
                  <a:rPr lang="en-US" sz="2600" dirty="0">
                    <a:latin typeface="Arial" panose="020B0604020202020204" pitchFamily="34" charset="0"/>
                    <a:cs typeface="Arial" panose="020B0604020202020204" pitchFamily="34" charset="0"/>
                  </a:rPr>
                  <a:t> = </a:t>
                </a:r>
                <a:r>
                  <a:rPr lang="en-US" sz="2600" b="1" dirty="0">
                    <a:latin typeface="Arial" panose="020B0604020202020204" pitchFamily="34" charset="0"/>
                    <a:cs typeface="Arial" panose="020B0604020202020204" pitchFamily="34" charset="0"/>
                  </a:rPr>
                  <a:t>b</a:t>
                </a:r>
                <a:r>
                  <a:rPr lang="en-US" sz="2600" dirty="0">
                    <a:latin typeface="Arial" panose="020B0604020202020204" pitchFamily="34" charset="0"/>
                    <a:cs typeface="Arial" panose="020B0604020202020204" pitchFamily="34" charset="0"/>
                  </a:rPr>
                  <a:t>.</a:t>
                </a:r>
              </a:p>
              <a:p>
                <a:pPr marL="862013" lvl="1" indent="-404813">
                  <a:buClr>
                    <a:srgbClr val="C00000"/>
                  </a:buClr>
                  <a:buFont typeface="+mj-lt"/>
                  <a:buAutoNum type="alphaLcPeriod"/>
                  <a:tabLst>
                    <a:tab pos="2514600" algn="l"/>
                  </a:tabLst>
                </a:pPr>
                <a:r>
                  <a:rPr lang="en-US" sz="2600" dirty="0" smtClean="0">
                    <a:latin typeface="Arial" panose="020B0604020202020204" pitchFamily="34" charset="0"/>
                    <a:cs typeface="Arial" panose="020B0604020202020204" pitchFamily="34" charset="0"/>
                  </a:rPr>
                  <a:t>Write </a:t>
                </a:r>
                <a:r>
                  <a:rPr lang="en-US" sz="2600" dirty="0">
                    <a:latin typeface="Arial" panose="020B0604020202020204" pitchFamily="34" charset="0"/>
                    <a:cs typeface="Arial" panose="020B0604020202020204" pitchFamily="34" charset="0"/>
                  </a:rPr>
                  <a:t>down an expression for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𝐒𝐑</m:t>
                        </m:r>
                      </m:e>
                    </m:acc>
                  </m:oMath>
                </a14:m>
                <a:r>
                  <a:rPr lang="en-US" sz="2600" dirty="0">
                    <a:latin typeface="Arial" panose="020B0604020202020204" pitchFamily="34" charset="0"/>
                    <a:cs typeface="Arial" panose="020B0604020202020204" pitchFamily="34" charset="0"/>
                  </a:rPr>
                  <a:t> in terms of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b</a:t>
                </a:r>
                <a:r>
                  <a:rPr lang="en-US" sz="2600" dirty="0">
                    <a:latin typeface="Arial" panose="020B0604020202020204" pitchFamily="34" charset="0"/>
                    <a:cs typeface="Arial" panose="020B0604020202020204" pitchFamily="34" charset="0"/>
                  </a:rPr>
                  <a:t>. </a:t>
                </a:r>
                <a:endParaRPr lang="en-US" sz="26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a:tabLst>
                    <a:tab pos="2514600" algn="l"/>
                  </a:tabLst>
                </a:pPr>
                <a:r>
                  <a:rPr lang="en-US" sz="2600" dirty="0" smtClean="0">
                    <a:latin typeface="Arial" panose="020B0604020202020204" pitchFamily="34" charset="0"/>
                    <a:cs typeface="Arial" panose="020B0604020202020204" pitchFamily="34" charset="0"/>
                  </a:rPr>
                  <a:t>Express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𝐎𝐓</m:t>
                        </m:r>
                      </m:e>
                    </m:acc>
                  </m:oMath>
                </a14:m>
                <a:r>
                  <a:rPr lang="en-US" sz="2600" dirty="0">
                    <a:latin typeface="Arial" panose="020B0604020202020204" pitchFamily="34" charset="0"/>
                    <a:cs typeface="Arial" panose="020B0604020202020204" pitchFamily="34" charset="0"/>
                  </a:rPr>
                  <a:t> in terms of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b</a:t>
                </a:r>
                <a:r>
                  <a:rPr lang="en-US" sz="2600" dirty="0">
                    <a:latin typeface="Arial" panose="020B0604020202020204" pitchFamily="34" charset="0"/>
                    <a:cs typeface="Arial" panose="020B0604020202020204" pitchFamily="34" charset="0"/>
                  </a:rPr>
                  <a:t>.</a:t>
                </a:r>
              </a:p>
              <a:p>
                <a:pPr marL="862013" lvl="1" indent="-404813">
                  <a:buClr>
                    <a:srgbClr val="C00000"/>
                  </a:buClr>
                  <a:buFont typeface="+mj-lt"/>
                  <a:buAutoNum type="alphaLcPeriod"/>
                  <a:tabLst>
                    <a:tab pos="2514600" algn="l"/>
                  </a:tabLst>
                </a:pPr>
                <a:r>
                  <a:rPr lang="en-US" sz="2600" dirty="0">
                    <a:latin typeface="Arial" panose="020B0604020202020204" pitchFamily="34" charset="0"/>
                    <a:cs typeface="Arial" panose="020B0604020202020204" pitchFamily="34" charset="0"/>
                  </a:rPr>
                  <a:t>Give your answer in its simplest form.</a:t>
                </a:r>
              </a:p>
            </p:txBody>
          </p:sp>
        </mc:Choice>
        <mc:Fallback xmlns="">
          <p:sp>
            <p:nvSpPr>
              <p:cNvPr id="7" name="Rectangle 6"/>
              <p:cNvSpPr>
                <a:spLocks noRot="1" noChangeAspect="1" noMove="1" noResize="1" noEditPoints="1" noAdjustHandles="1" noChangeArrowheads="1" noChangeShapeType="1" noTextEdit="1"/>
              </p:cNvSpPr>
              <p:nvPr/>
            </p:nvSpPr>
            <p:spPr>
              <a:xfrm>
                <a:off x="251520" y="1239412"/>
                <a:ext cx="5256584" cy="3568285"/>
              </a:xfrm>
              <a:prstGeom prst="rect">
                <a:avLst/>
              </a:prstGeom>
              <a:blipFill rotWithShape="0">
                <a:blip r:embed="rId4"/>
                <a:stretch>
                  <a:fillRect l="-3476" t="-683" r="-3476" b="-3242"/>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96119" y="4791580"/>
            <a:ext cx="2884732" cy="181134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011321877"/>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20" y="1239412"/>
                <a:ext cx="5256584" cy="4389150"/>
              </a:xfrm>
              <a:prstGeom prst="rect">
                <a:avLst/>
              </a:prstGeom>
            </p:spPr>
            <p:txBody>
              <a:bodyPr wrap="square" lIns="0" tIns="0" rIns="0">
                <a:spAutoFit/>
              </a:bodyPr>
              <a:lstStyle/>
              <a:p>
                <a:pPr marL="514350" indent="-514350">
                  <a:buClr>
                    <a:srgbClr val="C00000"/>
                  </a:buClr>
                  <a:buFont typeface="+mj-lt"/>
                  <a:buAutoNum type="arabicPeriod" startAt="6"/>
                  <a:tabLst>
                    <a:tab pos="2514600" algn="l"/>
                  </a:tabLst>
                </a:pPr>
                <a:r>
                  <a:rPr lang="en-US" sz="2600" b="1" dirty="0" smtClean="0">
                    <a:solidFill>
                      <a:srgbClr val="C00000"/>
                    </a:solidFill>
                    <a:latin typeface="Arial" panose="020B0604020202020204" pitchFamily="34" charset="0"/>
                    <a:cs typeface="Arial" panose="020B0604020202020204" pitchFamily="34" charset="0"/>
                  </a:rPr>
                  <a:t>Reasoning</a:t>
                </a:r>
                <a:r>
                  <a:rPr lang="en-US" sz="2600" dirty="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OABC is a </a:t>
                </a:r>
                <a:r>
                  <a:rPr lang="en-US" sz="2600" dirty="0" smtClean="0">
                    <a:latin typeface="Arial" panose="020B0604020202020204" pitchFamily="34" charset="0"/>
                    <a:cs typeface="Arial" panose="020B0604020202020204" pitchFamily="34" charset="0"/>
                  </a:rPr>
                  <a:t>trapezium.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𝐎𝐀</m:t>
                        </m:r>
                      </m:e>
                    </m:acc>
                  </m:oMath>
                </a14:m>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𝐎𝐂</m:t>
                        </m:r>
                      </m:e>
                    </m:acc>
                  </m:oMath>
                </a14:m>
                <a:r>
                  <a:rPr lang="en-US" sz="2600" dirty="0">
                    <a:latin typeface="Arial" panose="020B0604020202020204" pitchFamily="34" charset="0"/>
                    <a:cs typeface="Arial" panose="020B0604020202020204" pitchFamily="34" charset="0"/>
                  </a:rPr>
                  <a:t> = </a:t>
                </a:r>
                <a:r>
                  <a:rPr lang="en-US" sz="2600" b="1" dirty="0" smtClean="0">
                    <a:latin typeface="Arial" panose="020B0604020202020204" pitchFamily="34" charset="0"/>
                    <a:cs typeface="Arial" panose="020B0604020202020204" pitchFamily="34" charset="0"/>
                  </a:rPr>
                  <a:t>c</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CB </a:t>
                </a:r>
                <a:r>
                  <a:rPr lang="en-US" sz="2600" dirty="0">
                    <a:latin typeface="Arial" panose="020B0604020202020204" pitchFamily="34" charset="0"/>
                    <a:cs typeface="Arial" panose="020B0604020202020204" pitchFamily="34" charset="0"/>
                  </a:rPr>
                  <a:t>is parallel to OA and CB = </a:t>
                </a:r>
                <a:r>
                  <a:rPr lang="en-US" sz="2600" dirty="0" smtClean="0">
                    <a:latin typeface="Arial" panose="020B0604020202020204" pitchFamily="34" charset="0"/>
                    <a:cs typeface="Arial" panose="020B0604020202020204" pitchFamily="34" charset="0"/>
                  </a:rPr>
                  <a:t>2OA.</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M </a:t>
                </a:r>
                <a:r>
                  <a:rPr lang="en-US" sz="2600" dirty="0">
                    <a:latin typeface="Arial" panose="020B0604020202020204" pitchFamily="34" charset="0"/>
                    <a:cs typeface="Arial" panose="020B0604020202020204" pitchFamily="34" charset="0"/>
                  </a:rPr>
                  <a:t>is the midpoint of AB and X divides CB in the ratio </a:t>
                </a:r>
                <a:r>
                  <a:rPr lang="en-US" sz="2600" dirty="0" smtClean="0">
                    <a:latin typeface="Arial" panose="020B0604020202020204" pitchFamily="34" charset="0"/>
                    <a:cs typeface="Arial" panose="020B0604020202020204" pitchFamily="34" charset="0"/>
                  </a:rPr>
                  <a:t>2:3.</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Write </a:t>
                </a:r>
                <a:r>
                  <a:rPr lang="en-US" sz="2600" dirty="0">
                    <a:latin typeface="Arial" panose="020B0604020202020204" pitchFamily="34" charset="0"/>
                    <a:cs typeface="Arial" panose="020B0604020202020204" pitchFamily="34" charset="0"/>
                  </a:rPr>
                  <a:t>in terms of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and </a:t>
                </a:r>
                <a:r>
                  <a:rPr lang="en-US" sz="2600" b="1" dirty="0" smtClean="0">
                    <a:latin typeface="Arial" panose="020B0604020202020204" pitchFamily="34" charset="0"/>
                    <a:cs typeface="Arial" panose="020B0604020202020204" pitchFamily="34" charset="0"/>
                  </a:rPr>
                  <a:t>c</a:t>
                </a:r>
                <a:endParaRPr lang="en-US" sz="2600" b="1"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4600" algn="l"/>
                  </a:tabLst>
                </a:pP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𝐂</m:t>
                        </m:r>
                        <m:r>
                          <a:rPr lang="en-US" sz="2800" b="1" i="1" dirty="0" smtClean="0">
                            <a:latin typeface="Cambria Math" panose="02040503050406030204" pitchFamily="18" charset="0"/>
                          </a:rPr>
                          <m:t>𝑩</m:t>
                        </m:r>
                      </m:e>
                    </m:acc>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𝐎𝐌</m:t>
                        </m:r>
                      </m:e>
                    </m:acc>
                  </m:oMath>
                </a14:m>
                <a:r>
                  <a:rPr lang="en-US" sz="2600" dirty="0">
                    <a:latin typeface="Arial" panose="020B0604020202020204" pitchFamily="34" charset="0"/>
                    <a:cs typeface="Arial" panose="020B0604020202020204" pitchFamily="34" charset="0"/>
                  </a:rPr>
                  <a:t> </a:t>
                </a:r>
                <a:endParaRPr lang="en-US" sz="2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3"/>
                  <a:tabLst>
                    <a:tab pos="2514600" algn="l"/>
                  </a:tabLst>
                </a:pP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𝐀𝐁</m:t>
                        </m:r>
                      </m:e>
                    </m:acc>
                  </m:oMath>
                </a14:m>
                <a:r>
                  <a:rPr lang="en-US" sz="260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startAt="3"/>
                  <a:tabLst>
                    <a:tab pos="2514600" algn="l"/>
                  </a:tabLst>
                </a:pP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𝐎𝐗</m:t>
                        </m:r>
                      </m:e>
                    </m:acc>
                  </m:oMath>
                </a14:m>
                <a:endParaRPr lang="en-US" sz="26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1520" y="1239412"/>
                <a:ext cx="5256584" cy="4389150"/>
              </a:xfrm>
              <a:prstGeom prst="rect">
                <a:avLst/>
              </a:prstGeom>
              <a:blipFill rotWithShape="0">
                <a:blip r:embed="rId4"/>
                <a:stretch>
                  <a:fillRect l="-3476" t="-2222"/>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95736" y="4761774"/>
            <a:ext cx="3238039" cy="1813304"/>
          </a:xfrm>
          <a:prstGeom prst="rect">
            <a:avLst/>
          </a:prstGeom>
        </p:spPr>
      </p:pic>
      <p:sp>
        <p:nvSpPr>
          <p:cNvPr id="10" name="Rectangle 9"/>
          <p:cNvSpPr/>
          <p:nvPr/>
        </p:nvSpPr>
        <p:spPr>
          <a:xfrm flipH="1">
            <a:off x="5548428" y="5535522"/>
            <a:ext cx="3200036" cy="646331"/>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chemeClr val="accent3">
                    <a:lumMod val="50000"/>
                  </a:schemeClr>
                </a:solidFill>
                <a:latin typeface="Arial" panose="020B0604020202020204" pitchFamily="34" charset="0"/>
                <a:cs typeface="Arial" panose="020B0604020202020204" pitchFamily="34" charset="0"/>
              </a:rPr>
              <a:t>Q9 strategy hint</a:t>
            </a:r>
            <a:r>
              <a:rPr lang="en-US" dirty="0" smtClean="0">
                <a:solidFill>
                  <a:schemeClr val="accent3">
                    <a:lumMod val="50000"/>
                  </a:schemeClr>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Show that N, M and C are collinear.</a:t>
            </a:r>
          </a:p>
        </p:txBody>
      </p:sp>
    </p:spTree>
    <p:extLst>
      <p:ext uri="{BB962C8B-B14F-4D97-AF65-F5344CB8AC3E}">
        <p14:creationId xmlns:p14="http://schemas.microsoft.com/office/powerpoint/2010/main" val="1119264385"/>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20" y="1239412"/>
                <a:ext cx="5256584" cy="5400709"/>
              </a:xfrm>
              <a:prstGeom prst="rect">
                <a:avLst/>
              </a:prstGeom>
            </p:spPr>
            <p:txBody>
              <a:bodyPr wrap="square" lIns="0" tIns="0" rIns="0">
                <a:spAutoFit/>
              </a:bodyPr>
              <a:lstStyle/>
              <a:p>
                <a:pPr marL="352425" indent="-352425">
                  <a:buClr>
                    <a:srgbClr val="C00000"/>
                  </a:buClr>
                  <a:buFont typeface="+mj-lt"/>
                  <a:buAutoNum type="arabicPeriod" startAt="7"/>
                  <a:tabLst>
                    <a:tab pos="2514600" algn="l"/>
                  </a:tabLst>
                </a:pPr>
                <a:r>
                  <a:rPr lang="en-US" sz="2400" b="1" dirty="0" smtClean="0">
                    <a:solidFill>
                      <a:srgbClr val="C00000"/>
                    </a:solidFill>
                    <a:latin typeface="Arial" panose="020B0604020202020204" pitchFamily="34" charset="0"/>
                    <a:cs typeface="Arial" panose="020B0604020202020204" pitchFamily="34" charset="0"/>
                  </a:rPr>
                  <a:t>Problem-solving</a:t>
                </a:r>
                <a:r>
                  <a:rPr lang="en-US" sz="2400" dirty="0">
                    <a:solidFill>
                      <a:srgbClr val="C0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JKLM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a </a:t>
                </a:r>
                <a:r>
                  <a:rPr lang="en-US" sz="2400" dirty="0" smtClean="0">
                    <a:latin typeface="Arial" panose="020B0604020202020204" pitchFamily="34" charset="0"/>
                    <a:cs typeface="Arial" panose="020B0604020202020204" pitchFamily="34" charset="0"/>
                  </a:rPr>
                  <a:t>parallelogram.</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diagonals of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parallelogram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intersect </a:t>
                </a:r>
                <a:r>
                  <a:rPr lang="en-US" sz="2400" dirty="0">
                    <a:latin typeface="Arial" panose="020B0604020202020204" pitchFamily="34" charset="0"/>
                    <a:cs typeface="Arial" panose="020B0604020202020204" pitchFamily="34" charset="0"/>
                  </a:rPr>
                  <a:t>at O.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𝐎𝐉</m:t>
                        </m:r>
                      </m:e>
                    </m:acc>
                  </m:oMath>
                </a14:m>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j</a:t>
                </a:r>
                <a:r>
                  <a:rPr lang="en-US" sz="24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𝐎𝐊</m:t>
                        </m:r>
                      </m:e>
                    </m:acc>
                  </m:oMath>
                </a14:m>
                <a:r>
                  <a:rPr lang="en-US" sz="2400"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p>
              <a:p>
                <a:pPr marL="738188" lvl="1" indent="-404813">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Write </a:t>
                </a:r>
                <a:r>
                  <a:rPr lang="en-US" sz="2400" dirty="0">
                    <a:latin typeface="Arial" panose="020B0604020202020204" pitchFamily="34" charset="0"/>
                    <a:cs typeface="Arial" panose="020B0604020202020204" pitchFamily="34" charset="0"/>
                  </a:rPr>
                  <a:t>an </a:t>
                </a:r>
                <a:r>
                  <a:rPr lang="en-US" sz="2400" dirty="0" smtClean="0">
                    <a:latin typeface="Arial" panose="020B0604020202020204" pitchFamily="34" charset="0"/>
                    <a:cs typeface="Arial" panose="020B0604020202020204" pitchFamily="34" charset="0"/>
                  </a:rPr>
                  <a:t>expression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terms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J and k, for</a:t>
                </a:r>
              </a:p>
              <a:p>
                <a:pPr marL="1143000" lvl="2" indent="-404813">
                  <a:buClr>
                    <a:srgbClr val="C00000"/>
                  </a:buClr>
                  <a:buFont typeface="+mj-lt"/>
                  <a:buAutoNum type="romanLcPeriod"/>
                  <a:tabLst>
                    <a:tab pos="2514600" algn="l"/>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𝐈𝐉</m:t>
                        </m:r>
                      </m:e>
                    </m:acc>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ii.</a:t>
                </a:r>
                <a:r>
                  <a:rPr lang="en-US" sz="2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𝐊𝐉</m:t>
                        </m:r>
                      </m:e>
                    </m:acc>
                  </m:oMath>
                </a14:m>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iii.</a:t>
                </a:r>
                <a:r>
                  <a:rPr lang="en-US" sz="2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𝐊𝐋</m:t>
                        </m:r>
                      </m:e>
                    </m:acc>
                  </m:oMath>
                </a14:m>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280988" lvl="2">
                  <a:buClr>
                    <a:srgbClr val="C00000"/>
                  </a:buClr>
                  <a:tabLst>
                    <a:tab pos="2514600" algn="l"/>
                  </a:tabLst>
                </a:pPr>
                <a:r>
                  <a:rPr lang="en-US" sz="2400" dirty="0" smtClean="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is the point such that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𝐎𝐗</m:t>
                        </m:r>
                      </m:e>
                    </m:acc>
                  </m:oMath>
                </a14:m>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2</a:t>
                </a:r>
                <a:r>
                  <a:rPr lang="en-US" sz="2400" b="1" dirty="0" smtClean="0">
                    <a:latin typeface="Arial" panose="020B0604020202020204" pitchFamily="34" charset="0"/>
                    <a:cs typeface="Arial" panose="020B0604020202020204" pitchFamily="34" charset="0"/>
                  </a:rPr>
                  <a:t>j</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p>
              <a:p>
                <a:pPr marL="738188" lvl="1" indent="-404813">
                  <a:buClr>
                    <a:srgbClr val="C00000"/>
                  </a:buClr>
                  <a:buFont typeface="+mj-lt"/>
                  <a:buAutoNum type="alphaLcPeriod"/>
                  <a:tabLst>
                    <a:tab pos="1143000" algn="l"/>
                  </a:tabLst>
                </a:pPr>
                <a:r>
                  <a:rPr lang="en-US" sz="2400" dirty="0" err="1" smtClean="0">
                    <a:solidFill>
                      <a:srgbClr val="C00000"/>
                    </a:solidFill>
                    <a:latin typeface="Arial" panose="020B0604020202020204" pitchFamily="34" charset="0"/>
                    <a:cs typeface="Arial" panose="020B0604020202020204" pitchFamily="34" charset="0"/>
                  </a:rPr>
                  <a:t>i</a:t>
                </a:r>
                <a:r>
                  <a:rPr lang="en-US" sz="2400" dirty="0" smtClean="0">
                    <a:solidFill>
                      <a:srgbClr val="C00000"/>
                    </a:solidFill>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Write </a:t>
                </a:r>
                <a:r>
                  <a:rPr lang="en-US" sz="2400" dirty="0">
                    <a:latin typeface="Arial" panose="020B0604020202020204" pitchFamily="34" charset="0"/>
                    <a:cs typeface="Arial" panose="020B0604020202020204" pitchFamily="34" charset="0"/>
                  </a:rPr>
                  <a:t>down an expression, in </a:t>
                </a:r>
                <a:r>
                  <a:rPr lang="en-US" sz="2400" dirty="0" smtClean="0">
                    <a:latin typeface="Arial" panose="020B0604020202020204" pitchFamily="34" charset="0"/>
                    <a:cs typeface="Arial" panose="020B0604020202020204" pitchFamily="34" charset="0"/>
                  </a:rPr>
                  <a:t>	terms </a:t>
                </a:r>
                <a:r>
                  <a:rPr lang="en-US" sz="2400" dirty="0">
                    <a:latin typeface="Arial" panose="020B0604020202020204" pitchFamily="34" charset="0"/>
                    <a:cs typeface="Arial" panose="020B0604020202020204" pitchFamily="34" charset="0"/>
                  </a:rPr>
                  <a:t>of </a:t>
                </a:r>
                <a:r>
                  <a:rPr lang="en-US" sz="2400" b="1" dirty="0">
                    <a:latin typeface="Arial" panose="020B0604020202020204" pitchFamily="34" charset="0"/>
                    <a:cs typeface="Arial" panose="020B0604020202020204" pitchFamily="34" charset="0"/>
                  </a:rPr>
                  <a:t>j</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for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𝐉𝐗</m:t>
                        </m:r>
                      </m:e>
                    </m:acc>
                  </m:oMath>
                </a14:m>
                <a:r>
                  <a:rPr lang="en-US" sz="2400" dirty="0">
                    <a:latin typeface="Arial" panose="020B0604020202020204" pitchFamily="34" charset="0"/>
                    <a:cs typeface="Arial" panose="020B0604020202020204" pitchFamily="34" charset="0"/>
                  </a:rPr>
                  <a:t>.</a:t>
                </a:r>
              </a:p>
              <a:p>
                <a:pPr marL="1143000" lvl="2" indent="-404813">
                  <a:buClr>
                    <a:srgbClr val="C00000"/>
                  </a:buClr>
                  <a:buFont typeface="+mj-lt"/>
                  <a:buAutoNum type="romanLcPeriod" startAt="2"/>
                  <a:tabLst>
                    <a:tab pos="2514600" algn="l"/>
                  </a:tabLst>
                </a:pPr>
                <a:r>
                  <a:rPr lang="en-US" sz="2400" dirty="0" smtClean="0">
                    <a:latin typeface="Arial" panose="020B0604020202020204" pitchFamily="34" charset="0"/>
                    <a:cs typeface="Arial" panose="020B0604020202020204" pitchFamily="34" charset="0"/>
                  </a:rPr>
                  <a:t>Explain </a:t>
                </a:r>
                <a:r>
                  <a:rPr lang="en-US" sz="2400" dirty="0">
                    <a:latin typeface="Arial" panose="020B0604020202020204" pitchFamily="34" charset="0"/>
                    <a:cs typeface="Arial" panose="020B0604020202020204" pitchFamily="34" charset="0"/>
                  </a:rPr>
                  <a:t>why </a:t>
                </a:r>
                <a:r>
                  <a:rPr lang="en-US" sz="2400" b="1" dirty="0">
                    <a:latin typeface="Arial" panose="020B0604020202020204" pitchFamily="34" charset="0"/>
                    <a:cs typeface="Arial" panose="020B0604020202020204" pitchFamily="34" charset="0"/>
                  </a:rPr>
                  <a:t>J</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lie on the same straight line.</a:t>
                </a:r>
              </a:p>
            </p:txBody>
          </p:sp>
        </mc:Choice>
        <mc:Fallback xmlns="">
          <p:sp>
            <p:nvSpPr>
              <p:cNvPr id="7" name="Rectangle 6"/>
              <p:cNvSpPr>
                <a:spLocks noRot="1" noChangeAspect="1" noMove="1" noResize="1" noEditPoints="1" noAdjustHandles="1" noChangeArrowheads="1" noChangeShapeType="1" noTextEdit="1"/>
              </p:cNvSpPr>
              <p:nvPr/>
            </p:nvSpPr>
            <p:spPr>
              <a:xfrm>
                <a:off x="251520" y="1239412"/>
                <a:ext cx="5256584" cy="5400709"/>
              </a:xfrm>
              <a:prstGeom prst="rect">
                <a:avLst/>
              </a:prstGeom>
              <a:blipFill rotWithShape="0">
                <a:blip r:embed="rId4"/>
                <a:stretch>
                  <a:fillRect l="-3244" t="-1580" r="-2433" b="-1806"/>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72686" y="1268760"/>
            <a:ext cx="1335418" cy="2670837"/>
          </a:xfrm>
          <a:prstGeom prst="rect">
            <a:avLst/>
          </a:prstGeom>
        </p:spPr>
      </p:pic>
      <p:sp>
        <p:nvSpPr>
          <p:cNvPr id="10" name="Rectangle 9"/>
          <p:cNvSpPr/>
          <p:nvPr/>
        </p:nvSpPr>
        <p:spPr>
          <a:xfrm flipH="1">
            <a:off x="5548428" y="5120024"/>
            <a:ext cx="3200036" cy="1477328"/>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chemeClr val="accent3">
                    <a:lumMod val="50000"/>
                  </a:schemeClr>
                </a:solidFill>
                <a:latin typeface="Arial" panose="020B0604020202020204" pitchFamily="34" charset="0"/>
                <a:cs typeface="Arial" panose="020B0604020202020204" pitchFamily="34" charset="0"/>
              </a:rPr>
              <a:t>Q7 strategy hint</a:t>
            </a:r>
            <a:r>
              <a:rPr lang="en-US" dirty="0" smtClean="0">
                <a:solidFill>
                  <a:schemeClr val="accent3">
                    <a:lumMod val="50000"/>
                  </a:schemeClr>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To do this question you need to remember the properties of a parallelogram, i.e. the diagonals bisect each other.</a:t>
            </a:r>
          </a:p>
        </p:txBody>
      </p:sp>
    </p:spTree>
    <p:extLst>
      <p:ext uri="{BB962C8B-B14F-4D97-AF65-F5344CB8AC3E}">
        <p14:creationId xmlns:p14="http://schemas.microsoft.com/office/powerpoint/2010/main" val="3849862932"/>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581</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1" name="Group 10"/>
          <p:cNvGrpSpPr/>
          <p:nvPr/>
        </p:nvGrpSpPr>
        <p:grpSpPr>
          <a:xfrm>
            <a:off x="288096" y="1268760"/>
            <a:ext cx="5173611" cy="5298974"/>
            <a:chOff x="3465597" y="1089031"/>
            <a:chExt cx="5309150" cy="5298974"/>
          </a:xfrm>
        </p:grpSpPr>
        <p:sp>
          <p:nvSpPr>
            <p:cNvPr id="12" name="Round Diagonal Corner Rectangle 11"/>
            <p:cNvSpPr/>
            <p:nvPr/>
          </p:nvSpPr>
          <p:spPr>
            <a:xfrm>
              <a:off x="3465597" y="1089031"/>
              <a:ext cx="5309150" cy="5298974"/>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8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50913" y="1666250"/>
                  <a:ext cx="5197552" cy="4710007"/>
                </a:xfrm>
                <a:prstGeom prst="rect">
                  <a:avLst/>
                </a:prstGeom>
              </p:spPr>
              <p:txBody>
                <a:bodyPr wrap="square">
                  <a:spAutoFit/>
                </a:bodyPr>
                <a:lstStyle/>
                <a:p>
                  <a:pPr>
                    <a:spcAft>
                      <a:spcPts val="0"/>
                    </a:spcAft>
                    <a:tabLst>
                      <a:tab pos="4972050" algn="r"/>
                    </a:tabLst>
                  </a:pPr>
                  <a:endParaRPr lang="en-US" sz="2100" dirty="0" smtClean="0"/>
                </a:p>
                <a:p>
                  <a:pPr>
                    <a:spcAft>
                      <a:spcPts val="0"/>
                    </a:spcAft>
                    <a:tabLst>
                      <a:tab pos="4972050" algn="r"/>
                    </a:tabLst>
                  </a:pPr>
                  <a:endParaRPr lang="en-US" sz="2100" dirty="0"/>
                </a:p>
                <a:p>
                  <a:pPr>
                    <a:spcAft>
                      <a:spcPts val="0"/>
                    </a:spcAft>
                    <a:tabLst>
                      <a:tab pos="4972050" algn="r"/>
                    </a:tabLst>
                  </a:pPr>
                  <a:endParaRPr lang="en-US" sz="2100" dirty="0" smtClean="0"/>
                </a:p>
                <a:p>
                  <a:pPr>
                    <a:spcAft>
                      <a:spcPts val="0"/>
                    </a:spcAft>
                    <a:tabLst>
                      <a:tab pos="4972050" algn="r"/>
                    </a:tabLst>
                  </a:pPr>
                  <a:endParaRPr lang="en-US" sz="2100" dirty="0"/>
                </a:p>
                <a:p>
                  <a:pPr>
                    <a:spcAft>
                      <a:spcPts val="0"/>
                    </a:spcAft>
                    <a:tabLst>
                      <a:tab pos="4972050" algn="r"/>
                    </a:tabLst>
                  </a:pPr>
                  <a:endParaRPr lang="en-US" sz="2100" dirty="0" smtClean="0"/>
                </a:p>
                <a:p>
                  <a:pPr>
                    <a:spcAft>
                      <a:spcPts val="0"/>
                    </a:spcAft>
                    <a:tabLst>
                      <a:tab pos="4972050" algn="r"/>
                    </a:tabLst>
                  </a:pPr>
                  <a:r>
                    <a:rPr lang="en-US" sz="2100" i="1" dirty="0" smtClean="0"/>
                    <a:t>APB</a:t>
                  </a:r>
                  <a:r>
                    <a:rPr lang="en-US" sz="2100" dirty="0" smtClean="0"/>
                    <a:t> </a:t>
                  </a:r>
                  <a:r>
                    <a:rPr lang="en-US" sz="2100" dirty="0"/>
                    <a:t>is a triangle. </a:t>
                  </a:r>
                  <a:r>
                    <a:rPr lang="en-US" sz="2100" i="1" dirty="0" smtClean="0"/>
                    <a:t>N</a:t>
                  </a:r>
                  <a:r>
                    <a:rPr lang="en-US" sz="2100" dirty="0" smtClean="0"/>
                    <a:t> </a:t>
                  </a:r>
                  <a:r>
                    <a:rPr lang="en-US" sz="2100" dirty="0"/>
                    <a:t>is a point on </a:t>
                  </a:r>
                  <a:r>
                    <a:rPr lang="en-US" sz="2100" i="1" dirty="0"/>
                    <a:t>AP</a:t>
                  </a:r>
                  <a:r>
                    <a:rPr lang="en-US" sz="2100" dirty="0"/>
                    <a:t>.</a:t>
                  </a:r>
                </a:p>
                <a:p>
                  <a:pPr>
                    <a:spcAft>
                      <a:spcPts val="0"/>
                    </a:spcAft>
                    <a:tabLst>
                      <a:tab pos="4972050" algn="r"/>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𝐀𝐁</m:t>
                          </m:r>
                        </m:e>
                      </m:acc>
                    </m:oMath>
                  </a14:m>
                  <a:r>
                    <a:rPr lang="en-US" sz="2100" dirty="0"/>
                    <a:t>= </a:t>
                  </a:r>
                  <a:r>
                    <a:rPr lang="en-US" sz="2100" b="1" dirty="0"/>
                    <a:t>a</a:t>
                  </a:r>
                  <a:r>
                    <a:rPr lang="en-US" sz="2100" dirty="0"/>
                    <a:t> </a:t>
                  </a:r>
                  <a:r>
                    <a:rPr lang="en-US" sz="2100" dirty="0" smtClean="0"/>
                    <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𝐀𝐍</m:t>
                          </m:r>
                        </m:e>
                      </m:acc>
                    </m:oMath>
                  </a14:m>
                  <a:r>
                    <a:rPr lang="en-US" sz="2100" dirty="0" smtClean="0"/>
                    <a:t> </a:t>
                  </a:r>
                  <a:r>
                    <a:rPr lang="en-US" sz="2100" dirty="0"/>
                    <a:t>= 2</a:t>
                  </a:r>
                  <a:r>
                    <a:rPr lang="en-US" sz="2100" b="1" dirty="0"/>
                    <a:t>b</a:t>
                  </a:r>
                  <a:r>
                    <a:rPr lang="en-US" sz="2100" dirty="0"/>
                    <a:t> </a:t>
                  </a:r>
                  <a:r>
                    <a:rPr lang="en-US" sz="2100" dirty="0" smtClean="0"/>
                    <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𝐍𝐏</m:t>
                          </m:r>
                        </m:e>
                      </m:acc>
                    </m:oMath>
                  </a14:m>
                  <a:r>
                    <a:rPr lang="en-US" sz="2100" dirty="0" smtClean="0"/>
                    <a:t> </a:t>
                  </a:r>
                  <a:r>
                    <a:rPr lang="en-US" sz="2100" dirty="0"/>
                    <a:t>= </a:t>
                  </a:r>
                  <a:r>
                    <a:rPr lang="en-US" sz="2100" b="1" dirty="0"/>
                    <a:t>b</a:t>
                  </a:r>
                </a:p>
                <a:p>
                  <a:pPr marL="404813" indent="-404813">
                    <a:spcAft>
                      <a:spcPts val="0"/>
                    </a:spcAft>
                    <a:buFont typeface="+mj-lt"/>
                    <a:buAutoNum type="alphaLcPeriod"/>
                    <a:tabLst>
                      <a:tab pos="4972050" algn="r"/>
                    </a:tabLst>
                  </a:pPr>
                  <a:r>
                    <a:rPr lang="en-US" sz="2100" dirty="0" smtClean="0"/>
                    <a:t>Find </a:t>
                  </a:r>
                  <a:r>
                    <a:rPr lang="en-US" sz="2100" dirty="0"/>
                    <a:t>the vector PB, in terms of </a:t>
                  </a:r>
                  <a:r>
                    <a:rPr lang="en-US" sz="2100" b="1" dirty="0"/>
                    <a:t>a</a:t>
                  </a:r>
                  <a:r>
                    <a:rPr lang="en-US" sz="2100" dirty="0"/>
                    <a:t> and </a:t>
                  </a:r>
                  <a:r>
                    <a:rPr lang="en-US" sz="2100" b="1" dirty="0"/>
                    <a:t>b</a:t>
                  </a:r>
                  <a:r>
                    <a:rPr lang="en-US" sz="2100" dirty="0"/>
                    <a:t>. </a:t>
                  </a:r>
                  <a:r>
                    <a:rPr lang="en-US" sz="2100" dirty="0" smtClean="0"/>
                    <a:t>	</a:t>
                  </a:r>
                  <a:r>
                    <a:rPr lang="en-US" sz="2100" b="1" dirty="0" smtClean="0"/>
                    <a:t>(</a:t>
                  </a:r>
                  <a:r>
                    <a:rPr lang="en-US" sz="2100" b="1" dirty="0"/>
                    <a:t>1 mark)</a:t>
                  </a:r>
                </a:p>
                <a:p>
                  <a:pPr>
                    <a:spcAft>
                      <a:spcPts val="0"/>
                    </a:spcAft>
                    <a:tabLst>
                      <a:tab pos="4972050" algn="r"/>
                    </a:tabLst>
                  </a:pPr>
                  <a:r>
                    <a:rPr lang="en-US" sz="2100" dirty="0"/>
                    <a:t>B is the midpoint of AC.</a:t>
                  </a:r>
                </a:p>
                <a:p>
                  <a:pPr>
                    <a:spcAft>
                      <a:spcPts val="0"/>
                    </a:spcAft>
                    <a:tabLst>
                      <a:tab pos="4972050" algn="r"/>
                    </a:tabLst>
                  </a:pPr>
                  <a:r>
                    <a:rPr lang="en-US" sz="2100" dirty="0"/>
                    <a:t>M is the midpoint of PB.</a:t>
                  </a:r>
                </a:p>
                <a:p>
                  <a:pPr marL="457200" indent="-457200">
                    <a:spcAft>
                      <a:spcPts val="0"/>
                    </a:spcAft>
                    <a:buFont typeface="+mj-lt"/>
                    <a:buAutoNum type="alphaLcPeriod" startAt="2"/>
                    <a:tabLst>
                      <a:tab pos="4972050" algn="r"/>
                    </a:tabLst>
                  </a:pPr>
                  <a:r>
                    <a:rPr lang="en-US" sz="2100" dirty="0" smtClean="0"/>
                    <a:t>Show </a:t>
                  </a:r>
                  <a:r>
                    <a:rPr lang="en-US" sz="2100" dirty="0"/>
                    <a:t>that NMC is a straight line. (4 marks)</a:t>
                  </a:r>
                </a:p>
                <a:p>
                  <a:pPr algn="r">
                    <a:spcAft>
                      <a:spcPts val="0"/>
                    </a:spcAft>
                    <a:tabLst>
                      <a:tab pos="4972050" algn="r"/>
                    </a:tabLst>
                  </a:pPr>
                  <a:r>
                    <a:rPr lang="en-US" sz="2100" i="1" dirty="0"/>
                    <a:t>Nov 2012, Q28, 1MA0/1H</a:t>
                  </a:r>
                  <a:endParaRPr lang="en-US" sz="2100" b="1" i="1" dirty="0"/>
                </a:p>
              </p:txBody>
            </p:sp>
          </mc:Choice>
          <mc:Fallback xmlns="">
            <p:sp>
              <p:nvSpPr>
                <p:cNvPr id="14" name="Rectangle 13"/>
                <p:cNvSpPr>
                  <a:spLocks noRot="1" noChangeAspect="1" noMove="1" noResize="1" noEditPoints="1" noAdjustHandles="1" noChangeArrowheads="1" noChangeShapeType="1" noTextEdit="1"/>
                </p:cNvSpPr>
                <p:nvPr/>
              </p:nvSpPr>
              <p:spPr>
                <a:xfrm>
                  <a:off x="3550913" y="1666250"/>
                  <a:ext cx="5197552" cy="4710007"/>
                </a:xfrm>
                <a:prstGeom prst="rect">
                  <a:avLst/>
                </a:prstGeom>
                <a:blipFill rotWithShape="0">
                  <a:blip r:embed="rId5"/>
                  <a:stretch>
                    <a:fillRect l="-1444" r="-1444" b="-1554"/>
                  </a:stretch>
                </a:blipFill>
              </p:spPr>
              <p:txBody>
                <a:bodyPr/>
                <a:lstStyle/>
                <a:p>
                  <a:r>
                    <a:rPr lang="en-US">
                      <a:noFill/>
                    </a:rPr>
                    <a:t> </a:t>
                  </a:r>
                </a:p>
              </p:txBody>
            </p:sp>
          </mc:Fallback>
        </mc:AlternateContent>
      </p:gr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13479" y="1844824"/>
            <a:ext cx="3242497" cy="1621250"/>
          </a:xfrm>
          <a:prstGeom prst="rect">
            <a:avLst/>
          </a:prstGeom>
        </p:spPr>
      </p:pic>
    </p:spTree>
    <p:extLst>
      <p:ext uri="{BB962C8B-B14F-4D97-AF65-F5344CB8AC3E}">
        <p14:creationId xmlns:p14="http://schemas.microsoft.com/office/powerpoint/2010/main" val="1774393370"/>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581</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20" y="1268760"/>
                <a:ext cx="5256584" cy="4413772"/>
              </a:xfrm>
              <a:prstGeom prst="rect">
                <a:avLst/>
              </a:prstGeom>
            </p:spPr>
            <p:txBody>
              <a:bodyPr wrap="square" lIns="0" tIns="0" rIns="0">
                <a:spAutoFit/>
              </a:bodyPr>
              <a:lstStyle/>
              <a:p>
                <a:pPr marL="457200" indent="-457200">
                  <a:buClr>
                    <a:srgbClr val="C00000"/>
                  </a:buClr>
                  <a:buFont typeface="+mj-lt"/>
                  <a:buAutoNum type="arabicPeriod" startAt="9"/>
                  <a:tabLst>
                    <a:tab pos="2514600" algn="l"/>
                  </a:tabLst>
                </a:pPr>
                <a:r>
                  <a:rPr lang="en-US" sz="2700" b="1" dirty="0" smtClean="0">
                    <a:solidFill>
                      <a:srgbClr val="C00000"/>
                    </a:solidFill>
                    <a:latin typeface="Arial" panose="020B0604020202020204" pitchFamily="34" charset="0"/>
                    <a:cs typeface="Arial" panose="020B0604020202020204" pitchFamily="34" charset="0"/>
                  </a:rPr>
                  <a:t>Problem-solving</a:t>
                </a:r>
                <a:r>
                  <a:rPr lang="en-US" sz="2700" dirty="0">
                    <a:solidFill>
                      <a:srgbClr val="C00000"/>
                    </a:solidFill>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OPQ </a:t>
                </a:r>
                <a:r>
                  <a:rPr lang="en-US" sz="2700" dirty="0">
                    <a:latin typeface="Arial" panose="020B0604020202020204" pitchFamily="34" charset="0"/>
                    <a:cs typeface="Arial" panose="020B0604020202020204" pitchFamily="34" charset="0"/>
                  </a:rPr>
                  <a:t>is a </a:t>
                </a:r>
                <a:r>
                  <a:rPr lang="en-US" sz="2700" dirty="0" smtClean="0">
                    <a:latin typeface="Arial" panose="020B0604020202020204" pitchFamily="34" charset="0"/>
                    <a:cs typeface="Arial" panose="020B0604020202020204" pitchFamily="34" charset="0"/>
                  </a:rPr>
                  <a:t>triangle. </a:t>
                </a:r>
                <a:r>
                  <a:rPr lang="en-US" sz="2700" b="1" i="1" dirty="0" smtClean="0">
                    <a:latin typeface="Cambria Math" panose="02040503050406030204" pitchFamily="18" charset="0"/>
                  </a:rPr>
                  <a:t/>
                </a:r>
                <a:br>
                  <a:rPr lang="en-US" sz="2700" b="1" i="1" dirty="0" smtClean="0">
                    <a:latin typeface="Cambria Math" panose="02040503050406030204" pitchFamily="18" charset="0"/>
                  </a:rPr>
                </a:b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𝐎𝐏</m:t>
                        </m:r>
                      </m:e>
                    </m:acc>
                  </m:oMath>
                </a14:m>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 2</a:t>
                </a:r>
                <a:r>
                  <a:rPr lang="en-US" sz="2700" b="1" dirty="0">
                    <a:latin typeface="Arial" panose="020B0604020202020204" pitchFamily="34" charset="0"/>
                    <a:cs typeface="Arial" panose="020B0604020202020204" pitchFamily="34" charset="0"/>
                  </a:rPr>
                  <a:t>p</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𝐎𝐐</m:t>
                        </m:r>
                      </m:e>
                    </m:acc>
                  </m:oMath>
                </a14:m>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3</a:t>
                </a:r>
                <a:r>
                  <a:rPr lang="en-US" sz="2700" b="1" dirty="0" smtClean="0">
                    <a:latin typeface="Arial" panose="020B0604020202020204" pitchFamily="34" charset="0"/>
                    <a:cs typeface="Arial" panose="020B0604020202020204" pitchFamily="34" charset="0"/>
                  </a:rPr>
                  <a:t>q</a:t>
                </a:r>
                <a:endParaRPr lang="en-US" sz="2700" b="1"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514600" algn="l"/>
                  </a:tabLst>
                </a:pPr>
                <a:r>
                  <a:rPr lang="en-US" sz="2700" dirty="0" smtClean="0">
                    <a:latin typeface="Arial" panose="020B0604020202020204" pitchFamily="34" charset="0"/>
                    <a:cs typeface="Arial" panose="020B0604020202020204" pitchFamily="34" charset="0"/>
                  </a:rPr>
                  <a:t>Find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𝐏𝐐</m:t>
                        </m:r>
                      </m:e>
                    </m:acc>
                  </m:oMath>
                </a14:m>
                <a:r>
                  <a:rPr lang="en-US" sz="2700" dirty="0">
                    <a:latin typeface="Arial" panose="020B0604020202020204" pitchFamily="34" charset="0"/>
                    <a:cs typeface="Arial" panose="020B0604020202020204" pitchFamily="34" charset="0"/>
                  </a:rPr>
                  <a:t> in </a:t>
                </a: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terms </a:t>
                </a:r>
                <a:r>
                  <a:rPr lang="en-US" sz="2700" dirty="0">
                    <a:latin typeface="Arial" panose="020B0604020202020204" pitchFamily="34" charset="0"/>
                    <a:cs typeface="Arial" panose="020B0604020202020204" pitchFamily="34" charset="0"/>
                  </a:rPr>
                  <a:t>of </a:t>
                </a:r>
                <a:r>
                  <a:rPr lang="en-US" sz="2700" b="1" dirty="0" smtClean="0">
                    <a:latin typeface="Arial" panose="020B0604020202020204" pitchFamily="34" charset="0"/>
                    <a:cs typeface="Arial" panose="020B0604020202020204" pitchFamily="34" charset="0"/>
                  </a:rPr>
                  <a:t>p</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and </a:t>
                </a:r>
                <a:r>
                  <a:rPr lang="en-US" sz="2700" b="1" dirty="0">
                    <a:latin typeface="Arial" panose="020B0604020202020204" pitchFamily="34" charset="0"/>
                    <a:cs typeface="Arial" panose="020B0604020202020204" pitchFamily="34" charset="0"/>
                  </a:rPr>
                  <a:t>q</a:t>
                </a:r>
                <a:r>
                  <a:rPr lang="en-US" sz="2700" dirty="0">
                    <a:latin typeface="Arial" panose="020B0604020202020204" pitchFamily="34" charset="0"/>
                    <a:cs typeface="Arial" panose="020B0604020202020204" pitchFamily="34" charset="0"/>
                  </a:rPr>
                  <a:t>. </a:t>
                </a:r>
                <a:endParaRPr lang="en-US" sz="2700" dirty="0" smtClean="0">
                  <a:latin typeface="Arial" panose="020B0604020202020204" pitchFamily="34" charset="0"/>
                  <a:cs typeface="Arial" panose="020B0604020202020204" pitchFamily="34" charset="0"/>
                </a:endParaRPr>
              </a:p>
              <a:p>
                <a:pPr lvl="1">
                  <a:buClr>
                    <a:srgbClr val="C00000"/>
                  </a:buClr>
                  <a:tabLst>
                    <a:tab pos="2514600" algn="l"/>
                  </a:tabLst>
                </a:pPr>
                <a:r>
                  <a:rPr lang="en-US" sz="2700" dirty="0" smtClean="0">
                    <a:latin typeface="Arial" panose="020B0604020202020204" pitchFamily="34" charset="0"/>
                    <a:cs typeface="Arial" panose="020B0604020202020204" pitchFamily="34" charset="0"/>
                  </a:rPr>
                  <a:t>R </a:t>
                </a:r>
                <a:r>
                  <a:rPr lang="en-US" sz="2700" dirty="0">
                    <a:latin typeface="Arial" panose="020B0604020202020204" pitchFamily="34" charset="0"/>
                    <a:cs typeface="Arial" panose="020B0604020202020204" pitchFamily="34" charset="0"/>
                  </a:rPr>
                  <a:t>is the point on </a:t>
                </a:r>
                <a:r>
                  <a:rPr lang="en-US" sz="2700" dirty="0" smtClean="0">
                    <a:latin typeface="Arial" panose="020B0604020202020204" pitchFamily="34" charset="0"/>
                    <a:cs typeface="Arial" panose="020B0604020202020204" pitchFamily="34" charset="0"/>
                  </a:rPr>
                  <a:t>PQ such </a:t>
                </a:r>
                <a:r>
                  <a:rPr lang="en-US" sz="2700" dirty="0">
                    <a:latin typeface="Arial" panose="020B0604020202020204" pitchFamily="34" charset="0"/>
                    <a:cs typeface="Arial" panose="020B0604020202020204" pitchFamily="34" charset="0"/>
                  </a:rPr>
                  <a:t>that PR:RQ = 2:3. </a:t>
                </a:r>
                <a:endParaRPr lang="en-US" sz="27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514600" algn="l"/>
                  </a:tabLst>
                </a:pPr>
                <a:r>
                  <a:rPr lang="en-US" sz="2700" dirty="0" smtClean="0">
                    <a:latin typeface="Arial" panose="020B0604020202020204" pitchFamily="34" charset="0"/>
                    <a:cs typeface="Arial" panose="020B0604020202020204" pitchFamily="34" charset="0"/>
                  </a:rPr>
                  <a:t>Show </a:t>
                </a:r>
                <a:r>
                  <a:rPr lang="en-US" sz="2700" dirty="0">
                    <a:latin typeface="Arial" panose="020B0604020202020204" pitchFamily="34" charset="0"/>
                    <a:cs typeface="Arial" panose="020B0604020202020204" pitchFamily="34" charset="0"/>
                  </a:rPr>
                  <a:t>that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𝐎𝐑</m:t>
                        </m:r>
                      </m:e>
                    </m:acc>
                  </m:oMath>
                </a14:m>
                <a:r>
                  <a:rPr lang="en-US" sz="2700" dirty="0">
                    <a:latin typeface="Arial" panose="020B0604020202020204" pitchFamily="34" charset="0"/>
                    <a:cs typeface="Arial" panose="020B0604020202020204" pitchFamily="34" charset="0"/>
                  </a:rPr>
                  <a:t> is parallel to the vector </a:t>
                </a:r>
                <a:r>
                  <a:rPr lang="en-US" sz="2700" b="1" dirty="0">
                    <a:latin typeface="Arial" panose="020B0604020202020204" pitchFamily="34" charset="0"/>
                    <a:cs typeface="Arial" panose="020B0604020202020204" pitchFamily="34" charset="0"/>
                  </a:rPr>
                  <a:t>p</a:t>
                </a:r>
                <a:r>
                  <a:rPr lang="en-US" sz="2700" dirty="0">
                    <a:latin typeface="Arial" panose="020B0604020202020204" pitchFamily="34" charset="0"/>
                    <a:cs typeface="Arial" panose="020B0604020202020204" pitchFamily="34" charset="0"/>
                  </a:rPr>
                  <a:t> + </a:t>
                </a:r>
                <a:r>
                  <a:rPr lang="en-US" sz="2700" b="1" dirty="0">
                    <a:latin typeface="Arial" panose="020B0604020202020204" pitchFamily="34" charset="0"/>
                    <a:cs typeface="Arial" panose="020B0604020202020204" pitchFamily="34" charset="0"/>
                  </a:rPr>
                  <a:t>q</a:t>
                </a:r>
                <a:r>
                  <a:rPr lang="en-US" sz="2700" dirty="0">
                    <a:latin typeface="Arial" panose="020B060402020202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251520" y="1268760"/>
                <a:ext cx="5256584" cy="4413772"/>
              </a:xfrm>
              <a:prstGeom prst="rect">
                <a:avLst/>
              </a:prstGeom>
              <a:blipFill rotWithShape="0">
                <a:blip r:embed="rId4"/>
                <a:stretch>
                  <a:fillRect l="-3708" t="-2210" r="-927" b="-2762"/>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0" name="Rectangle 9"/>
          <p:cNvSpPr/>
          <p:nvPr/>
        </p:nvSpPr>
        <p:spPr>
          <a:xfrm flipH="1">
            <a:off x="272191" y="5733256"/>
            <a:ext cx="5210776" cy="830997"/>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Q9b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Show that </a:t>
            </a:r>
            <a:r>
              <a:rPr lang="en-US" sz="2400" b="1" i="1" dirty="0">
                <a:solidFill>
                  <a:schemeClr val="tx1"/>
                </a:solidFill>
                <a:latin typeface="Arial" panose="020B0604020202020204" pitchFamily="34" charset="0"/>
                <a:cs typeface="Arial" panose="020B0604020202020204" pitchFamily="34" charset="0"/>
              </a:rPr>
              <a:t>N</a:t>
            </a:r>
            <a:r>
              <a:rPr lang="en-US" sz="2400" dirty="0">
                <a:solidFill>
                  <a:schemeClr val="tx1"/>
                </a:solidFill>
                <a:latin typeface="Arial" panose="020B0604020202020204" pitchFamily="34" charset="0"/>
                <a:cs typeface="Arial" panose="020B0604020202020204" pitchFamily="34" charset="0"/>
              </a:rPr>
              <a:t>, </a:t>
            </a:r>
            <a:r>
              <a:rPr lang="en-US" sz="2400" b="1" i="1" dirty="0">
                <a:solidFill>
                  <a:schemeClr val="tx1"/>
                </a:solidFill>
                <a:latin typeface="Arial" panose="020B0604020202020204" pitchFamily="34" charset="0"/>
                <a:cs typeface="Arial" panose="020B0604020202020204" pitchFamily="34" charset="0"/>
              </a:rPr>
              <a:t>M</a:t>
            </a:r>
            <a:r>
              <a:rPr lang="en-US" sz="2400" dirty="0">
                <a:solidFill>
                  <a:schemeClr val="tx1"/>
                </a:solidFill>
                <a:latin typeface="Arial" panose="020B0604020202020204" pitchFamily="34" charset="0"/>
                <a:cs typeface="Arial" panose="020B0604020202020204" pitchFamily="34" charset="0"/>
              </a:rPr>
              <a:t> and </a:t>
            </a:r>
            <a:r>
              <a:rPr lang="en-US" sz="2400" b="1" i="1" dirty="0">
                <a:solidFill>
                  <a:schemeClr val="tx1"/>
                </a:solidFill>
                <a:latin typeface="Arial" panose="020B0604020202020204" pitchFamily="34" charset="0"/>
                <a:cs typeface="Arial" panose="020B0604020202020204" pitchFamily="34" charset="0"/>
              </a:rPr>
              <a:t>C</a:t>
            </a:r>
            <a:r>
              <a:rPr lang="en-US" sz="2400" dirty="0">
                <a:solidFill>
                  <a:schemeClr val="tx1"/>
                </a:solidFill>
                <a:latin typeface="Arial" panose="020B0604020202020204" pitchFamily="34" charset="0"/>
                <a:cs typeface="Arial" panose="020B0604020202020204" pitchFamily="34" charset="0"/>
              </a:rPr>
              <a:t> are collinear.</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71800" y="1700808"/>
            <a:ext cx="2736304" cy="1403233"/>
          </a:xfrm>
          <a:prstGeom prst="rect">
            <a:avLst/>
          </a:prstGeom>
        </p:spPr>
      </p:pic>
    </p:spTree>
    <p:extLst>
      <p:ext uri="{BB962C8B-B14F-4D97-AF65-F5344CB8AC3E}">
        <p14:creationId xmlns:p14="http://schemas.microsoft.com/office/powerpoint/2010/main" val="14826420"/>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581</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20" y="1268760"/>
                <a:ext cx="5256584" cy="4250394"/>
              </a:xfrm>
              <a:prstGeom prst="rect">
                <a:avLst/>
              </a:prstGeom>
            </p:spPr>
            <p:txBody>
              <a:bodyPr wrap="square" lIns="0" tIns="0" rIns="0">
                <a:spAutoFit/>
              </a:bodyPr>
              <a:lstStyle/>
              <a:p>
                <a:pPr marL="581025" indent="-581025">
                  <a:buClr>
                    <a:srgbClr val="C00000"/>
                  </a:buClr>
                  <a:buFont typeface="+mj-lt"/>
                  <a:buAutoNum type="arabicPeriod" startAt="10"/>
                  <a:tabLst>
                    <a:tab pos="2514600" algn="l"/>
                  </a:tabLst>
                </a:pPr>
                <a:r>
                  <a:rPr lang="en-US" sz="2400" b="1" dirty="0" smtClean="0">
                    <a:solidFill>
                      <a:srgbClr val="C00000"/>
                    </a:solidFill>
                    <a:latin typeface="Arial" panose="020B0604020202020204" pitchFamily="34" charset="0"/>
                    <a:cs typeface="Arial" panose="020B0604020202020204" pitchFamily="34" charset="0"/>
                  </a:rPr>
                  <a:t>Reasoning </a:t>
                </a:r>
                <a:br>
                  <a:rPr lang="en-US" sz="2400" b="1" dirty="0" smtClean="0">
                    <a:solidFill>
                      <a:srgbClr val="C00000"/>
                    </a:solidFill>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PQR </a:t>
                </a:r>
                <a:r>
                  <a:rPr lang="en-US" sz="2400" dirty="0">
                    <a:latin typeface="Arial" panose="020B0604020202020204" pitchFamily="34" charset="0"/>
                    <a:cs typeface="Arial" panose="020B0604020202020204" pitchFamily="34" charset="0"/>
                  </a:rPr>
                  <a:t>is a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triangle</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 is the point on </a:t>
                </a:r>
                <a:r>
                  <a:rPr lang="en-US" sz="2400" dirty="0" smtClean="0">
                    <a:latin typeface="Arial" panose="020B0604020202020204" pitchFamily="34" charset="0"/>
                    <a:cs typeface="Arial" panose="020B0604020202020204" pitchFamily="34" charset="0"/>
                  </a:rPr>
                  <a:t>RQ such </a:t>
                </a:r>
                <a:r>
                  <a:rPr lang="en-US" sz="2400" dirty="0">
                    <a:latin typeface="Arial" panose="020B0604020202020204" pitchFamily="34" charset="0"/>
                    <a:cs typeface="Arial" panose="020B0604020202020204" pitchFamily="34" charset="0"/>
                  </a:rPr>
                  <a:t>that RS:SQ = </a:t>
                </a:r>
                <a:r>
                  <a:rPr lang="en-US" sz="2400" dirty="0" smtClean="0">
                    <a:latin typeface="Arial" panose="020B0604020202020204" pitchFamily="34" charset="0"/>
                    <a:cs typeface="Arial" panose="020B0604020202020204" pitchFamily="34" charset="0"/>
                  </a:rPr>
                  <a:t>3:2. </a:t>
                </a:r>
                <a:br>
                  <a:rPr lang="en-US" sz="24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𝐏𝐐</m:t>
                        </m:r>
                      </m:e>
                    </m:acc>
                  </m:oMath>
                </a14:m>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𝐏𝐑</m:t>
                        </m:r>
                      </m:e>
                    </m:acc>
                  </m:oMath>
                </a14:m>
                <a:r>
                  <a:rPr lang="en-US" sz="2400"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a:t>
                </a:r>
              </a:p>
              <a:p>
                <a:pPr marL="966788" lvl="1" indent="-385763">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Write </a:t>
                </a:r>
                <a:r>
                  <a:rPr lang="en-US" sz="2400" dirty="0">
                    <a:latin typeface="Arial" panose="020B0604020202020204" pitchFamily="34" charset="0"/>
                    <a:cs typeface="Arial" panose="020B0604020202020204" pitchFamily="34" charset="0"/>
                  </a:rPr>
                  <a:t>down an expression for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𝐑𝐐</m:t>
                        </m:r>
                      </m:e>
                    </m:acc>
                  </m:oMath>
                </a14:m>
                <a:r>
                  <a:rPr lang="en-US" sz="2400" dirty="0">
                    <a:latin typeface="Arial" panose="020B0604020202020204" pitchFamily="34" charset="0"/>
                    <a:cs typeface="Arial" panose="020B0604020202020204" pitchFamily="34" charset="0"/>
                  </a:rPr>
                  <a:t> in terms of </a:t>
                </a: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966788" lvl="1" indent="-385763">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Express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𝐒𝐏</m:t>
                        </m:r>
                      </m:e>
                    </m:acc>
                  </m:oMath>
                </a14:m>
                <a:r>
                  <a:rPr lang="en-US" sz="2400" dirty="0">
                    <a:latin typeface="Arial" panose="020B0604020202020204" pitchFamily="34" charset="0"/>
                    <a:cs typeface="Arial" panose="020B0604020202020204" pitchFamily="34" charset="0"/>
                  </a:rPr>
                  <a:t> in terms of </a:t>
                </a: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251520" y="1268760"/>
                <a:ext cx="5256584" cy="4250394"/>
              </a:xfrm>
              <a:prstGeom prst="rect">
                <a:avLst/>
              </a:prstGeom>
              <a:blipFill rotWithShape="0">
                <a:blip r:embed="rId4"/>
                <a:stretch>
                  <a:fillRect l="-3244" t="-2009" r="-2897" b="-2582"/>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15816" y="1252444"/>
            <a:ext cx="2534724" cy="1810515"/>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flipH="1">
                <a:off x="251520" y="5661248"/>
                <a:ext cx="5204539" cy="87818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Q11b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i="1" dirty="0">
                            <a:solidFill>
                              <a:schemeClr val="tx1"/>
                            </a:solidFill>
                            <a:latin typeface="Cambria Math" panose="02040503050406030204" pitchFamily="18" charset="0"/>
                            <a:cs typeface="Arial" panose="020B0604020202020204" pitchFamily="34" charset="0"/>
                          </a:rPr>
                        </m:ctrlPr>
                      </m:accPr>
                      <m:e>
                        <m:r>
                          <m:rPr>
                            <m:sty m:val="p"/>
                          </m:rPr>
                          <a:rPr lang="en-US" sz="2400" b="0" i="0" dirty="0" smtClean="0">
                            <a:solidFill>
                              <a:schemeClr val="tx1"/>
                            </a:solidFill>
                            <a:latin typeface="Cambria Math" panose="02040503050406030204" pitchFamily="18" charset="0"/>
                            <a:cs typeface="Arial" panose="020B0604020202020204" pitchFamily="34" charset="0"/>
                          </a:rPr>
                          <m:t>SP</m:t>
                        </m:r>
                      </m:e>
                    </m:acc>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i="1" dirty="0">
                            <a:solidFill>
                              <a:schemeClr val="tx1"/>
                            </a:solidFill>
                            <a:latin typeface="Cambria Math" panose="02040503050406030204" pitchFamily="18" charset="0"/>
                            <a:cs typeface="Arial" panose="020B0604020202020204" pitchFamily="34" charset="0"/>
                          </a:rPr>
                        </m:ctrlPr>
                      </m:accPr>
                      <m:e>
                        <m:r>
                          <m:rPr>
                            <m:sty m:val="p"/>
                          </m:rPr>
                          <a:rPr lang="en-US" sz="2400" b="0" i="0" dirty="0" smtClean="0">
                            <a:solidFill>
                              <a:schemeClr val="tx1"/>
                            </a:solidFill>
                            <a:latin typeface="Cambria Math" panose="02040503050406030204" pitchFamily="18" charset="0"/>
                            <a:cs typeface="Arial" panose="020B0604020202020204" pitchFamily="34" charset="0"/>
                          </a:rPr>
                          <m:t>SQ</m:t>
                        </m:r>
                      </m:e>
                    </m:acc>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i="1" dirty="0">
                            <a:solidFill>
                              <a:schemeClr val="tx1"/>
                            </a:solidFill>
                            <a:latin typeface="Cambria Math" panose="02040503050406030204" pitchFamily="18" charset="0"/>
                            <a:cs typeface="Arial" panose="020B0604020202020204" pitchFamily="34" charset="0"/>
                          </a:rPr>
                        </m:ctrlPr>
                      </m:accPr>
                      <m:e>
                        <m:r>
                          <m:rPr>
                            <m:sty m:val="p"/>
                          </m:rPr>
                          <a:rPr lang="en-US" sz="2400" b="0" i="0" dirty="0" smtClean="0">
                            <a:solidFill>
                              <a:schemeClr val="tx1"/>
                            </a:solidFill>
                            <a:latin typeface="Cambria Math" panose="02040503050406030204" pitchFamily="18" charset="0"/>
                            <a:cs typeface="Arial" panose="020B0604020202020204" pitchFamily="34" charset="0"/>
                          </a:rPr>
                          <m:t>QP</m:t>
                        </m:r>
                      </m:e>
                    </m:acc>
                  </m:oMath>
                </a14:m>
                <a:r>
                  <a:rPr lang="en-US" sz="2400" dirty="0" smtClean="0">
                    <a:solidFill>
                      <a:schemeClr val="tx1"/>
                    </a:solidFill>
                    <a:latin typeface="Arial" panose="020B0604020202020204" pitchFamily="34" charset="0"/>
                    <a:cs typeface="Arial" panose="020B0604020202020204" pitchFamily="34" charset="0"/>
                  </a:rPr>
                  <a:t>  Work </a:t>
                </a:r>
                <a:r>
                  <a:rPr lang="en-US" sz="2400" dirty="0">
                    <a:solidFill>
                      <a:schemeClr val="tx1"/>
                    </a:solidFill>
                    <a:latin typeface="Arial" panose="020B0604020202020204" pitchFamily="34" charset="0"/>
                    <a:cs typeface="Arial" panose="020B0604020202020204" pitchFamily="34" charset="0"/>
                  </a:rPr>
                  <a:t>out what </a:t>
                </a:r>
                <a:r>
                  <a:rPr lang="en-US" sz="2400" dirty="0" smtClean="0">
                    <a:solidFill>
                      <a:schemeClr val="tx1"/>
                    </a:solidFill>
                    <a:latin typeface="Arial" panose="020B0604020202020204" pitchFamily="34" charset="0"/>
                    <a:cs typeface="Arial" panose="020B0604020202020204" pitchFamily="34" charset="0"/>
                  </a:rPr>
                  <a:t>SQ </a:t>
                </a:r>
                <a:r>
                  <a:rPr lang="en-US" sz="2400" dirty="0">
                    <a:solidFill>
                      <a:schemeClr val="tx1"/>
                    </a:solidFill>
                    <a:latin typeface="Arial" panose="020B0604020202020204" pitchFamily="34" charset="0"/>
                    <a:cs typeface="Arial" panose="020B0604020202020204" pitchFamily="34" charset="0"/>
                  </a:rPr>
                  <a:t>is as a fraction of RQ.</a:t>
                </a:r>
              </a:p>
            </p:txBody>
          </p:sp>
        </mc:Choice>
        <mc:Fallback xmlns="">
          <p:sp>
            <p:nvSpPr>
              <p:cNvPr id="12" name="Rectangle 11"/>
              <p:cNvSpPr>
                <a:spLocks noRot="1" noChangeAspect="1" noMove="1" noResize="1" noEditPoints="1" noAdjustHandles="1" noChangeArrowheads="1" noChangeShapeType="1" noTextEdit="1"/>
              </p:cNvSpPr>
              <p:nvPr/>
            </p:nvSpPr>
            <p:spPr>
              <a:xfrm flipH="1">
                <a:off x="251520" y="5661248"/>
                <a:ext cx="5204539" cy="878189"/>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506326156"/>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581</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1519" y="1268760"/>
                <a:ext cx="5204539" cy="4429482"/>
              </a:xfrm>
              <a:prstGeom prst="rect">
                <a:avLst/>
              </a:prstGeom>
            </p:spPr>
            <p:txBody>
              <a:bodyPr wrap="square" lIns="0" tIns="0" rIns="0">
                <a:spAutoFit/>
              </a:bodyPr>
              <a:lstStyle/>
              <a:p>
                <a:pPr marL="581025" indent="-581025">
                  <a:buClr>
                    <a:srgbClr val="C00000"/>
                  </a:buClr>
                  <a:buFont typeface="+mj-lt"/>
                  <a:buAutoNum type="arabicPeriod" startAt="11"/>
                  <a:tabLst>
                    <a:tab pos="2514600" algn="l"/>
                  </a:tabLst>
                </a:pPr>
                <a:r>
                  <a:rPr lang="en-US" sz="2300" b="1" dirty="0" smtClean="0">
                    <a:solidFill>
                      <a:srgbClr val="C00000"/>
                    </a:solidFill>
                    <a:latin typeface="Arial" panose="020B0604020202020204" pitchFamily="34" charset="0"/>
                    <a:cs typeface="Arial" panose="020B0604020202020204" pitchFamily="34" charset="0"/>
                  </a:rPr>
                  <a:t>Problem-solving </a:t>
                </a:r>
                <a:r>
                  <a:rPr lang="en-US" sz="2300" dirty="0">
                    <a:latin typeface="Arial" panose="020B0604020202020204" pitchFamily="34" charset="0"/>
                    <a:cs typeface="Arial" panose="020B0604020202020204" pitchFamily="34" charset="0"/>
                  </a:rPr>
                  <a:t>OPQ is a triangle. B is the midpoint of </a:t>
                </a:r>
                <a:r>
                  <a:rPr lang="en-US" sz="2300" dirty="0" smtClean="0">
                    <a:latin typeface="Arial" panose="020B0604020202020204" pitchFamily="34" charset="0"/>
                    <a:cs typeface="Arial" panose="020B0604020202020204" pitchFamily="34" charset="0"/>
                  </a:rPr>
                  <a:t>PQ.</a:t>
                </a:r>
                <a:br>
                  <a:rPr lang="en-US" sz="23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𝐎𝐀</m:t>
                        </m:r>
                      </m:e>
                    </m:acc>
                  </m:oMath>
                </a14:m>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 3</a:t>
                </a:r>
                <a:r>
                  <a:rPr lang="en-US" sz="2300" b="1" dirty="0">
                    <a:latin typeface="Arial" panose="020B0604020202020204" pitchFamily="34" charset="0"/>
                    <a:cs typeface="Arial" panose="020B0604020202020204" pitchFamily="34" charset="0"/>
                  </a:rPr>
                  <a:t>p</a:t>
                </a:r>
                <a:r>
                  <a:rPr lang="en-US" sz="2300" dirty="0">
                    <a:latin typeface="Arial" panose="020B0604020202020204" pitchFamily="34" charset="0"/>
                    <a:cs typeface="Arial" panose="020B0604020202020204" pitchFamily="34" charset="0"/>
                  </a:rPr>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𝐀𝐏</m:t>
                        </m:r>
                      </m:e>
                    </m:acc>
                  </m:oMath>
                </a14:m>
                <a:r>
                  <a:rPr lang="en-US" sz="2300" dirty="0">
                    <a:latin typeface="Arial" panose="020B0604020202020204" pitchFamily="34" charset="0"/>
                    <a:cs typeface="Arial" panose="020B0604020202020204" pitchFamily="34" charset="0"/>
                  </a:rPr>
                  <a:t> = </a:t>
                </a:r>
                <a:r>
                  <a:rPr lang="en-US" sz="2300" b="1" dirty="0">
                    <a:latin typeface="Arial" panose="020B0604020202020204" pitchFamily="34" charset="0"/>
                    <a:cs typeface="Arial" panose="020B0604020202020204" pitchFamily="34" charset="0"/>
                  </a:rPr>
                  <a:t>p</a:t>
                </a:r>
                <a:r>
                  <a:rPr lang="en-US" sz="2300" dirty="0">
                    <a:latin typeface="Arial" panose="020B0604020202020204" pitchFamily="34" charset="0"/>
                    <a:cs typeface="Arial" panose="020B0604020202020204" pitchFamily="34" charset="0"/>
                  </a:rPr>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𝐎𝐐</m:t>
                        </m:r>
                      </m:e>
                    </m:acc>
                  </m:oMath>
                </a14:m>
                <a:r>
                  <a:rPr lang="en-US" sz="2300" dirty="0">
                    <a:latin typeface="Arial" panose="020B0604020202020204" pitchFamily="34" charset="0"/>
                    <a:cs typeface="Arial" panose="020B0604020202020204" pitchFamily="34" charset="0"/>
                  </a:rPr>
                  <a:t> = 2</a:t>
                </a:r>
                <a:r>
                  <a:rPr lang="en-US" sz="2300" b="1" dirty="0">
                    <a:latin typeface="Arial" panose="020B0604020202020204" pitchFamily="34" charset="0"/>
                    <a:cs typeface="Arial" panose="020B0604020202020204" pitchFamily="34" charset="0"/>
                  </a:rPr>
                  <a:t>q</a:t>
                </a:r>
                <a:r>
                  <a:rPr lang="en-US" sz="23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𝐐𝐂</m:t>
                        </m:r>
                      </m:e>
                    </m:acc>
                  </m:oMath>
                </a14:m>
                <a:r>
                  <a:rPr lang="en-US" sz="2300" dirty="0">
                    <a:latin typeface="Arial" panose="020B0604020202020204" pitchFamily="34" charset="0"/>
                    <a:cs typeface="Arial" panose="020B0604020202020204" pitchFamily="34" charset="0"/>
                  </a:rPr>
                  <a:t> = </a:t>
                </a:r>
                <a:r>
                  <a:rPr lang="en-US" sz="2300" b="1" dirty="0">
                    <a:latin typeface="Arial" panose="020B0604020202020204" pitchFamily="34" charset="0"/>
                    <a:cs typeface="Arial" panose="020B0604020202020204" pitchFamily="34" charset="0"/>
                  </a:rPr>
                  <a:t>q</a:t>
                </a:r>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514600" algn="l"/>
                  </a:tabLst>
                </a:pPr>
                <a:r>
                  <a:rPr lang="en-US" sz="2300" dirty="0" smtClean="0">
                    <a:latin typeface="Arial" panose="020B0604020202020204" pitchFamily="34" charset="0"/>
                    <a:cs typeface="Arial" panose="020B0604020202020204" pitchFamily="34" charset="0"/>
                  </a:rPr>
                  <a:t>Find</a:t>
                </a:r>
                <a:r>
                  <a:rPr lang="en-US" sz="2300" dirty="0">
                    <a:latin typeface="Arial" panose="020B0604020202020204" pitchFamily="34" charset="0"/>
                    <a:cs typeface="Arial" panose="020B0604020202020204" pitchFamily="34" charset="0"/>
                  </a:rPr>
                  <a:t>, in terms of p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and </a:t>
                </a:r>
                <a:r>
                  <a:rPr lang="en-US" sz="2300" dirty="0">
                    <a:latin typeface="Arial" panose="020B0604020202020204" pitchFamily="34" charset="0"/>
                    <a:cs typeface="Arial" panose="020B0604020202020204" pitchFamily="34" charset="0"/>
                  </a:rPr>
                  <a:t>q, the vectors </a:t>
                </a:r>
                <a:endParaRPr lang="en-US" sz="2300" dirty="0" smtClean="0">
                  <a:latin typeface="Arial" panose="020B0604020202020204" pitchFamily="34" charset="0"/>
                  <a:cs typeface="Arial" panose="020B0604020202020204" pitchFamily="34" charset="0"/>
                </a:endParaRPr>
              </a:p>
              <a:p>
                <a:pPr marL="1266825" lvl="2" indent="-352425">
                  <a:buClr>
                    <a:srgbClr val="C00000"/>
                  </a:buClr>
                  <a:buFont typeface="+mj-lt"/>
                  <a:buAutoNum type="romanLcPeriod"/>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𝐏𝐐</m:t>
                        </m:r>
                      </m:e>
                    </m:acc>
                  </m:oMath>
                </a14:m>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ii.</a:t>
                </a:r>
                <a:r>
                  <a:rPr lang="en-US" sz="23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𝐀𝐂</m:t>
                        </m:r>
                      </m:e>
                    </m:acc>
                  </m:oMath>
                </a14:m>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a:t>
                </a:r>
              </a:p>
              <a:p>
                <a:pPr marL="1266825" lvl="2" indent="-352425">
                  <a:buClr>
                    <a:srgbClr val="C00000"/>
                  </a:buClr>
                  <a:buFont typeface="+mj-lt"/>
                  <a:buAutoNum type="romanLcPeriod"/>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𝐐𝐂</m:t>
                        </m:r>
                      </m:e>
                    </m:acc>
                  </m:oMath>
                </a14:m>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pPr marL="809625" lvl="1" indent="-352425">
                  <a:buClr>
                    <a:srgbClr val="C00000"/>
                  </a:buClr>
                  <a:buFont typeface="+mj-lt"/>
                  <a:buAutoNum type="alphaLcPeriod"/>
                  <a:tabLst>
                    <a:tab pos="2514600" algn="l"/>
                  </a:tabLst>
                </a:pPr>
                <a:r>
                  <a:rPr lang="en-US" sz="2300" dirty="0" smtClean="0">
                    <a:latin typeface="Arial" panose="020B0604020202020204" pitchFamily="34" charset="0"/>
                    <a:cs typeface="Arial" panose="020B0604020202020204" pitchFamily="34" charset="0"/>
                  </a:rPr>
                  <a:t>Hence </a:t>
                </a:r>
                <a:r>
                  <a:rPr lang="en-US" sz="2300" dirty="0">
                    <a:latin typeface="Arial" panose="020B0604020202020204" pitchFamily="34" charset="0"/>
                    <a:cs typeface="Arial" panose="020B0604020202020204" pitchFamily="34" charset="0"/>
                  </a:rPr>
                  <a:t>explain why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ABC </a:t>
                </a:r>
                <a:r>
                  <a:rPr lang="en-US" sz="2300" dirty="0">
                    <a:latin typeface="Arial" panose="020B0604020202020204" pitchFamily="34" charset="0"/>
                    <a:cs typeface="Arial" panose="020B0604020202020204" pitchFamily="34" charset="0"/>
                  </a:rPr>
                  <a:t>is a straight line. </a:t>
                </a:r>
                <a:endParaRPr lang="en-US" sz="2300" dirty="0" smtClean="0">
                  <a:latin typeface="Arial" panose="020B0604020202020204" pitchFamily="34" charset="0"/>
                  <a:cs typeface="Arial" panose="020B0604020202020204" pitchFamily="34" charset="0"/>
                </a:endParaRPr>
              </a:p>
              <a:p>
                <a:pPr lvl="1">
                  <a:buClr>
                    <a:srgbClr val="C00000"/>
                  </a:buClr>
                  <a:tabLst>
                    <a:tab pos="2514600" algn="l"/>
                  </a:tabLst>
                </a:pPr>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length of AB is 3 cm.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514600" algn="l"/>
                  </a:tabLst>
                </a:pPr>
                <a:r>
                  <a:rPr lang="en-US" sz="2300" dirty="0" smtClean="0">
                    <a:latin typeface="Arial" panose="020B0604020202020204" pitchFamily="34" charset="0"/>
                    <a:cs typeface="Arial" panose="020B0604020202020204" pitchFamily="34" charset="0"/>
                  </a:rPr>
                  <a:t>Find </a:t>
                </a:r>
                <a:r>
                  <a:rPr lang="en-US" sz="2300" dirty="0">
                    <a:latin typeface="Arial" panose="020B0604020202020204" pitchFamily="34" charset="0"/>
                    <a:cs typeface="Arial" panose="020B0604020202020204" pitchFamily="34" charset="0"/>
                  </a:rPr>
                  <a:t>the length of AC.</a:t>
                </a:r>
              </a:p>
            </p:txBody>
          </p:sp>
        </mc:Choice>
        <mc:Fallback xmlns="">
          <p:sp>
            <p:nvSpPr>
              <p:cNvPr id="7" name="Rectangle 6"/>
              <p:cNvSpPr>
                <a:spLocks noRot="1" noChangeAspect="1" noMove="1" noResize="1" noEditPoints="1" noAdjustHandles="1" noChangeArrowheads="1" noChangeShapeType="1" noTextEdit="1"/>
              </p:cNvSpPr>
              <p:nvPr/>
            </p:nvSpPr>
            <p:spPr>
              <a:xfrm>
                <a:off x="251519" y="1268760"/>
                <a:ext cx="5204539" cy="4429482"/>
              </a:xfrm>
              <a:prstGeom prst="rect">
                <a:avLst/>
              </a:prstGeom>
              <a:blipFill rotWithShape="0">
                <a:blip r:embed="rId4"/>
                <a:stretch>
                  <a:fillRect l="-3162" t="-2063" b="-2063"/>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69068" y="2492896"/>
            <a:ext cx="1639036" cy="2212700"/>
          </a:xfrm>
          <a:prstGeom prst="rect">
            <a:avLst/>
          </a:prstGeom>
        </p:spPr>
      </p:pic>
      <p:sp>
        <p:nvSpPr>
          <p:cNvPr id="12" name="Rectangle 11"/>
          <p:cNvSpPr/>
          <p:nvPr/>
        </p:nvSpPr>
        <p:spPr>
          <a:xfrm flipH="1">
            <a:off x="239283" y="5766355"/>
            <a:ext cx="8512841" cy="830997"/>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Q11b communication hint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‘Hence’ means you should use your answers to part a to help you answer part b.</a:t>
            </a:r>
          </a:p>
        </p:txBody>
      </p:sp>
    </p:spTree>
    <p:extLst>
      <p:ext uri="{BB962C8B-B14F-4D97-AF65-F5344CB8AC3E}">
        <p14:creationId xmlns:p14="http://schemas.microsoft.com/office/powerpoint/2010/main" val="422318319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18.1 – Vectors and Vector Notation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558</a:t>
            </a:r>
            <a:endParaRPr lang="en-GB" sz="1400" b="1" dirty="0">
              <a:latin typeface="Calibri" panose="020F0502020204030204" pitchFamily="34" charset="0"/>
            </a:endParaRPr>
          </a:p>
        </p:txBody>
      </p:sp>
      <p:sp>
        <p:nvSpPr>
          <p:cNvPr id="3" name="Rectangle 2"/>
          <p:cNvSpPr/>
          <p:nvPr/>
        </p:nvSpPr>
        <p:spPr>
          <a:xfrm>
            <a:off x="251520" y="1196752"/>
            <a:ext cx="5256584" cy="5555367"/>
          </a:xfrm>
          <a:prstGeom prst="rect">
            <a:avLst/>
          </a:prstGeom>
        </p:spPr>
        <p:txBody>
          <a:bodyPr wrap="square">
            <a:spAutoFit/>
          </a:bodyPr>
          <a:lstStyle/>
          <a:p>
            <a:pPr marL="406400" indent="-406400">
              <a:buClr>
                <a:srgbClr val="C00000"/>
              </a:buClr>
              <a:buFont typeface="+mj-lt"/>
              <a:buAutoNum type="arabicPeriod"/>
              <a:tabLst>
                <a:tab pos="914400" algn="l"/>
                <a:tab pos="2514600" algn="l"/>
              </a:tabLst>
            </a:pPr>
            <a:r>
              <a:rPr lang="en-US" sz="2300" dirty="0" smtClean="0">
                <a:latin typeface="Arial" panose="020B0604020202020204" pitchFamily="34" charset="0"/>
                <a:cs typeface="Arial" panose="020B0604020202020204" pitchFamily="34" charset="0"/>
              </a:rPr>
              <a:t>Work out the bearing for the approach of each plane.</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300" dirty="0" smtClean="0">
              <a:latin typeface="Arial" panose="020B0604020202020204" pitchFamily="34" charset="0"/>
              <a:cs typeface="Arial" panose="020B0604020202020204" pitchFamily="34" charset="0"/>
            </a:endParaRPr>
          </a:p>
          <a:p>
            <a:pPr marL="971550" lvl="1" indent="-514350">
              <a:spcAft>
                <a:spcPts val="600"/>
              </a:spcAft>
              <a:buClr>
                <a:srgbClr val="C00000"/>
              </a:buClr>
              <a:buFont typeface="+mj-lt"/>
              <a:buAutoNum type="alphaLcPeriod"/>
              <a:tabLst>
                <a:tab pos="914400" algn="l"/>
                <a:tab pos="2514600" algn="l"/>
              </a:tabLst>
            </a:pPr>
            <a:r>
              <a:rPr lang="en-US" sz="2300" dirty="0" smtClean="0"/>
              <a:t>A to B	b. C to D</a:t>
            </a:r>
          </a:p>
          <a:p>
            <a:pPr marL="971550" lvl="1" indent="-514350">
              <a:spcAft>
                <a:spcPts val="600"/>
              </a:spcAft>
              <a:buClr>
                <a:srgbClr val="C00000"/>
              </a:buClr>
              <a:buFont typeface="+mj-lt"/>
              <a:buAutoNum type="alphaLcPeriod" startAt="3"/>
              <a:tabLst>
                <a:tab pos="914400" algn="l"/>
                <a:tab pos="2514600" algn="l"/>
              </a:tabLst>
            </a:pPr>
            <a:r>
              <a:rPr lang="en-US" sz="2300" dirty="0" smtClean="0"/>
              <a:t>E to F </a:t>
            </a:r>
          </a:p>
          <a:p>
            <a:pPr marL="406400" indent="-406400">
              <a:spcAft>
                <a:spcPts val="600"/>
              </a:spcAft>
              <a:buClr>
                <a:srgbClr val="C00000"/>
              </a:buClr>
              <a:buFont typeface="+mj-lt"/>
              <a:buAutoNum type="arabicPeriod"/>
              <a:tabLst>
                <a:tab pos="914400" algn="l"/>
                <a:tab pos="2514600" algn="l"/>
              </a:tabLst>
            </a:pPr>
            <a:r>
              <a:rPr lang="en-US" sz="2300" dirty="0"/>
              <a:t>Find x in this right </a:t>
            </a:r>
            <a:r>
              <a:rPr lang="en-US" sz="2300" dirty="0" smtClean="0"/>
              <a:t/>
            </a:r>
            <a:br>
              <a:rPr lang="en-US" sz="2300" dirty="0" smtClean="0"/>
            </a:br>
            <a:r>
              <a:rPr lang="en-US" sz="2300" dirty="0" smtClean="0"/>
              <a:t>angled </a:t>
            </a:r>
            <a:r>
              <a:rPr lang="en-US" sz="2300" dirty="0"/>
              <a:t>triangle. </a:t>
            </a:r>
            <a:r>
              <a:rPr lang="en-US" sz="2300" dirty="0" smtClean="0"/>
              <a:t/>
            </a:r>
            <a:br>
              <a:rPr lang="en-US" sz="2300" dirty="0" smtClean="0"/>
            </a:br>
            <a:r>
              <a:rPr lang="en-US" sz="2300" dirty="0" smtClean="0"/>
              <a:t>Give your </a:t>
            </a:r>
            <a:r>
              <a:rPr lang="en-US" sz="2300" dirty="0"/>
              <a:t>answers </a:t>
            </a:r>
            <a:r>
              <a:rPr lang="en-US" sz="2300" dirty="0" smtClean="0"/>
              <a:t/>
            </a:r>
            <a:br>
              <a:rPr lang="en-US" sz="2300" dirty="0" smtClean="0"/>
            </a:br>
            <a:r>
              <a:rPr lang="en-US" sz="2300" dirty="0" smtClean="0"/>
              <a:t>in </a:t>
            </a:r>
            <a:r>
              <a:rPr lang="en-US" sz="2300" dirty="0"/>
              <a:t>surd </a:t>
            </a:r>
            <a:r>
              <a:rPr lang="en-US" sz="2300" dirty="0" smtClean="0"/>
              <a:t>form</a:t>
            </a:r>
            <a:r>
              <a:rPr lang="en-US" sz="2300" dirty="0"/>
              <a:t>.</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25624" y="1988840"/>
            <a:ext cx="3708376" cy="2421797"/>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66495" y="5150351"/>
            <a:ext cx="1890930" cy="1381834"/>
          </a:xfrm>
          <a:prstGeom prst="rect">
            <a:avLst/>
          </a:prstGeom>
        </p:spPr>
      </p:pic>
      <p:sp>
        <p:nvSpPr>
          <p:cNvPr id="8" name="Flowchart: Delay 7"/>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331860"/>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0" name="Group 9"/>
          <p:cNvGrpSpPr/>
          <p:nvPr/>
        </p:nvGrpSpPr>
        <p:grpSpPr>
          <a:xfrm>
            <a:off x="288096" y="1268760"/>
            <a:ext cx="5173611" cy="4680520"/>
            <a:chOff x="3465597" y="1089031"/>
            <a:chExt cx="5309150" cy="4680520"/>
          </a:xfrm>
        </p:grpSpPr>
        <p:sp>
          <p:nvSpPr>
            <p:cNvPr id="12" name="Round Diagonal Corner Rectangle 11"/>
            <p:cNvSpPr/>
            <p:nvPr/>
          </p:nvSpPr>
          <p:spPr>
            <a:xfrm>
              <a:off x="3465597" y="1089031"/>
              <a:ext cx="5309150" cy="4680520"/>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12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50913" y="1867649"/>
                  <a:ext cx="5197552" cy="3901902"/>
                </a:xfrm>
                <a:prstGeom prst="rect">
                  <a:avLst/>
                </a:prstGeom>
              </p:spPr>
              <p:txBody>
                <a:bodyPr wrap="square">
                  <a:spAutoFit/>
                </a:bodyPr>
                <a:lstStyle/>
                <a:p>
                  <a:pPr>
                    <a:spcAft>
                      <a:spcPts val="0"/>
                    </a:spcAft>
                    <a:tabLst>
                      <a:tab pos="4972050" algn="r"/>
                    </a:tabLst>
                  </a:pPr>
                  <a:r>
                    <a:rPr lang="en-US" sz="2200" dirty="0" smtClean="0"/>
                    <a:t>ABCDEF is a regular </a:t>
                  </a:r>
                  <a:br>
                    <a:rPr lang="en-US" sz="2200" dirty="0" smtClean="0"/>
                  </a:br>
                  <a:r>
                    <a:rPr lang="en-US" sz="2200" dirty="0" smtClean="0"/>
                    <a:t>hexagon, with centre O.</a:t>
                  </a:r>
                </a:p>
                <a:p>
                  <a:pPr>
                    <a:spcAft>
                      <a:spcPts val="0"/>
                    </a:spcAft>
                    <a:tabLst>
                      <a:tab pos="4972050" algn="r"/>
                    </a:tabLst>
                  </a:pP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𝐎𝐀</m:t>
                          </m:r>
                        </m:e>
                      </m:acc>
                    </m:oMath>
                  </a14:m>
                  <a:r>
                    <a:rPr lang="en-US" sz="2200" dirty="0"/>
                    <a:t> = </a:t>
                  </a:r>
                  <a:r>
                    <a:rPr lang="en-US" sz="2200" b="1" dirty="0"/>
                    <a:t>a</a:t>
                  </a:r>
                  <a:r>
                    <a:rPr lang="en-US" sz="2200" dirty="0"/>
                    <a:t>,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𝐎𝐁</m:t>
                          </m:r>
                        </m:e>
                      </m:acc>
                    </m:oMath>
                  </a14:m>
                  <a:r>
                    <a:rPr lang="en-US" sz="2200" dirty="0"/>
                    <a:t> = </a:t>
                  </a:r>
                  <a:r>
                    <a:rPr lang="en-US" sz="2200" b="1" dirty="0"/>
                    <a:t>b</a:t>
                  </a:r>
                  <a:r>
                    <a:rPr lang="en-US" sz="2200" dirty="0"/>
                    <a:t>.</a:t>
                  </a:r>
                </a:p>
                <a:p>
                  <a:pPr marL="352425" indent="-352425">
                    <a:spcAft>
                      <a:spcPts val="0"/>
                    </a:spcAft>
                    <a:buFont typeface="+mj-lt"/>
                    <a:buAutoNum type="alphaLcPeriod"/>
                    <a:tabLst>
                      <a:tab pos="4972050" algn="r"/>
                    </a:tabLst>
                  </a:pPr>
                  <a:r>
                    <a:rPr lang="en-US" sz="2200" dirty="0" smtClean="0"/>
                    <a:t>Write </a:t>
                  </a:r>
                  <a:r>
                    <a:rPr lang="en-US" sz="2200" dirty="0"/>
                    <a:t>the vector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dirty="0"/>
                    <a:t> </a:t>
                  </a:r>
                  <a:r>
                    <a:rPr lang="en-US" sz="2200" dirty="0" smtClean="0"/>
                    <a:t/>
                  </a:r>
                  <a:br>
                    <a:rPr lang="en-US" sz="2200" dirty="0" smtClean="0"/>
                  </a:br>
                  <a:r>
                    <a:rPr lang="en-US" sz="2200" dirty="0" smtClean="0"/>
                    <a:t>in </a:t>
                  </a:r>
                  <a:r>
                    <a:rPr lang="en-US" sz="2200" dirty="0"/>
                    <a:t>terms of </a:t>
                  </a:r>
                  <a:r>
                    <a:rPr lang="en-US" sz="2200" b="1" dirty="0"/>
                    <a:t>a</a:t>
                  </a:r>
                  <a:r>
                    <a:rPr lang="en-US" sz="2200" dirty="0"/>
                    <a:t> and </a:t>
                  </a:r>
                  <a:r>
                    <a:rPr lang="en-US" sz="2200" b="1" dirty="0"/>
                    <a:t>b</a:t>
                  </a:r>
                  <a:r>
                    <a:rPr lang="en-US" sz="2200" dirty="0"/>
                    <a:t>. </a:t>
                  </a:r>
                  <a:r>
                    <a:rPr lang="en-US" sz="2200" dirty="0" smtClean="0"/>
                    <a:t>	</a:t>
                  </a:r>
                  <a:r>
                    <a:rPr lang="en-US" sz="2200" b="1" dirty="0" smtClean="0"/>
                    <a:t>(</a:t>
                  </a:r>
                  <a:r>
                    <a:rPr lang="en-US" sz="2200" b="1" dirty="0"/>
                    <a:t>1 mark)</a:t>
                  </a:r>
                </a:p>
                <a:p>
                  <a:pPr>
                    <a:spcAft>
                      <a:spcPts val="0"/>
                    </a:spcAft>
                    <a:tabLst>
                      <a:tab pos="4972050" algn="r"/>
                    </a:tabLst>
                  </a:pPr>
                  <a:r>
                    <a:rPr lang="en-US" sz="2200" dirty="0"/>
                    <a:t>The line AB is extended to the point K so that AB: BK =1:2 </a:t>
                  </a:r>
                  <a:endParaRPr lang="en-US" sz="2200" dirty="0" smtClean="0"/>
                </a:p>
                <a:p>
                  <a:pPr marL="457200" indent="-457200">
                    <a:spcAft>
                      <a:spcPts val="0"/>
                    </a:spcAft>
                    <a:buFont typeface="+mj-lt"/>
                    <a:buAutoNum type="alphaLcPeriod" startAt="2"/>
                    <a:tabLst>
                      <a:tab pos="4972050" algn="r"/>
                    </a:tabLst>
                  </a:pPr>
                  <a:r>
                    <a:rPr lang="en-US" sz="2200" dirty="0" smtClean="0"/>
                    <a:t>Write </a:t>
                  </a:r>
                  <a:r>
                    <a:rPr lang="en-US" sz="2200" dirty="0"/>
                    <a:t>the vector CK in terms of </a:t>
                  </a:r>
                  <a:r>
                    <a:rPr lang="en-US" sz="2200" b="1" dirty="0"/>
                    <a:t>a</a:t>
                  </a:r>
                  <a:r>
                    <a:rPr lang="en-US" sz="2200" dirty="0"/>
                    <a:t> and </a:t>
                  </a:r>
                  <a:r>
                    <a:rPr lang="en-US" sz="2200" b="1" dirty="0" smtClean="0"/>
                    <a:t>b</a:t>
                  </a:r>
                  <a:r>
                    <a:rPr lang="en-US" sz="2200" dirty="0" smtClean="0"/>
                    <a:t>. Give </a:t>
                  </a:r>
                  <a:r>
                    <a:rPr lang="en-US" sz="2200" dirty="0"/>
                    <a:t>your answer in its simplest form. </a:t>
                  </a:r>
                  <a:r>
                    <a:rPr lang="en-US" sz="2200" dirty="0" smtClean="0"/>
                    <a:t>	</a:t>
                  </a:r>
                  <a:r>
                    <a:rPr lang="en-US" sz="2200" b="1" dirty="0" smtClean="0"/>
                    <a:t>(</a:t>
                  </a:r>
                  <a:r>
                    <a:rPr lang="en-US" sz="2200" b="1" dirty="0"/>
                    <a:t>3 marks)</a:t>
                  </a:r>
                </a:p>
                <a:p>
                  <a:pPr algn="r">
                    <a:spcAft>
                      <a:spcPts val="0"/>
                    </a:spcAft>
                    <a:tabLst>
                      <a:tab pos="4972050" algn="r"/>
                    </a:tabLst>
                  </a:pPr>
                  <a:r>
                    <a:rPr lang="en-US" sz="2200" i="1" dirty="0"/>
                    <a:t>March 2012, Q23, I380/3H</a:t>
                  </a:r>
                  <a:endParaRPr lang="en-US" sz="2200" b="1" i="1" dirty="0"/>
                </a:p>
              </p:txBody>
            </p:sp>
          </mc:Choice>
          <mc:Fallback xmlns="">
            <p:sp>
              <p:nvSpPr>
                <p:cNvPr id="14" name="Rectangle 13"/>
                <p:cNvSpPr>
                  <a:spLocks noRot="1" noChangeAspect="1" noMove="1" noResize="1" noEditPoints="1" noAdjustHandles="1" noChangeArrowheads="1" noChangeShapeType="1" noTextEdit="1"/>
                </p:cNvSpPr>
                <p:nvPr/>
              </p:nvSpPr>
              <p:spPr>
                <a:xfrm>
                  <a:off x="3550913" y="1867649"/>
                  <a:ext cx="5197552" cy="3901902"/>
                </a:xfrm>
                <a:prstGeom prst="rect">
                  <a:avLst/>
                </a:prstGeom>
                <a:blipFill rotWithShape="0">
                  <a:blip r:embed="rId5"/>
                  <a:stretch>
                    <a:fillRect l="-1564" t="-938" r="-1564" b="-2188"/>
                  </a:stretch>
                </a:blipFill>
              </p:spPr>
              <p:txBody>
                <a:bodyPr/>
                <a:lstStyle/>
                <a:p>
                  <a:r>
                    <a:rPr lang="en-US">
                      <a:noFill/>
                    </a:rPr>
                    <a:t> </a:t>
                  </a:r>
                </a:p>
              </p:txBody>
            </p:sp>
          </mc:Fallback>
        </mc:AlternateContent>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91879" y="1871886"/>
            <a:ext cx="1949325" cy="1629122"/>
          </a:xfrm>
          <a:prstGeom prst="rect">
            <a:avLst/>
          </a:prstGeom>
        </p:spPr>
      </p:pic>
      <p:sp>
        <p:nvSpPr>
          <p:cNvPr id="15" name="Rectangle 14"/>
          <p:cNvSpPr/>
          <p:nvPr/>
        </p:nvSpPr>
        <p:spPr>
          <a:xfrm flipH="1">
            <a:off x="271618" y="6212631"/>
            <a:ext cx="8506322" cy="384721"/>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chemeClr val="accent3">
                    <a:lumMod val="50000"/>
                  </a:schemeClr>
                </a:solidFill>
                <a:latin typeface="Arial" panose="020B0604020202020204" pitchFamily="34" charset="0"/>
                <a:cs typeface="Arial" panose="020B0604020202020204" pitchFamily="34" charset="0"/>
              </a:rPr>
              <a:t>Q12b strategy hint</a:t>
            </a:r>
            <a:r>
              <a:rPr lang="en-US" sz="1900" dirty="0" smtClean="0">
                <a:solidFill>
                  <a:schemeClr val="accent3">
                    <a:lumMod val="50000"/>
                  </a:schemeClr>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 Copy the diagram. Extend </a:t>
            </a:r>
            <a:r>
              <a:rPr lang="en-US" sz="1900" i="1" dirty="0">
                <a:solidFill>
                  <a:schemeClr val="tx1"/>
                </a:solidFill>
                <a:latin typeface="Arial" panose="020B0604020202020204" pitchFamily="34" charset="0"/>
                <a:cs typeface="Arial" panose="020B0604020202020204" pitchFamily="34" charset="0"/>
              </a:rPr>
              <a:t>AB</a:t>
            </a:r>
            <a:r>
              <a:rPr lang="en-US" sz="1900" dirty="0">
                <a:solidFill>
                  <a:schemeClr val="tx1"/>
                </a:solidFill>
                <a:latin typeface="Arial" panose="020B0604020202020204" pitchFamily="34" charset="0"/>
                <a:cs typeface="Arial" panose="020B0604020202020204" pitchFamily="34" charset="0"/>
              </a:rPr>
              <a:t> to </a:t>
            </a:r>
            <a:r>
              <a:rPr lang="en-US" sz="1900" i="1" dirty="0">
                <a:solidFill>
                  <a:schemeClr val="tx1"/>
                </a:solidFill>
                <a:latin typeface="Arial" panose="020B0604020202020204" pitchFamily="34" charset="0"/>
                <a:cs typeface="Arial" panose="020B0604020202020204" pitchFamily="34" charset="0"/>
              </a:rPr>
              <a:t>K</a:t>
            </a:r>
            <a:r>
              <a:rPr lang="en-US" sz="1900" dirty="0">
                <a:solidFill>
                  <a:schemeClr val="tx1"/>
                </a:solidFill>
                <a:latin typeface="Arial" panose="020B0604020202020204" pitchFamily="34" charset="0"/>
                <a:cs typeface="Arial" panose="020B0604020202020204" pitchFamily="34" charset="0"/>
              </a:rPr>
              <a:t>. Draw the line </a:t>
            </a:r>
            <a:r>
              <a:rPr lang="en-US" sz="1900" i="1" dirty="0">
                <a:solidFill>
                  <a:schemeClr val="tx1"/>
                </a:solidFill>
                <a:latin typeface="Arial" panose="020B0604020202020204" pitchFamily="34" charset="0"/>
                <a:cs typeface="Arial" panose="020B0604020202020204" pitchFamily="34" charset="0"/>
              </a:rPr>
              <a:t>DK</a:t>
            </a:r>
            <a:r>
              <a:rPr lang="en-US" sz="19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51737912"/>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Extend</a:t>
            </a:r>
            <a:endParaRPr lang="en-GB" sz="4000" b="1"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0" name="Group 9"/>
          <p:cNvGrpSpPr/>
          <p:nvPr/>
        </p:nvGrpSpPr>
        <p:grpSpPr>
          <a:xfrm>
            <a:off x="288096" y="1268760"/>
            <a:ext cx="5173611" cy="4608512"/>
            <a:chOff x="3465597" y="1089031"/>
            <a:chExt cx="5309150" cy="4608512"/>
          </a:xfrm>
        </p:grpSpPr>
        <p:sp>
          <p:nvSpPr>
            <p:cNvPr id="12" name="Round Diagonal Corner Rectangle 11"/>
            <p:cNvSpPr/>
            <p:nvPr/>
          </p:nvSpPr>
          <p:spPr>
            <a:xfrm>
              <a:off x="3465597" y="1089031"/>
              <a:ext cx="5309150" cy="4608512"/>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13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50913" y="2225695"/>
                  <a:ext cx="5197552" cy="3471848"/>
                </a:xfrm>
                <a:prstGeom prst="rect">
                  <a:avLst/>
                </a:prstGeom>
              </p:spPr>
              <p:txBody>
                <a:bodyPr wrap="square">
                  <a:spAutoFit/>
                </a:bodyPr>
                <a:lstStyle/>
                <a:p>
                  <a:pPr>
                    <a:spcAft>
                      <a:spcPts val="0"/>
                    </a:spcAft>
                    <a:tabLst>
                      <a:tab pos="4972050" algn="r"/>
                    </a:tabLst>
                  </a:pPr>
                  <a:r>
                    <a:rPr lang="en-US" sz="2300" i="1" dirty="0" smtClean="0"/>
                    <a:t>OAYB</a:t>
                  </a:r>
                  <a:r>
                    <a:rPr lang="en-US" sz="2300" dirty="0"/>
                    <a:t> is a quadrilateral.</a:t>
                  </a:r>
                </a:p>
                <a:p>
                  <a:pPr>
                    <a:spcAft>
                      <a:spcPts val="0"/>
                    </a:spcAft>
                    <a:tabLst>
                      <a:tab pos="4972050" algn="r"/>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𝐎𝐀</m:t>
                          </m:r>
                        </m:e>
                      </m:acc>
                    </m:oMath>
                  </a14:m>
                  <a:r>
                    <a:rPr lang="en-US" sz="2300" dirty="0" smtClean="0"/>
                    <a:t> = 3</a:t>
                  </a:r>
                  <a:r>
                    <a:rPr lang="en-US" sz="2300" b="1" dirty="0" smtClean="0"/>
                    <a:t>a</a:t>
                  </a:r>
                  <a:r>
                    <a:rPr lang="en-US" sz="2300" dirty="0" smtClean="0"/>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m:t>
                          </m:r>
                          <m:r>
                            <a:rPr lang="en-US" sz="2300" b="1" dirty="0">
                              <a:latin typeface="Cambria Math" panose="02040503050406030204" pitchFamily="18" charset="0"/>
                            </a:rPr>
                            <m:t>𝐁</m:t>
                          </m:r>
                        </m:e>
                      </m:acc>
                    </m:oMath>
                  </a14:m>
                  <a:r>
                    <a:rPr lang="en-US" sz="2300" dirty="0" smtClean="0"/>
                    <a:t> </a:t>
                  </a:r>
                  <a:r>
                    <a:rPr lang="en-US" sz="2300" dirty="0"/>
                    <a:t>= 6</a:t>
                  </a:r>
                  <a:r>
                    <a:rPr lang="en-US" sz="2300" b="1" dirty="0"/>
                    <a:t>b</a:t>
                  </a:r>
                </a:p>
                <a:p>
                  <a:pPr marL="404813" indent="-404813">
                    <a:spcAft>
                      <a:spcPts val="0"/>
                    </a:spcAft>
                    <a:buFont typeface="+mj-lt"/>
                    <a:buAutoNum type="alphaLcPeriod"/>
                    <a:tabLst>
                      <a:tab pos="4972050" algn="r"/>
                    </a:tabLst>
                  </a:pPr>
                  <a:r>
                    <a:rPr lang="en-US" sz="2300" dirty="0" smtClean="0"/>
                    <a:t>Express </a:t>
                  </a:r>
                  <a:r>
                    <a:rPr lang="en-US" sz="2300" dirty="0"/>
                    <a:t>AB in terms </a:t>
                  </a:r>
                  <a:r>
                    <a:rPr lang="en-US" sz="2300" dirty="0" smtClean="0"/>
                    <a:t/>
                  </a:r>
                  <a:br>
                    <a:rPr lang="en-US" sz="2300" dirty="0" smtClean="0"/>
                  </a:br>
                  <a:r>
                    <a:rPr lang="en-US" sz="2300" dirty="0" smtClean="0"/>
                    <a:t>of </a:t>
                  </a:r>
                  <a:r>
                    <a:rPr lang="en-US" sz="2300" dirty="0"/>
                    <a:t>a and b. </a:t>
                  </a:r>
                  <a:r>
                    <a:rPr lang="en-US" sz="2300" dirty="0" smtClean="0"/>
                    <a:t/>
                  </a:r>
                  <a:br>
                    <a:rPr lang="en-US" sz="2300" dirty="0" smtClean="0"/>
                  </a:br>
                  <a:r>
                    <a:rPr lang="en-US" sz="2300" dirty="0" smtClean="0"/>
                    <a:t>	</a:t>
                  </a:r>
                  <a:r>
                    <a:rPr lang="en-US" sz="2300" b="1" dirty="0" smtClean="0"/>
                    <a:t>(</a:t>
                  </a:r>
                  <a:r>
                    <a:rPr lang="en-US" sz="2300" b="1" dirty="0"/>
                    <a:t>1 mark)</a:t>
                  </a:r>
                </a:p>
                <a:p>
                  <a:pPr>
                    <a:spcAft>
                      <a:spcPts val="0"/>
                    </a:spcAft>
                    <a:tabLst>
                      <a:tab pos="4972050" algn="r"/>
                    </a:tabLst>
                  </a:pPr>
                  <a:r>
                    <a:rPr lang="en-US" sz="2300" dirty="0"/>
                    <a:t>X is the point on AB such that AX: XB = 1:2 and 6 T = 5a - b </a:t>
                  </a:r>
                  <a:endParaRPr lang="en-US" sz="2300" dirty="0" smtClean="0"/>
                </a:p>
                <a:p>
                  <a:pPr marL="457200" indent="-457200">
                    <a:spcAft>
                      <a:spcPts val="0"/>
                    </a:spcAft>
                    <a:buFont typeface="+mj-lt"/>
                    <a:buAutoNum type="alphaLcPeriod" startAt="2"/>
                    <a:tabLst>
                      <a:tab pos="4972050" algn="r"/>
                    </a:tabLst>
                  </a:pPr>
                  <a:r>
                    <a:rPr lang="en-US" sz="2300" dirty="0" smtClean="0"/>
                    <a:t>Prove </a:t>
                  </a:r>
                  <a:r>
                    <a:rPr lang="en-US" sz="2300" dirty="0"/>
                    <a:t>that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𝐎𝐗</m:t>
                          </m:r>
                        </m:e>
                      </m:acc>
                    </m:oMath>
                  </a14:m>
                  <a:r>
                    <a:rPr lang="en-US" sz="2300" dirty="0"/>
                    <a:t>= </a:t>
                  </a:r>
                  <a14:m>
                    <m:oMath xmlns:m="http://schemas.openxmlformats.org/officeDocument/2006/math">
                      <m:f>
                        <m:fP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2</m:t>
                          </m:r>
                        </m:num>
                        <m:den>
                          <m:r>
                            <a:rPr lang="en-US" sz="2300" b="0" i="0" smtClean="0">
                              <a:latin typeface="Cambria Math" panose="02040503050406030204" pitchFamily="18" charset="0"/>
                              <a:cs typeface="Arial" panose="020B0604020202020204" pitchFamily="34" charset="0"/>
                            </a:rPr>
                            <m:t>5</m:t>
                          </m:r>
                        </m:den>
                      </m:f>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𝐎𝐘</m:t>
                          </m:r>
                        </m:e>
                      </m:acc>
                    </m:oMath>
                  </a14:m>
                  <a:r>
                    <a:rPr lang="en-US" sz="2300" dirty="0"/>
                    <a:t> (4 marks)</a:t>
                  </a:r>
                </a:p>
                <a:p>
                  <a:pPr algn="r">
                    <a:spcAft>
                      <a:spcPts val="0"/>
                    </a:spcAft>
                    <a:tabLst>
                      <a:tab pos="4972050" algn="r"/>
                    </a:tabLst>
                  </a:pPr>
                  <a:r>
                    <a:rPr lang="en-US" sz="2300" i="1" dirty="0"/>
                    <a:t>March 2013, Q26, 1MA0/1H</a:t>
                  </a:r>
                  <a:endParaRPr lang="en-US" sz="2300" b="1" i="1" dirty="0"/>
                </a:p>
              </p:txBody>
            </p:sp>
          </mc:Choice>
          <mc:Fallback xmlns="">
            <p:sp>
              <p:nvSpPr>
                <p:cNvPr id="14" name="Rectangle 13"/>
                <p:cNvSpPr>
                  <a:spLocks noRot="1" noChangeAspect="1" noMove="1" noResize="1" noEditPoints="1" noAdjustHandles="1" noChangeArrowheads="1" noChangeShapeType="1" noTextEdit="1"/>
                </p:cNvSpPr>
                <p:nvPr/>
              </p:nvSpPr>
              <p:spPr>
                <a:xfrm>
                  <a:off x="3550913" y="2225695"/>
                  <a:ext cx="5197552" cy="3471848"/>
                </a:xfrm>
                <a:prstGeom prst="rect">
                  <a:avLst/>
                </a:prstGeom>
                <a:blipFill rotWithShape="0">
                  <a:blip r:embed="rId5"/>
                  <a:stretch>
                    <a:fillRect l="-1805" t="-1406" r="-2046" b="-2988"/>
                  </a:stretch>
                </a:blipFill>
              </p:spPr>
              <p:txBody>
                <a:bodyPr/>
                <a:lstStyle/>
                <a:p>
                  <a:r>
                    <a:rPr lang="en-US">
                      <a:noFill/>
                    </a:rPr>
                    <a:t> </a:t>
                  </a:r>
                </a:p>
              </p:txBody>
            </p:sp>
          </mc:Fallback>
        </mc:AlternateContent>
      </p:gr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63888" y="1844824"/>
            <a:ext cx="1820544" cy="2040132"/>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flipH="1">
                <a:off x="271618" y="6166593"/>
                <a:ext cx="8506322" cy="43075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50" b="1" dirty="0" smtClean="0">
                    <a:solidFill>
                      <a:schemeClr val="accent3">
                        <a:lumMod val="50000"/>
                      </a:schemeClr>
                    </a:solidFill>
                    <a:latin typeface="Arial" panose="020B0604020202020204" pitchFamily="34" charset="0"/>
                    <a:cs typeface="Arial" panose="020B0604020202020204" pitchFamily="34" charset="0"/>
                  </a:rPr>
                  <a:t>Q13b strategy hint</a:t>
                </a:r>
                <a:r>
                  <a:rPr lang="en-US" sz="1950" dirty="0" smtClean="0">
                    <a:solidFill>
                      <a:schemeClr val="accent3">
                        <a:lumMod val="50000"/>
                      </a:schemeClr>
                    </a:solidFill>
                    <a:latin typeface="Arial" panose="020B0604020202020204" pitchFamily="34" charset="0"/>
                    <a:cs typeface="Arial" panose="020B0604020202020204" pitchFamily="34" charset="0"/>
                  </a:rPr>
                  <a:t> </a:t>
                </a:r>
                <a:r>
                  <a:rPr lang="en-US" sz="1950" dirty="0" smtClean="0">
                    <a:solidFill>
                      <a:schemeClr val="tx1"/>
                    </a:solidFill>
                    <a:latin typeface="Arial" panose="020B0604020202020204" pitchFamily="34" charset="0"/>
                    <a:cs typeface="Arial" panose="020B0604020202020204" pitchFamily="34" charset="0"/>
                  </a:rPr>
                  <a:t>– Find expressions for </a:t>
                </a:r>
                <a14:m>
                  <m:oMath xmlns:m="http://schemas.openxmlformats.org/officeDocument/2006/math">
                    <m:acc>
                      <m:accPr>
                        <m:chr m:val="⃗"/>
                        <m:ctrlPr>
                          <a:rPr lang="en-US" sz="1950" b="1" i="1" dirty="0">
                            <a:solidFill>
                              <a:schemeClr val="tx1"/>
                            </a:solidFill>
                            <a:latin typeface="Cambria Math" panose="02040503050406030204" pitchFamily="18" charset="0"/>
                          </a:rPr>
                        </m:ctrlPr>
                      </m:accPr>
                      <m:e>
                        <m:r>
                          <a:rPr lang="en-US" sz="1950" b="1" dirty="0">
                            <a:solidFill>
                              <a:schemeClr val="tx1"/>
                            </a:solidFill>
                            <a:latin typeface="Cambria Math" panose="02040503050406030204" pitchFamily="18" charset="0"/>
                          </a:rPr>
                          <m:t>𝐎𝐗</m:t>
                        </m:r>
                      </m:e>
                    </m:acc>
                  </m:oMath>
                </a14:m>
                <a:r>
                  <a:rPr lang="en-US" sz="1950" dirty="0" smtClean="0">
                    <a:solidFill>
                      <a:schemeClr val="tx1"/>
                    </a:solidFill>
                    <a:latin typeface="Arial" panose="020B0604020202020204" pitchFamily="34" charset="0"/>
                    <a:cs typeface="Arial" panose="020B0604020202020204" pitchFamily="34" charset="0"/>
                  </a:rPr>
                  <a:t> and </a:t>
                </a:r>
                <a14:m>
                  <m:oMath xmlns:m="http://schemas.openxmlformats.org/officeDocument/2006/math">
                    <m:acc>
                      <m:accPr>
                        <m:chr m:val="⃗"/>
                        <m:ctrlPr>
                          <a:rPr lang="en-US" sz="1950" b="1" i="1" dirty="0">
                            <a:solidFill>
                              <a:schemeClr val="tx1"/>
                            </a:solidFill>
                            <a:latin typeface="Cambria Math" panose="02040503050406030204" pitchFamily="18" charset="0"/>
                          </a:rPr>
                        </m:ctrlPr>
                      </m:accPr>
                      <m:e>
                        <m:r>
                          <a:rPr lang="en-US" sz="1950" b="1" dirty="0">
                            <a:solidFill>
                              <a:schemeClr val="tx1"/>
                            </a:solidFill>
                            <a:latin typeface="Cambria Math" panose="02040503050406030204" pitchFamily="18" charset="0"/>
                          </a:rPr>
                          <m:t>𝐎</m:t>
                        </m:r>
                        <m:r>
                          <a:rPr lang="en-US" sz="1950" b="1" i="0" dirty="0" smtClean="0">
                            <a:solidFill>
                              <a:schemeClr val="tx1"/>
                            </a:solidFill>
                            <a:latin typeface="Cambria Math" panose="02040503050406030204" pitchFamily="18" charset="0"/>
                          </a:rPr>
                          <m:t>𝐘</m:t>
                        </m:r>
                      </m:e>
                    </m:acc>
                  </m:oMath>
                </a14:m>
                <a:r>
                  <a:rPr lang="en-US" sz="1950" dirty="0" smtClean="0">
                    <a:solidFill>
                      <a:schemeClr val="tx1"/>
                    </a:solidFill>
                    <a:latin typeface="Arial" panose="020B0604020202020204" pitchFamily="34" charset="0"/>
                    <a:cs typeface="Arial" panose="020B0604020202020204" pitchFamily="34" charset="0"/>
                  </a:rPr>
                  <a:t> in terms of </a:t>
                </a:r>
                <a:r>
                  <a:rPr lang="en-US" sz="1950" b="1" dirty="0" smtClean="0">
                    <a:solidFill>
                      <a:schemeClr val="tx1"/>
                    </a:solidFill>
                    <a:latin typeface="Arial" panose="020B0604020202020204" pitchFamily="34" charset="0"/>
                    <a:cs typeface="Arial" panose="020B0604020202020204" pitchFamily="34" charset="0"/>
                  </a:rPr>
                  <a:t>a</a:t>
                </a:r>
                <a:r>
                  <a:rPr lang="en-US" sz="1950" dirty="0" smtClean="0">
                    <a:solidFill>
                      <a:schemeClr val="tx1"/>
                    </a:solidFill>
                    <a:latin typeface="Arial" panose="020B0604020202020204" pitchFamily="34" charset="0"/>
                    <a:cs typeface="Arial" panose="020B0604020202020204" pitchFamily="34" charset="0"/>
                  </a:rPr>
                  <a:t> and </a:t>
                </a:r>
                <a:r>
                  <a:rPr lang="en-US" sz="1950" b="1" dirty="0" smtClean="0">
                    <a:solidFill>
                      <a:schemeClr val="tx1"/>
                    </a:solidFill>
                    <a:latin typeface="Arial" panose="020B0604020202020204" pitchFamily="34" charset="0"/>
                    <a:cs typeface="Arial" panose="020B0604020202020204" pitchFamily="34" charset="0"/>
                  </a:rPr>
                  <a:t>b</a:t>
                </a:r>
                <a:r>
                  <a:rPr lang="en-US" sz="1950" dirty="0" smtClean="0">
                    <a:solidFill>
                      <a:schemeClr val="tx1"/>
                    </a:solidFill>
                    <a:latin typeface="Arial" panose="020B0604020202020204" pitchFamily="34" charset="0"/>
                    <a:cs typeface="Arial" panose="020B0604020202020204" pitchFamily="34" charset="0"/>
                  </a:rPr>
                  <a:t>.</a:t>
                </a:r>
                <a:endParaRPr lang="en-US" sz="1950" dirty="0">
                  <a:solidFill>
                    <a:schemeClr val="tx1"/>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flipH="1">
                <a:off x="271618" y="6166593"/>
                <a:ext cx="8506322" cy="430759"/>
              </a:xfrm>
              <a:prstGeom prst="rect">
                <a:avLst/>
              </a:prstGeom>
              <a:blipFill rotWithShape="0">
                <a:blip r:embed="rId7"/>
                <a:stretch>
                  <a:fillRect/>
                </a:stretch>
              </a:blipFill>
              <a:ln>
                <a:solidFill>
                  <a:schemeClr val="accent3">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855098908"/>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Knowledge Check</a:t>
            </a:r>
            <a:endParaRPr lang="en-GB" sz="4000" b="1" dirty="0" smtClean="0"/>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3559377428"/>
                  </p:ext>
                </p:extLst>
              </p:nvPr>
            </p:nvGraphicFramePr>
            <p:xfrm>
              <a:off x="179512" y="1112953"/>
              <a:ext cx="8640960" cy="5640552"/>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100" b="1" i="0" dirty="0" smtClean="0">
                              <a:latin typeface="Arial" panose="020B0604020202020204" pitchFamily="34" charset="0"/>
                              <a:cs typeface="Arial" panose="020B0604020202020204" pitchFamily="34" charset="0"/>
                            </a:rPr>
                            <a:t>18 – Knowledge Check</a:t>
                          </a:r>
                          <a:endParaRPr lang="en-US" sz="21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A </a:t>
                          </a:r>
                          <a:r>
                            <a:rPr lang="en-US" sz="2300" b="1" i="0" dirty="0" smtClean="0">
                              <a:latin typeface="Times New Roman" panose="02020603050405020304" pitchFamily="18" charset="0"/>
                              <a:cs typeface="Times New Roman" panose="02020603050405020304" pitchFamily="18" charset="0"/>
                            </a:rPr>
                            <a:t>vector </a:t>
                          </a:r>
                          <a:r>
                            <a:rPr lang="en-US" sz="2300" b="0" i="0" dirty="0" smtClean="0">
                              <a:latin typeface="Times New Roman" panose="02020603050405020304" pitchFamily="18" charset="0"/>
                              <a:cs typeface="Times New Roman" panose="02020603050405020304" pitchFamily="18" charset="0"/>
                            </a:rPr>
                            <a:t>is a quantity that has magnitude and direction. For example, velocity is a vector because it describes how fast something is moving and in which direction. The</a:t>
                          </a:r>
                          <a:r>
                            <a:rPr lang="en-US" sz="2300" b="1" i="0" dirty="0" smtClean="0">
                              <a:latin typeface="Times New Roman" panose="02020603050405020304" pitchFamily="18" charset="0"/>
                              <a:cs typeface="Times New Roman" panose="02020603050405020304" pitchFamily="18" charset="0"/>
                            </a:rPr>
                            <a:t> magnitude </a:t>
                          </a:r>
                          <a:r>
                            <a:rPr lang="en-US" sz="2300" b="0" i="0" dirty="0" smtClean="0">
                              <a:latin typeface="Times New Roman" panose="02020603050405020304" pitchFamily="18" charset="0"/>
                              <a:cs typeface="Times New Roman" panose="02020603050405020304" pitchFamily="18" charset="0"/>
                            </a:rPr>
                            <a:t>of a vector is its size.</a:t>
                          </a:r>
                          <a:br>
                            <a:rPr lang="en-US" sz="2300" b="0" i="0" dirty="0" smtClean="0">
                              <a:latin typeface="Times New Roman" panose="02020603050405020304" pitchFamily="18" charset="0"/>
                              <a:cs typeface="Times New Roman" panose="02020603050405020304" pitchFamily="18" charset="0"/>
                            </a:rPr>
                          </a:br>
                          <a:r>
                            <a:rPr lang="en-US" sz="2300" b="1" i="0" dirty="0" smtClean="0">
                              <a:latin typeface="Times New Roman" panose="02020603050405020304" pitchFamily="18" charset="0"/>
                              <a:cs typeface="Times New Roman" panose="02020603050405020304" pitchFamily="18" charset="0"/>
                            </a:rPr>
                            <a:t>Displacement </a:t>
                          </a:r>
                          <a:r>
                            <a:rPr lang="en-US" sz="2300" b="0" i="0" dirty="0" smtClean="0">
                              <a:latin typeface="Times New Roman" panose="02020603050405020304" pitchFamily="18" charset="0"/>
                              <a:cs typeface="Times New Roman" panose="02020603050405020304" pitchFamily="18" charset="0"/>
                            </a:rPr>
                            <a:t>is change in position.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A displacement can be written as </a:t>
                          </a:r>
                          <a:r>
                            <a:rPr lang="en-US" sz="23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3</m:t>
                                  </m:r>
                                </m:num>
                                <m:den>
                                  <m:r>
                                    <a:rPr lang="en-US" sz="2300" b="0" i="1" smtClean="0">
                                      <a:latin typeface="Cambria Math" panose="02040503050406030204" pitchFamily="18" charset="0"/>
                                      <a:cs typeface="Arial" panose="020B0604020202020204" pitchFamily="34" charset="0"/>
                                    </a:rPr>
                                    <m:t>4</m:t>
                                  </m:r>
                                </m:den>
                              </m:f>
                            </m:oMath>
                          </a14:m>
                          <a:r>
                            <a:rPr lang="en-US" sz="2300" dirty="0">
                              <a:latin typeface="Arial" panose="020B0604020202020204" pitchFamily="34" charset="0"/>
                              <a:cs typeface="Arial" panose="020B0604020202020204" pitchFamily="34" charset="0"/>
                            </a:rPr>
                            <a:t>)</a:t>
                          </a:r>
                          <a:r>
                            <a:rPr lang="en-US" sz="2300" b="0" i="0" dirty="0" smtClean="0">
                              <a:latin typeface="Times New Roman" panose="02020603050405020304" pitchFamily="18" charset="0"/>
                              <a:cs typeface="Times New Roman" panose="02020603050405020304" pitchFamily="18" charset="0"/>
                            </a:rPr>
                            <a:t> where 3 is the </a:t>
                          </a:r>
                          <a:r>
                            <a:rPr lang="en-US" sz="2300" b="1" i="0" dirty="0" smtClean="0">
                              <a:latin typeface="Times New Roman" panose="02020603050405020304" pitchFamily="18" charset="0"/>
                              <a:cs typeface="Times New Roman" panose="02020603050405020304" pitchFamily="18" charset="0"/>
                            </a:rPr>
                            <a:t>x</a:t>
                          </a:r>
                          <a:r>
                            <a:rPr lang="en-US" sz="2300" b="0" i="0" dirty="0" smtClean="0">
                              <a:latin typeface="Times New Roman" panose="02020603050405020304" pitchFamily="18" charset="0"/>
                              <a:cs typeface="Times New Roman" panose="02020603050405020304" pitchFamily="18" charset="0"/>
                            </a:rPr>
                            <a:t> component and 4 is the </a:t>
                          </a:r>
                          <a:r>
                            <a:rPr lang="en-US" sz="2300" b="1" i="0" dirty="0" smtClean="0">
                              <a:latin typeface="Times New Roman" panose="02020603050405020304" pitchFamily="18" charset="0"/>
                              <a:cs typeface="Times New Roman" panose="02020603050405020304" pitchFamily="18" charset="0"/>
                            </a:rPr>
                            <a:t>y</a:t>
                          </a:r>
                          <a:r>
                            <a:rPr lang="en-US" sz="2300" b="0" i="0" dirty="0" smtClean="0">
                              <a:latin typeface="Times New Roman" panose="02020603050405020304" pitchFamily="18" charset="0"/>
                              <a:cs typeface="Times New Roman" panose="02020603050405020304" pitchFamily="18" charset="0"/>
                            </a:rPr>
                            <a:t> component. The displacement vector from A to B is written </a:t>
                          </a:r>
                          <a14:m>
                            <m:oMath xmlns:m="http://schemas.openxmlformats.org/officeDocument/2006/math">
                              <m:acc>
                                <m:accPr>
                                  <m:chr m:val="⃗"/>
                                  <m:ctrlPr>
                                    <a:rPr lang="en-US" sz="2300" b="1" i="1" dirty="0" smtClean="0">
                                      <a:latin typeface="Cambria Math" panose="02040503050406030204" pitchFamily="18" charset="0"/>
                                    </a:rPr>
                                  </m:ctrlPr>
                                </m:accPr>
                                <m:e>
                                  <m:r>
                                    <a:rPr lang="en-US" sz="2300" b="1" i="0" dirty="0" smtClean="0">
                                      <a:latin typeface="Cambria Math" panose="02040503050406030204" pitchFamily="18" charset="0"/>
                                    </a:rPr>
                                    <m:t>𝐀𝐁</m:t>
                                  </m:r>
                                </m:e>
                              </m:acc>
                            </m:oMath>
                          </a14:m>
                          <a:r>
                            <a:rPr lang="en-US" sz="23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Vectors are written as bold lower case letters: </a:t>
                          </a:r>
                          <a:r>
                            <a:rPr lang="en-US" sz="2300" b="1" i="0" dirty="0" smtClean="0">
                              <a:latin typeface="Times New Roman" panose="02020603050405020304" pitchFamily="18" charset="0"/>
                              <a:cs typeface="Times New Roman" panose="02020603050405020304" pitchFamily="18" charset="0"/>
                            </a:rPr>
                            <a:t>a</a:t>
                          </a:r>
                          <a:r>
                            <a:rPr lang="en-US" sz="2300" b="0" i="0" dirty="0" smtClean="0">
                              <a:latin typeface="Times New Roman" panose="02020603050405020304" pitchFamily="18" charset="0"/>
                              <a:cs typeface="Times New Roman" panose="02020603050405020304" pitchFamily="18" charset="0"/>
                            </a:rPr>
                            <a:t>, </a:t>
                          </a:r>
                          <a:r>
                            <a:rPr lang="en-US" sz="2300" b="1" i="0" dirty="0" smtClean="0">
                              <a:latin typeface="Times New Roman" panose="02020603050405020304" pitchFamily="18" charset="0"/>
                              <a:cs typeface="Times New Roman" panose="02020603050405020304" pitchFamily="18" charset="0"/>
                            </a:rPr>
                            <a:t>b</a:t>
                          </a:r>
                          <a:r>
                            <a:rPr lang="en-US" sz="2300" b="0" i="0" dirty="0" smtClean="0">
                              <a:latin typeface="Times New Roman" panose="02020603050405020304" pitchFamily="18" charset="0"/>
                              <a:cs typeface="Times New Roman" panose="02020603050405020304" pitchFamily="18" charset="0"/>
                            </a:rPr>
                            <a:t>, </a:t>
                          </a:r>
                          <a:r>
                            <a:rPr lang="en-US" sz="2300" b="1" i="0" dirty="0" smtClean="0">
                              <a:latin typeface="Times New Roman" panose="02020603050405020304" pitchFamily="18" charset="0"/>
                              <a:cs typeface="Times New Roman" panose="02020603050405020304" pitchFamily="18" charset="0"/>
                            </a:rPr>
                            <a:t>c</a:t>
                          </a:r>
                          <a:r>
                            <a:rPr lang="en-US" sz="2300" b="0" i="0" dirty="0" smtClean="0">
                              <a:latin typeface="Times New Roman" panose="02020603050405020304" pitchFamily="18" charset="0"/>
                              <a:cs typeface="Times New Roman" panose="02020603050405020304" pitchFamily="18" charset="0"/>
                            </a:rPr>
                            <a:t>. When handwriting,</a:t>
                          </a:r>
                          <a:r>
                            <a:rPr lang="en-US" sz="2300" b="0" i="0" baseline="0" dirty="0" smtClean="0">
                              <a:latin typeface="Times New Roman" panose="02020603050405020304" pitchFamily="18" charset="0"/>
                              <a:cs typeface="Times New Roman" panose="02020603050405020304" pitchFamily="18" charset="0"/>
                            </a:rPr>
                            <a:t> </a:t>
                          </a:r>
                          <a:r>
                            <a:rPr lang="en-US" sz="2300" b="0" i="0" u="sng" dirty="0" smtClean="0">
                              <a:latin typeface="Times New Roman" panose="02020603050405020304" pitchFamily="18" charset="0"/>
                              <a:cs typeface="Times New Roman" panose="02020603050405020304" pitchFamily="18" charset="0"/>
                            </a:rPr>
                            <a:t>underline </a:t>
                          </a:r>
                          <a:r>
                            <a:rPr lang="en-US" sz="2300" b="0" i="0" dirty="0" smtClean="0">
                              <a:latin typeface="Times New Roman" panose="02020603050405020304" pitchFamily="18" charset="0"/>
                              <a:cs typeface="Times New Roman" panose="02020603050405020304" pitchFamily="18" charset="0"/>
                            </a:rPr>
                            <a:t>the letter: </a:t>
                          </a:r>
                          <a:r>
                            <a:rPr lang="en-US" sz="2300" b="0" i="0" u="sng" dirty="0" smtClean="0">
                              <a:latin typeface="Times New Roman" panose="02020603050405020304" pitchFamily="18" charset="0"/>
                              <a:cs typeface="Times New Roman" panose="02020603050405020304" pitchFamily="18" charset="0"/>
                            </a:rPr>
                            <a:t>a</a:t>
                          </a:r>
                          <a:r>
                            <a:rPr lang="en-US" sz="2300" b="0" i="0" dirty="0" smtClean="0">
                              <a:latin typeface="Times New Roman" panose="02020603050405020304" pitchFamily="18" charset="0"/>
                              <a:cs typeface="Times New Roman" panose="02020603050405020304" pitchFamily="18" charset="0"/>
                            </a:rPr>
                            <a:t>, </a:t>
                          </a:r>
                          <a:r>
                            <a:rPr lang="en-US" sz="2300" b="0" i="0" u="sng" dirty="0" smtClean="0">
                              <a:latin typeface="Times New Roman" panose="02020603050405020304" pitchFamily="18" charset="0"/>
                              <a:cs typeface="Times New Roman" panose="02020603050405020304" pitchFamily="18" charset="0"/>
                            </a:rPr>
                            <a:t>b</a:t>
                          </a:r>
                          <a:r>
                            <a:rPr lang="en-US" sz="2300" b="0" i="0" dirty="0" smtClean="0">
                              <a:latin typeface="Times New Roman" panose="02020603050405020304" pitchFamily="18" charset="0"/>
                              <a:cs typeface="Times New Roman" panose="02020603050405020304" pitchFamily="18" charset="0"/>
                            </a:rPr>
                            <a:t>, </a:t>
                          </a:r>
                          <a:r>
                            <a:rPr lang="en-US" sz="2300" b="0" i="0" u="sng" dirty="0" smtClean="0">
                              <a:latin typeface="Times New Roman" panose="02020603050405020304" pitchFamily="18" charset="0"/>
                              <a:cs typeface="Times New Roman" panose="02020603050405020304" pitchFamily="18" charset="0"/>
                            </a:rPr>
                            <a:t>c</a:t>
                          </a:r>
                          <a:r>
                            <a:rPr lang="en-US" sz="23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Equal vectors have the same magnitude and the same direction.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The magnitude of the vector </a:t>
                          </a:r>
                          <a:r>
                            <a:rPr lang="en-US" sz="23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𝑥</m:t>
                                  </m:r>
                                </m:num>
                                <m:den>
                                  <m:r>
                                    <a:rPr lang="en-US" sz="2300" b="0" i="1" smtClean="0">
                                      <a:latin typeface="Cambria Math" panose="02040503050406030204" pitchFamily="18" charset="0"/>
                                      <a:cs typeface="Arial" panose="020B0604020202020204" pitchFamily="34" charset="0"/>
                                    </a:rPr>
                                    <m:t>𝑦</m:t>
                                  </m:r>
                                </m:den>
                              </m:f>
                            </m:oMath>
                          </a14:m>
                          <a:r>
                            <a:rPr lang="en-US" sz="2300" dirty="0" smtClean="0">
                              <a:latin typeface="Arial" panose="020B0604020202020204" pitchFamily="34" charset="0"/>
                              <a:cs typeface="Arial" panose="020B0604020202020204" pitchFamily="34" charset="0"/>
                            </a:rPr>
                            <a:t>) </a:t>
                          </a:r>
                          <a:r>
                            <a:rPr lang="en-US" sz="2300" b="0" i="0" dirty="0" smtClean="0">
                              <a:latin typeface="Times New Roman" panose="02020603050405020304" pitchFamily="18" charset="0"/>
                              <a:cs typeface="Times New Roman" panose="02020603050405020304" pitchFamily="18" charset="0"/>
                            </a:rPr>
                            <a:t>is its length, i.e. </a:t>
                          </a:r>
                          <a14:m>
                            <m:oMath xmlns:m="http://schemas.openxmlformats.org/officeDocument/2006/math">
                              <m:rad>
                                <m:radPr>
                                  <m:degHide m:val="on"/>
                                  <m:ctrlPr>
                                    <a:rPr lang="en-US" sz="2300" i="1" smtClean="0">
                                      <a:latin typeface="Cambria Math" panose="02040503050406030204" pitchFamily="18" charset="0"/>
                                    </a:rPr>
                                  </m:ctrlPr>
                                </m:radPr>
                                <m:deg/>
                                <m:e>
                                  <m:r>
                                    <a:rPr lang="en-US" sz="2300" b="0" i="1" smtClean="0">
                                      <a:latin typeface="Cambria Math" panose="02040503050406030204" pitchFamily="18" charset="0"/>
                                    </a:rPr>
                                    <m:t>𝑥</m:t>
                                  </m:r>
                                  <m:r>
                                    <a:rPr lang="en-US" sz="2300" b="0" i="1" baseline="30000" smtClean="0">
                                      <a:latin typeface="Cambria Math" panose="02040503050406030204" pitchFamily="18" charset="0"/>
                                    </a:rPr>
                                    <m:t>2</m:t>
                                  </m:r>
                                  <m:r>
                                    <a:rPr lang="en-US" sz="2300" b="0" i="1" smtClean="0">
                                      <a:latin typeface="Cambria Math" panose="02040503050406030204" pitchFamily="18" charset="0"/>
                                    </a:rPr>
                                    <m:t>+</m:t>
                                  </m:r>
                                  <m:r>
                                    <a:rPr lang="en-US" sz="2300" b="0" i="1" smtClean="0">
                                      <a:latin typeface="Cambria Math" panose="02040503050406030204" pitchFamily="18" charset="0"/>
                                    </a:rPr>
                                    <m:t>𝑦</m:t>
                                  </m:r>
                                  <m:r>
                                    <a:rPr lang="en-US" sz="2300" b="0" i="1" baseline="30000" smtClean="0">
                                      <a:latin typeface="Cambria Math" panose="02040503050406030204" pitchFamily="18" charset="0"/>
                                    </a:rPr>
                                    <m:t>2</m:t>
                                  </m:r>
                                </m:e>
                              </m:rad>
                            </m:oMath>
                          </a14:m>
                          <a:endParaRPr lang="en-US" sz="2300" b="0" i="0" dirty="0" smtClean="0">
                            <a:latin typeface="Times New Roman" panose="02020603050405020304" pitchFamily="18" charset="0"/>
                            <a:cs typeface="Times New Roman" panose="02020603050405020304" pitchFamily="18"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3559377428"/>
                  </p:ext>
                </p:extLst>
              </p:nvPr>
            </p:nvGraphicFramePr>
            <p:xfrm>
              <a:off x="179512" y="1112953"/>
              <a:ext cx="8640960" cy="5640552"/>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100" b="1" i="0" dirty="0" smtClean="0">
                              <a:latin typeface="Arial" panose="020B0604020202020204" pitchFamily="34" charset="0"/>
                              <a:cs typeface="Arial" panose="020B0604020202020204" pitchFamily="34" charset="0"/>
                            </a:rPr>
                            <a:t>18 </a:t>
                          </a:r>
                          <a:r>
                            <a:rPr lang="en-US" sz="2100" b="1" i="0" dirty="0" smtClean="0">
                              <a:latin typeface="Arial" panose="020B0604020202020204" pitchFamily="34" charset="0"/>
                              <a:cs typeface="Arial" panose="020B0604020202020204" pitchFamily="34" charset="0"/>
                            </a:rPr>
                            <a:t>– Knowledge Check</a:t>
                          </a:r>
                          <a:endParaRPr lang="en-US" sz="21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96713">
                    <a:tc>
                      <a:txBody>
                        <a:bodyPr/>
                        <a:lstStyle/>
                        <a:p>
                          <a:endParaRPr lang="en-US"/>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2" t="-8910" r="-494" b="-938"/>
                          </a:stretch>
                        </a:blipFill>
                      </a:tcPr>
                    </a:tc>
                  </a:tr>
                </a:tbl>
              </a:graphicData>
            </a:graphic>
          </p:graphicFrame>
        </mc:Fallback>
      </mc:AlternateContent>
      <p:sp>
        <p:nvSpPr>
          <p:cNvPr id="17" name="TextBox 16"/>
          <p:cNvSpPr txBox="1"/>
          <p:nvPr/>
        </p:nvSpPr>
        <p:spPr>
          <a:xfrm>
            <a:off x="7443173" y="170254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18.1</a:t>
            </a:r>
            <a:endParaRPr lang="en-US" dirty="0"/>
          </a:p>
        </p:txBody>
      </p:sp>
      <p:cxnSp>
        <p:nvCxnSpPr>
          <p:cNvPr id="18" name="Straight Arrow Connector 17"/>
          <p:cNvCxnSpPr/>
          <p:nvPr/>
        </p:nvCxnSpPr>
        <p:spPr>
          <a:xfrm flipH="1">
            <a:off x="3275856" y="198884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43173" y="3356992"/>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18.1</a:t>
            </a:r>
            <a:endParaRPr lang="en-US" dirty="0"/>
          </a:p>
        </p:txBody>
      </p:sp>
      <p:cxnSp>
        <p:nvCxnSpPr>
          <p:cNvPr id="20" name="Straight Arrow Connector 19"/>
          <p:cNvCxnSpPr/>
          <p:nvPr/>
        </p:nvCxnSpPr>
        <p:spPr>
          <a:xfrm flipH="1">
            <a:off x="3347864" y="3715291"/>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51060" y="458112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18.1</a:t>
            </a:r>
            <a:endParaRPr lang="en-US" dirty="0"/>
          </a:p>
        </p:txBody>
      </p:sp>
      <p:cxnSp>
        <p:nvCxnSpPr>
          <p:cNvPr id="24" name="Straight Arrow Connector 23"/>
          <p:cNvCxnSpPr/>
          <p:nvPr/>
        </p:nvCxnSpPr>
        <p:spPr>
          <a:xfrm flipH="1">
            <a:off x="3275856" y="486916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43173" y="602128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18.1</a:t>
            </a:r>
            <a:endParaRPr lang="en-US" dirty="0"/>
          </a:p>
        </p:txBody>
      </p:sp>
      <p:cxnSp>
        <p:nvCxnSpPr>
          <p:cNvPr id="26" name="Straight Arrow Connector 25"/>
          <p:cNvCxnSpPr/>
          <p:nvPr/>
        </p:nvCxnSpPr>
        <p:spPr>
          <a:xfrm flipH="1">
            <a:off x="3347864" y="630932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47379"/>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583</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Knowledge Check</a:t>
            </a:r>
            <a:endParaRPr lang="en-GB" sz="4000" b="1" dirty="0" smtClean="0"/>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074528374"/>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200" b="1" i="0" dirty="0" smtClean="0">
                              <a:latin typeface="Arial" panose="020B0604020202020204" pitchFamily="34" charset="0"/>
                              <a:cs typeface="Arial" panose="020B0604020202020204" pitchFamily="34" charset="0"/>
                            </a:rPr>
                            <a:t>18 – Knowledge Check</a:t>
                          </a:r>
                          <a:endParaRPr lang="en-US" sz="22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If </a:t>
                          </a:r>
                          <a14:m>
                            <m:oMath xmlns:m="http://schemas.openxmlformats.org/officeDocument/2006/math">
                              <m:acc>
                                <m:accPr>
                                  <m:chr m:val="⃗"/>
                                  <m:ctrlPr>
                                    <a:rPr lang="en-US" sz="2200" b="1" i="1" dirty="0" smtClean="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b="0" i="0" dirty="0" smtClean="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200" b="1" i="1" dirty="0" smtClean="0">
                                      <a:latin typeface="Cambria Math" panose="02040503050406030204" pitchFamily="18" charset="0"/>
                                    </a:rPr>
                                  </m:ctrlPr>
                                </m:accPr>
                                <m:e>
                                  <m:r>
                                    <a:rPr lang="en-US" sz="2200" b="1" i="0" dirty="0" smtClean="0">
                                      <a:latin typeface="Cambria Math" panose="02040503050406030204" pitchFamily="18" charset="0"/>
                                    </a:rPr>
                                    <m:t>𝐂𝐃</m:t>
                                  </m:r>
                                </m:e>
                              </m:acc>
                            </m:oMath>
                          </a14:m>
                          <a:r>
                            <a:rPr lang="en-US" sz="2200" b="0" i="0" dirty="0" smtClean="0">
                              <a:latin typeface="Times New Roman" panose="02020603050405020304" pitchFamily="18" charset="0"/>
                              <a:cs typeface="Times New Roman" panose="02020603050405020304" pitchFamily="18" charset="0"/>
                            </a:rPr>
                            <a:t> then the line segments AB and CD are equal in length and are parallel. </a:t>
                          </a:r>
                          <a14:m>
                            <m:oMath xmlns:m="http://schemas.openxmlformats.org/officeDocument/2006/math">
                              <m:acc>
                                <m:accPr>
                                  <m:chr m:val="⃗"/>
                                  <m:ctrlPr>
                                    <a:rPr lang="en-US" sz="2200" b="1" i="1" dirty="0" smtClean="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b="0" i="0" dirty="0" smtClean="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200" b="1" i="1" dirty="0" smtClean="0">
                                      <a:latin typeface="Cambria Math" panose="02040503050406030204" pitchFamily="18" charset="0"/>
                                    </a:rPr>
                                  </m:ctrlPr>
                                </m:accPr>
                                <m:e>
                                  <m:r>
                                    <a:rPr lang="en-US" sz="2200" b="1" i="0" dirty="0" smtClean="0">
                                      <a:latin typeface="Cambria Math" panose="02040503050406030204" pitchFamily="18" charset="0"/>
                                    </a:rPr>
                                    <m:t>𝐁𝐀</m:t>
                                  </m:r>
                                </m:e>
                              </m:acc>
                            </m:oMath>
                          </a14:m>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endParaRPr lang="en-US" sz="22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2</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is twice as long as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and in the same direction.</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is the same length as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but in the opposite direction.</a:t>
                          </a:r>
                          <a:br>
                            <a:rPr lang="en-US" sz="2200" b="0" i="0" dirty="0" smtClean="0">
                              <a:latin typeface="Times New Roman" panose="02020603050405020304" pitchFamily="18" charset="0"/>
                              <a:cs typeface="Times New Roman" panose="02020603050405020304" pitchFamily="18" charset="0"/>
                            </a:rPr>
                          </a:br>
                          <a:endParaRPr lang="en-US" sz="2200" b="0" i="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endParaRPr lang="en-US" sz="16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When a vector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is multiplied by a scalar </a:t>
                          </a:r>
                          <a:r>
                            <a:rPr lang="en-US" sz="2200" b="0" i="1" dirty="0" smtClean="0">
                              <a:latin typeface="Times New Roman" panose="02020603050405020304" pitchFamily="18" charset="0"/>
                              <a:cs typeface="Times New Roman" panose="02020603050405020304" pitchFamily="18" charset="0"/>
                            </a:rPr>
                            <a:t>k</a:t>
                          </a:r>
                          <a:r>
                            <a:rPr lang="en-US" sz="2200" b="0" i="0" dirty="0" smtClean="0">
                              <a:latin typeface="Times New Roman" panose="02020603050405020304" pitchFamily="18" charset="0"/>
                              <a:cs typeface="Times New Roman" panose="02020603050405020304" pitchFamily="18" charset="0"/>
                            </a:rPr>
                            <a:t> then the vector </a:t>
                          </a:r>
                          <a:r>
                            <a:rPr lang="en-US" sz="2200" b="0" i="1" dirty="0" err="1" smtClean="0">
                              <a:latin typeface="Times New Roman" panose="02020603050405020304" pitchFamily="18" charset="0"/>
                              <a:cs typeface="Times New Roman" panose="02020603050405020304" pitchFamily="18" charset="0"/>
                            </a:rPr>
                            <a:t>k</a:t>
                          </a:r>
                          <a:r>
                            <a:rPr lang="en-US" sz="2200" b="1" i="0" dirty="0" err="1"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is parallel to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and is equal to </a:t>
                          </a:r>
                          <a:r>
                            <a:rPr lang="en-US" sz="2200" b="0" i="1" dirty="0" smtClean="0">
                              <a:latin typeface="Times New Roman" panose="02020603050405020304" pitchFamily="18" charset="0"/>
                              <a:cs typeface="Times New Roman" panose="02020603050405020304" pitchFamily="18" charset="0"/>
                            </a:rPr>
                            <a:t>k</a:t>
                          </a:r>
                          <a:r>
                            <a:rPr lang="en-US" sz="2200" b="0" i="0" dirty="0" smtClean="0">
                              <a:latin typeface="Times New Roman" panose="02020603050405020304" pitchFamily="18" charset="0"/>
                              <a:cs typeface="Times New Roman" panose="02020603050405020304" pitchFamily="18" charset="0"/>
                            </a:rPr>
                            <a:t> times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A scalar is a number, e.g. 3, 2, ½, -1</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074528374"/>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200" b="1" i="0" dirty="0" smtClean="0">
                              <a:latin typeface="Arial" panose="020B0604020202020204" pitchFamily="34" charset="0"/>
                              <a:cs typeface="Arial" panose="020B0604020202020204" pitchFamily="34" charset="0"/>
                            </a:rPr>
                            <a:t>18 </a:t>
                          </a:r>
                          <a:r>
                            <a:rPr lang="en-US" sz="2200" b="1" i="0" dirty="0" smtClean="0">
                              <a:latin typeface="Arial" panose="020B0604020202020204" pitchFamily="34" charset="0"/>
                              <a:cs typeface="Arial" panose="020B0604020202020204" pitchFamily="34" charset="0"/>
                            </a:rPr>
                            <a:t>– Knowledge Check</a:t>
                          </a:r>
                          <a:endParaRPr lang="en-US" sz="22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endParaRPr lang="en-US"/>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2" t="-9123" r="-494" b="-2133"/>
                          </a:stretch>
                        </a:blipFill>
                      </a:tcPr>
                    </a:tc>
                  </a:tr>
                </a:tbl>
              </a:graphicData>
            </a:graphic>
          </p:graphicFrame>
        </mc:Fallback>
      </mc:AlternateContent>
      <p:sp>
        <p:nvSpPr>
          <p:cNvPr id="17" name="TextBox 16"/>
          <p:cNvSpPr txBox="1"/>
          <p:nvPr/>
        </p:nvSpPr>
        <p:spPr>
          <a:xfrm>
            <a:off x="7443173" y="170254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18.2</a:t>
            </a:r>
            <a:endParaRPr lang="en-US" dirty="0"/>
          </a:p>
        </p:txBody>
      </p:sp>
      <p:cxnSp>
        <p:nvCxnSpPr>
          <p:cNvPr id="18" name="Straight Arrow Connector 17"/>
          <p:cNvCxnSpPr/>
          <p:nvPr/>
        </p:nvCxnSpPr>
        <p:spPr>
          <a:xfrm flipH="1">
            <a:off x="3275856" y="198884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43173" y="3718773"/>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18.2</a:t>
            </a:r>
            <a:endParaRPr lang="en-US" dirty="0"/>
          </a:p>
        </p:txBody>
      </p:sp>
      <p:cxnSp>
        <p:nvCxnSpPr>
          <p:cNvPr id="20" name="Straight Arrow Connector 19"/>
          <p:cNvCxnSpPr/>
          <p:nvPr/>
        </p:nvCxnSpPr>
        <p:spPr>
          <a:xfrm flipH="1">
            <a:off x="3347864" y="4077072"/>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43173" y="5805264"/>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18.2</a:t>
            </a:r>
            <a:endParaRPr lang="en-US" dirty="0"/>
          </a:p>
        </p:txBody>
      </p:sp>
      <p:cxnSp>
        <p:nvCxnSpPr>
          <p:cNvPr id="26" name="Straight Arrow Connector 25"/>
          <p:cNvCxnSpPr/>
          <p:nvPr/>
        </p:nvCxnSpPr>
        <p:spPr>
          <a:xfrm flipH="1">
            <a:off x="3347864" y="6093296"/>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1832" y="2420888"/>
            <a:ext cx="5508360" cy="1224083"/>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5576" y="4473899"/>
            <a:ext cx="2254610" cy="1176319"/>
          </a:xfrm>
          <a:prstGeom prst="rect">
            <a:avLst/>
          </a:prstGeom>
        </p:spPr>
      </p:pic>
    </p:spTree>
    <p:extLst>
      <p:ext uri="{BB962C8B-B14F-4D97-AF65-F5344CB8AC3E}">
        <p14:creationId xmlns:p14="http://schemas.microsoft.com/office/powerpoint/2010/main" val="2618851134"/>
      </p:ext>
    </p:extLst>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583</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Knowledge Check</a:t>
            </a:r>
            <a:endParaRPr lang="en-GB" sz="4000" b="1" dirty="0" smtClean="0"/>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93858276"/>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200" b="1" i="0" dirty="0" smtClean="0">
                              <a:latin typeface="Arial" panose="020B0604020202020204" pitchFamily="34" charset="0"/>
                              <a:cs typeface="Arial" panose="020B0604020202020204" pitchFamily="34" charset="0"/>
                            </a:rPr>
                            <a:t>18 – Knowledge Check</a:t>
                          </a:r>
                          <a:endParaRPr lang="en-US" sz="22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The two-stage journey from A to B and then from B to C has the same starting point and the same finishing point as the single journey from A to C. So A to B followed by B to C is equivalent to A to C.</a:t>
                          </a:r>
                          <a:br>
                            <a:rPr lang="en-US" sz="2200" b="0" i="0" dirty="0" smtClean="0">
                              <a:latin typeface="Times New Roman" panose="02020603050405020304" pitchFamily="18" charset="0"/>
                              <a:cs typeface="Times New Roman" panose="02020603050405020304" pitchFamily="18" charset="0"/>
                            </a:rPr>
                          </a:b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𝐀𝐁</m:t>
                                  </m:r>
                                </m:e>
                              </m:acc>
                            </m:oMath>
                          </a14:m>
                          <a:r>
                            <a:rPr lang="en-US" sz="2200" b="0" i="0" dirty="0" smtClean="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𝐁𝐂</m:t>
                                  </m:r>
                                </m:e>
                              </m:acc>
                            </m:oMath>
                          </a14:m>
                          <a:r>
                            <a:rPr lang="en-US" sz="2200" b="0" i="0" dirty="0" smtClean="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𝐀𝐂</m:t>
                                  </m:r>
                                </m:e>
                              </m:acc>
                            </m:oMath>
                          </a14:m>
                          <a:r>
                            <a:rPr lang="en-US" sz="22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1" i="0" dirty="0" smtClean="0">
                              <a:latin typeface="Times New Roman" panose="02020603050405020304" pitchFamily="18" charset="0"/>
                              <a:cs typeface="Times New Roman" panose="02020603050405020304" pitchFamily="18" charset="0"/>
                            </a:rPr>
                            <a:t>Triangle law for vector addition</a:t>
                          </a:r>
                          <a:r>
                            <a:rPr lang="en-US" sz="2200" b="0" i="0" dirty="0" smtClean="0">
                              <a:latin typeface="Times New Roman" panose="02020603050405020304" pitchFamily="18" charset="0"/>
                              <a:cs typeface="Times New Roman" panose="02020603050405020304" pitchFamily="18" charset="0"/>
                            </a:rPr>
                            <a:t>: Let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𝐀𝐁</m:t>
                                  </m:r>
                                </m:e>
                              </m:acc>
                            </m:oMath>
                          </a14:m>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𝐁𝐂</m:t>
                                  </m:r>
                                </m:e>
                              </m:acc>
                            </m:oMath>
                          </a14:m>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𝐀𝐂</m:t>
                                  </m:r>
                                </m:e>
                              </m:acc>
                            </m:oMath>
                          </a14:m>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c</a:t>
                          </a:r>
                          <a:r>
                            <a:rPr lang="en-US" sz="2200" b="0" i="0" dirty="0" smtClean="0">
                              <a:latin typeface="Times New Roman" panose="02020603050405020304" pitchFamily="18" charset="0"/>
                              <a:cs typeface="Times New Roman" panose="02020603050405020304" pitchFamily="18" charset="0"/>
                            </a:rPr>
                            <a:t>. Then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c</a:t>
                          </a:r>
                          <a:r>
                            <a:rPr lang="en-US" sz="2200" b="0" i="0" dirty="0" smtClean="0">
                              <a:latin typeface="Times New Roman" panose="02020603050405020304" pitchFamily="18" charset="0"/>
                              <a:cs typeface="Times New Roman" panose="02020603050405020304" pitchFamily="18" charset="0"/>
                            </a:rPr>
                            <a:t> forms a triangle.</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endParaRPr lang="en-US" sz="22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1" i="0" dirty="0" smtClean="0">
                              <a:latin typeface="Times New Roman" panose="02020603050405020304" pitchFamily="18" charset="0"/>
                              <a:cs typeface="Times New Roman" panose="02020603050405020304" pitchFamily="18" charset="0"/>
                            </a:rPr>
                            <a:t>Parallelogram law for vector addition</a:t>
                          </a:r>
                          <a:r>
                            <a:rPr lang="en-US" sz="2200" b="0" i="0" dirty="0" smtClean="0">
                              <a:latin typeface="Times New Roman" panose="02020603050405020304" pitchFamily="18" charset="0"/>
                              <a:cs typeface="Times New Roman" panose="02020603050405020304" pitchFamily="18" charset="0"/>
                            </a:rPr>
                            <a:t>: In parallelogram PQRS where </a:t>
                          </a:r>
                          <a14:m>
                            <m:oMath xmlns:m="http://schemas.openxmlformats.org/officeDocument/2006/math">
                              <m:acc>
                                <m:accPr>
                                  <m:chr m:val="⃗"/>
                                  <m:ctrlPr>
                                    <a:rPr lang="en-US" sz="2000" b="1" i="1" dirty="0" smtClean="0">
                                      <a:latin typeface="Cambria Math" panose="02040503050406030204" pitchFamily="18" charset="0"/>
                                    </a:rPr>
                                  </m:ctrlPr>
                                </m:accPr>
                                <m:e>
                                  <m:r>
                                    <a:rPr lang="en-US" sz="2000" b="1" i="0" dirty="0" smtClean="0">
                                      <a:latin typeface="Cambria Math" panose="02040503050406030204" pitchFamily="18" charset="0"/>
                                    </a:rPr>
                                    <m:t>𝐏𝐐</m:t>
                                  </m:r>
                                </m:e>
                              </m:acc>
                            </m:oMath>
                          </a14:m>
                          <a:r>
                            <a:rPr lang="en-US" sz="2200" b="0" i="0" dirty="0" smtClean="0">
                              <a:latin typeface="Times New Roman" panose="02020603050405020304" pitchFamily="18" charset="0"/>
                              <a:cs typeface="Times New Roman" panose="02020603050405020304" pitchFamily="18" charset="0"/>
                            </a:rPr>
                            <a:t> is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sz="2000" b="1" i="1" dirty="0" smtClean="0">
                                      <a:latin typeface="Cambria Math" panose="02040503050406030204" pitchFamily="18" charset="0"/>
                                    </a:rPr>
                                  </m:ctrlPr>
                                </m:accPr>
                                <m:e>
                                  <m:r>
                                    <a:rPr lang="en-US" sz="2000" b="1" i="0" dirty="0" smtClean="0">
                                      <a:latin typeface="Cambria Math" panose="02040503050406030204" pitchFamily="18" charset="0"/>
                                    </a:rPr>
                                    <m:t>𝐏𝐒</m:t>
                                  </m:r>
                                </m:e>
                              </m:acc>
                            </m:oMath>
                          </a14:m>
                          <a:r>
                            <a:rPr lang="en-US" sz="2200" b="0" i="0" dirty="0" smtClean="0">
                              <a:latin typeface="Times New Roman" panose="02020603050405020304" pitchFamily="18" charset="0"/>
                              <a:cs typeface="Times New Roman" panose="02020603050405020304" pitchFamily="18" charset="0"/>
                            </a:rPr>
                            <a:t> is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the diagonal </a:t>
                          </a:r>
                          <a14:m>
                            <m:oMath xmlns:m="http://schemas.openxmlformats.org/officeDocument/2006/math">
                              <m:acc>
                                <m:accPr>
                                  <m:chr m:val="⃗"/>
                                  <m:ctrlPr>
                                    <a:rPr lang="en-US" sz="2000" b="1" i="1" dirty="0" smtClean="0">
                                      <a:latin typeface="Cambria Math" panose="02040503050406030204" pitchFamily="18" charset="0"/>
                                    </a:rPr>
                                  </m:ctrlPr>
                                </m:accPr>
                                <m:e>
                                  <m:r>
                                    <a:rPr lang="en-US" sz="2000" b="1" i="0" dirty="0" smtClean="0">
                                      <a:latin typeface="Cambria Math" panose="02040503050406030204" pitchFamily="18" charset="0"/>
                                    </a:rPr>
                                    <m:t>𝐏𝐑</m:t>
                                  </m:r>
                                </m:e>
                              </m:acc>
                            </m:oMath>
                          </a14:m>
                          <a:r>
                            <a:rPr lang="en-US" sz="2200" b="0" i="0" dirty="0" smtClean="0">
                              <a:latin typeface="Times New Roman" panose="02020603050405020304" pitchFamily="18" charset="0"/>
                              <a:cs typeface="Times New Roman" panose="02020603050405020304" pitchFamily="18" charset="0"/>
                            </a:rPr>
                            <a:t> of the parallelogram is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b</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93858276"/>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200" b="1" i="0" dirty="0" smtClean="0">
                              <a:latin typeface="Arial" panose="020B0604020202020204" pitchFamily="34" charset="0"/>
                              <a:cs typeface="Arial" panose="020B0604020202020204" pitchFamily="34" charset="0"/>
                            </a:rPr>
                            <a:t>18 </a:t>
                          </a:r>
                          <a:r>
                            <a:rPr lang="en-US" sz="2200" b="1" i="0" dirty="0" smtClean="0">
                              <a:latin typeface="Arial" panose="020B0604020202020204" pitchFamily="34" charset="0"/>
                              <a:cs typeface="Arial" panose="020B0604020202020204" pitchFamily="34" charset="0"/>
                            </a:rPr>
                            <a:t>– Knowledge Check</a:t>
                          </a:r>
                          <a:endParaRPr lang="en-US" sz="22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endParaRPr lang="en-US"/>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2" t="-9123" r="-494" b="-1303"/>
                          </a:stretch>
                        </a:blipFill>
                      </a:tcPr>
                    </a:tc>
                  </a:tr>
                </a:tbl>
              </a:graphicData>
            </a:graphic>
          </p:graphicFrame>
        </mc:Fallback>
      </mc:AlternateContent>
      <p:sp>
        <p:nvSpPr>
          <p:cNvPr id="17" name="TextBox 16"/>
          <p:cNvSpPr txBox="1"/>
          <p:nvPr/>
        </p:nvSpPr>
        <p:spPr>
          <a:xfrm>
            <a:off x="7443173" y="170254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18.2</a:t>
            </a:r>
            <a:endParaRPr lang="en-US" dirty="0"/>
          </a:p>
        </p:txBody>
      </p:sp>
      <p:cxnSp>
        <p:nvCxnSpPr>
          <p:cNvPr id="18" name="Straight Arrow Connector 17"/>
          <p:cNvCxnSpPr/>
          <p:nvPr/>
        </p:nvCxnSpPr>
        <p:spPr>
          <a:xfrm flipH="1">
            <a:off x="3275856" y="198884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43173" y="350100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18.2</a:t>
            </a:r>
            <a:endParaRPr lang="en-US" dirty="0"/>
          </a:p>
        </p:txBody>
      </p:sp>
      <p:cxnSp>
        <p:nvCxnSpPr>
          <p:cNvPr id="20" name="Straight Arrow Connector 19"/>
          <p:cNvCxnSpPr/>
          <p:nvPr/>
        </p:nvCxnSpPr>
        <p:spPr>
          <a:xfrm flipH="1">
            <a:off x="3347864" y="3859307"/>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43173" y="566124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18.3</a:t>
            </a:r>
            <a:endParaRPr lang="en-US" dirty="0"/>
          </a:p>
        </p:txBody>
      </p:sp>
      <p:cxnSp>
        <p:nvCxnSpPr>
          <p:cNvPr id="26" name="Straight Arrow Connector 25"/>
          <p:cNvCxnSpPr/>
          <p:nvPr/>
        </p:nvCxnSpPr>
        <p:spPr>
          <a:xfrm flipH="1">
            <a:off x="3347864" y="594928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5576" y="4284150"/>
            <a:ext cx="1732590" cy="945050"/>
          </a:xfrm>
          <a:prstGeom prst="rect">
            <a:avLst/>
          </a:prstGeom>
        </p:spPr>
      </p:pic>
    </p:spTree>
    <p:extLst>
      <p:ext uri="{BB962C8B-B14F-4D97-AF65-F5344CB8AC3E}">
        <p14:creationId xmlns:p14="http://schemas.microsoft.com/office/powerpoint/2010/main" val="754736650"/>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584</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Knowledge Check</a:t>
            </a:r>
            <a:endParaRPr lang="en-GB" sz="4000" b="1" dirty="0" smtClean="0"/>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1185717399"/>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200" b="1" i="0" dirty="0" smtClean="0">
                              <a:latin typeface="Arial" panose="020B0604020202020204" pitchFamily="34" charset="0"/>
                              <a:cs typeface="Arial" panose="020B0604020202020204" pitchFamily="34" charset="0"/>
                            </a:rPr>
                            <a:t>18 – Knowledge Check</a:t>
                          </a:r>
                          <a:endParaRPr lang="en-US" sz="22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When </a:t>
                          </a:r>
                          <a:r>
                            <a:rPr lang="en-US" sz="2200" b="1" i="0" dirty="0" smtClean="0">
                              <a:latin typeface="Times New Roman" panose="02020603050405020304" pitchFamily="18" charset="0"/>
                              <a:cs typeface="Times New Roman" panose="02020603050405020304" pitchFamily="18" charset="0"/>
                            </a:rPr>
                            <a:t>c</a:t>
                          </a:r>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a:t>
                          </a:r>
                          <a:r>
                            <a:rPr lang="en-US" sz="2200" b="0" i="0" baseline="0" dirty="0" smtClean="0">
                              <a:latin typeface="Times New Roman" panose="02020603050405020304" pitchFamily="18" charset="0"/>
                              <a:cs typeface="Times New Roman" panose="02020603050405020304" pitchFamily="18" charset="0"/>
                            </a:rPr>
                            <a:t>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the vector </a:t>
                          </a:r>
                          <a:r>
                            <a:rPr lang="en-US" sz="2200" b="1" i="0" dirty="0" smtClean="0">
                              <a:latin typeface="Times New Roman" panose="02020603050405020304" pitchFamily="18" charset="0"/>
                              <a:cs typeface="Times New Roman" panose="02020603050405020304" pitchFamily="18" charset="0"/>
                            </a:rPr>
                            <a:t>c</a:t>
                          </a:r>
                          <a:r>
                            <a:rPr lang="en-US" sz="2200" b="0" i="0" dirty="0" smtClean="0">
                              <a:latin typeface="Times New Roman" panose="02020603050405020304" pitchFamily="18" charset="0"/>
                              <a:cs typeface="Times New Roman" panose="02020603050405020304" pitchFamily="18" charset="0"/>
                            </a:rPr>
                            <a:t> is called the resultant vector of the</a:t>
                          </a:r>
                          <a:r>
                            <a:rPr lang="en-US" sz="2200" b="0" i="0" baseline="0" dirty="0" smtClean="0">
                              <a:latin typeface="Times New Roman" panose="02020603050405020304" pitchFamily="18" charset="0"/>
                              <a:cs typeface="Times New Roman" panose="02020603050405020304" pitchFamily="18" charset="0"/>
                            </a:rPr>
                            <a:t> </a:t>
                          </a:r>
                          <a:r>
                            <a:rPr lang="en-US" sz="2200" b="0" i="0" dirty="0" smtClean="0">
                              <a:latin typeface="Times New Roman" panose="02020603050405020304" pitchFamily="18" charset="0"/>
                              <a:cs typeface="Times New Roman" panose="02020603050405020304" pitchFamily="18" charset="0"/>
                            </a:rPr>
                            <a:t>two vectors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and </a:t>
                          </a:r>
                          <a:r>
                            <a:rPr lang="en-US" sz="2200" b="1" i="0" dirty="0" smtClean="0">
                              <a:latin typeface="Times New Roman" panose="02020603050405020304" pitchFamily="18" charset="0"/>
                              <a:cs typeface="Times New Roman" panose="02020603050405020304" pitchFamily="18" charset="0"/>
                            </a:rPr>
                            <a:t>b.</a:t>
                          </a:r>
                          <a:endParaRPr lang="en-US" sz="22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With the origin O, the vectors </a:t>
                          </a:r>
                          <a14:m>
                            <m:oMath xmlns:m="http://schemas.openxmlformats.org/officeDocument/2006/math">
                              <m:acc>
                                <m:accPr>
                                  <m:chr m:val="⃗"/>
                                  <m:ctrlPr>
                                    <a:rPr lang="en-US" sz="2000" b="1" i="1" dirty="0" smtClean="0">
                                      <a:latin typeface="Cambria Math" panose="02040503050406030204" pitchFamily="18" charset="0"/>
                                    </a:rPr>
                                  </m:ctrlPr>
                                </m:accPr>
                                <m:e>
                                  <m:r>
                                    <a:rPr lang="en-US" sz="2000" b="1" i="0" dirty="0" smtClean="0">
                                      <a:latin typeface="Cambria Math" panose="02040503050406030204" pitchFamily="18" charset="0"/>
                                    </a:rPr>
                                    <m:t>𝐎𝐀</m:t>
                                  </m:r>
                                </m:e>
                              </m:acc>
                            </m:oMath>
                          </a14:m>
                          <a:r>
                            <a:rPr lang="en-US" sz="2200" b="0" i="0" dirty="0" smtClean="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sz="2000" b="1" i="1" dirty="0" smtClean="0">
                                      <a:latin typeface="Cambria Math" panose="02040503050406030204" pitchFamily="18" charset="0"/>
                                    </a:rPr>
                                  </m:ctrlPr>
                                </m:accPr>
                                <m:e>
                                  <m:r>
                                    <a:rPr lang="en-US" sz="2000" b="1" i="0" dirty="0" smtClean="0">
                                      <a:latin typeface="Cambria Math" panose="02040503050406030204" pitchFamily="18" charset="0"/>
                                    </a:rPr>
                                    <m:t>𝐎𝐁</m:t>
                                  </m:r>
                                </m:e>
                              </m:acc>
                            </m:oMath>
                          </a14:m>
                          <a:r>
                            <a:rPr lang="en-US" sz="2200" b="0" i="0" dirty="0" smtClean="0">
                              <a:latin typeface="Times New Roman" panose="02020603050405020304" pitchFamily="18" charset="0"/>
                              <a:cs typeface="Times New Roman" panose="02020603050405020304" pitchFamily="18" charset="0"/>
                            </a:rPr>
                            <a:t> are called the position vectors of the points A and B. In general, a point with coordinates</a:t>
                          </a:r>
                          <a:r>
                            <a:rPr lang="en-US" sz="2200" b="0" i="0" baseline="0" dirty="0" smtClean="0">
                              <a:latin typeface="Times New Roman" panose="02020603050405020304" pitchFamily="18" charset="0"/>
                              <a:cs typeface="Times New Roman" panose="02020603050405020304" pitchFamily="18" charset="0"/>
                            </a:rPr>
                            <a:t> </a:t>
                          </a:r>
                          <a:r>
                            <a:rPr lang="en-US" sz="2200" b="0" i="0" dirty="0" smtClean="0">
                              <a:latin typeface="Times New Roman" panose="02020603050405020304" pitchFamily="18" charset="0"/>
                              <a:cs typeface="Times New Roman" panose="02020603050405020304" pitchFamily="18" charset="0"/>
                            </a:rPr>
                            <a:t>(p, q) has position vector </a:t>
                          </a:r>
                          <a:r>
                            <a:rPr lang="en-US" sz="24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𝑝</m:t>
                                  </m:r>
                                </m:num>
                                <m:den>
                                  <m:r>
                                    <a:rPr lang="en-US" sz="2400" b="0" i="1" smtClean="0">
                                      <a:latin typeface="Cambria Math" panose="02040503050406030204" pitchFamily="18" charset="0"/>
                                      <a:cs typeface="Arial" panose="020B0604020202020204" pitchFamily="34" charset="0"/>
                                    </a:rPr>
                                    <m:t>𝑞</m:t>
                                  </m:r>
                                </m:den>
                              </m:f>
                            </m:oMath>
                          </a14:m>
                          <a:r>
                            <a:rPr lang="en-US" sz="2400" dirty="0" smtClean="0">
                              <a:latin typeface="Arial" panose="020B0604020202020204" pitchFamily="34" charset="0"/>
                              <a:cs typeface="Arial" panose="020B0604020202020204" pitchFamily="34" charset="0"/>
                            </a:rPr>
                            <a:t>)</a:t>
                          </a:r>
                          <a:endParaRPr lang="en-US" sz="22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200" b="0" i="0" dirty="0" smtClean="0">
                              <a:latin typeface="Times New Roman" panose="02020603050405020304" pitchFamily="18" charset="0"/>
                              <a:cs typeface="Times New Roman" panose="02020603050405020304" pitchFamily="18" charset="0"/>
                            </a:rPr>
                            <a:t>When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𝐎𝐀</m:t>
                                  </m:r>
                                </m:e>
                              </m:acc>
                            </m:oMath>
                          </a14:m>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𝐎𝐁</m:t>
                                  </m:r>
                                </m:e>
                              </m:acc>
                            </m:oMath>
                          </a14:m>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𝐀𝐁</m:t>
                                  </m:r>
                                </m:e>
                              </m:acc>
                            </m:oMath>
                          </a14:m>
                          <a:r>
                            <a:rPr lang="en-US" sz="2200" b="0" i="0" dirty="0" smtClean="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𝐀𝐎</m:t>
                                  </m:r>
                                </m:e>
                              </m:acc>
                            </m:oMath>
                          </a14:m>
                          <a:r>
                            <a:rPr lang="en-US" sz="2200" b="0" i="0" dirty="0" smtClean="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𝐎𝐁</m:t>
                                  </m:r>
                                </m:e>
                              </m:acc>
                            </m:oMath>
                          </a14:m>
                          <a:r>
                            <a:rPr lang="en-US" sz="2200" b="0" i="0" dirty="0" smtClean="0">
                              <a:latin typeface="Times New Roman" panose="02020603050405020304" pitchFamily="18" charset="0"/>
                              <a:cs typeface="Times New Roman" panose="02020603050405020304" pitchFamily="18" charset="0"/>
                            </a:rPr>
                            <a:t> = </a:t>
                          </a:r>
                          <a:r>
                            <a:rPr lang="en-US" sz="2200" b="1" i="0" dirty="0" smtClean="0">
                              <a:latin typeface="Times New Roman" panose="02020603050405020304" pitchFamily="18" charset="0"/>
                              <a:cs typeface="Times New Roman" panose="02020603050405020304" pitchFamily="18" charset="0"/>
                            </a:rPr>
                            <a:t>b </a:t>
                          </a:r>
                          <a:r>
                            <a:rPr lang="en-US" sz="2200" b="0" i="0" dirty="0" smtClean="0">
                              <a:latin typeface="Times New Roman" panose="02020603050405020304" pitchFamily="18" charset="0"/>
                              <a:cs typeface="Times New Roman" panose="02020603050405020304" pitchFamily="18" charset="0"/>
                            </a:rPr>
                            <a:t>-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a:t>
                          </a:r>
                          <a:br>
                            <a:rPr lang="en-US" sz="2200" b="0" i="0" dirty="0" smtClean="0">
                              <a:latin typeface="Times New Roman" panose="02020603050405020304" pitchFamily="18" charset="0"/>
                              <a:cs typeface="Times New Roman" panose="02020603050405020304" pitchFamily="18" charset="0"/>
                            </a:rPr>
                          </a:br>
                          <a:r>
                            <a:rPr lang="en-US" sz="2800" b="0" i="0" dirty="0" smtClean="0">
                              <a:latin typeface="Times New Roman" panose="02020603050405020304" pitchFamily="18" charset="0"/>
                              <a:cs typeface="Times New Roman" panose="02020603050405020304" pitchFamily="18" charset="0"/>
                            </a:rPr>
                            <a:t/>
                          </a:r>
                          <a:br>
                            <a:rPr lang="en-US" sz="28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
                          </a:r>
                          <a:br>
                            <a:rPr lang="en-US" sz="2200" b="0" i="0" dirty="0" smtClean="0">
                              <a:latin typeface="Times New Roman" panose="02020603050405020304" pitchFamily="18" charset="0"/>
                              <a:cs typeface="Times New Roman" panose="02020603050405020304" pitchFamily="18" charset="0"/>
                            </a:rPr>
                          </a:br>
                          <a:endParaRPr lang="en-US" sz="220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14:m>
                            <m:oMath xmlns:m="http://schemas.openxmlformats.org/officeDocument/2006/math">
                              <m:acc>
                                <m:accPr>
                                  <m:chr m:val="⃗"/>
                                  <m:ctrlPr>
                                    <a:rPr lang="en-US" sz="2000" b="1" i="1" dirty="0" smtClean="0">
                                      <a:latin typeface="Cambria Math" panose="02040503050406030204" pitchFamily="18" charset="0"/>
                                    </a:rPr>
                                  </m:ctrlPr>
                                </m:accPr>
                                <m:e>
                                  <m:r>
                                    <a:rPr lang="en-US" sz="2000" b="1" i="0" dirty="0" smtClean="0">
                                      <a:latin typeface="Cambria Math" panose="02040503050406030204" pitchFamily="18" charset="0"/>
                                    </a:rPr>
                                    <m:t>𝐏𝐐</m:t>
                                  </m:r>
                                </m:e>
                              </m:acc>
                            </m:oMath>
                          </a14:m>
                          <a:r>
                            <a:rPr lang="en-US" sz="2200" b="0" i="0" dirty="0" smtClean="0">
                              <a:latin typeface="Times New Roman" panose="02020603050405020304" pitchFamily="18" charset="0"/>
                              <a:cs typeface="Times New Roman" panose="02020603050405020304" pitchFamily="18" charset="0"/>
                            </a:rPr>
                            <a:t> = </a:t>
                          </a:r>
                          <a:r>
                            <a:rPr lang="en-US" sz="2200" b="0" i="1" dirty="0" err="1" smtClean="0">
                              <a:latin typeface="Times New Roman" panose="02020603050405020304" pitchFamily="18" charset="0"/>
                              <a:cs typeface="Times New Roman" panose="02020603050405020304" pitchFamily="18" charset="0"/>
                            </a:rPr>
                            <a:t>k</a:t>
                          </a:r>
                          <a14:m>
                            <m:oMath xmlns:m="http://schemas.openxmlformats.org/officeDocument/2006/math">
                              <m:acc>
                                <m:accPr>
                                  <m:chr m:val="⃗"/>
                                  <m:ctrlPr>
                                    <a:rPr lang="en-US" sz="2000" b="1" i="1" dirty="0" smtClean="0">
                                      <a:latin typeface="Cambria Math" panose="02040503050406030204" pitchFamily="18" charset="0"/>
                                    </a:rPr>
                                  </m:ctrlPr>
                                </m:accPr>
                                <m:e>
                                  <m:r>
                                    <a:rPr lang="en-US" sz="2000" b="1" i="0" dirty="0" smtClean="0">
                                      <a:latin typeface="Cambria Math" panose="02040503050406030204" pitchFamily="18" charset="0"/>
                                    </a:rPr>
                                    <m:t>𝐎𝐑</m:t>
                                  </m:r>
                                </m:e>
                              </m:acc>
                            </m:oMath>
                          </a14:m>
                          <a:r>
                            <a:rPr lang="en-US" sz="2200" b="0" i="0" dirty="0" smtClean="0">
                              <a:latin typeface="Times New Roman" panose="02020603050405020304" pitchFamily="18" charset="0"/>
                              <a:cs typeface="Times New Roman" panose="02020603050405020304" pitchFamily="18" charset="0"/>
                            </a:rPr>
                            <a:t> shows that the lines PQ and QR are parallel. Also they both pass through point Q so PQ and QR are part of the same straight line. P, Q and </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R are said to be </a:t>
                          </a:r>
                          <a:r>
                            <a:rPr lang="en-US" sz="2200" b="1" i="0" dirty="0" smtClean="0">
                              <a:latin typeface="Times New Roman" panose="02020603050405020304" pitchFamily="18" charset="0"/>
                              <a:cs typeface="Times New Roman" panose="02020603050405020304" pitchFamily="18" charset="0"/>
                            </a:rPr>
                            <a:t>collinear </a:t>
                          </a:r>
                          <a:r>
                            <a:rPr lang="en-US" sz="2200" b="0" i="0" dirty="0" smtClean="0">
                              <a:latin typeface="Times New Roman" panose="02020603050405020304" pitchFamily="18" charset="0"/>
                              <a:cs typeface="Times New Roman" panose="02020603050405020304" pitchFamily="18" charset="0"/>
                            </a:rPr>
                            <a:t>(they all lie </a:t>
                          </a:r>
                          <a:br>
                            <a:rPr lang="en-US" sz="2200" b="0" i="0" dirty="0" smtClean="0">
                              <a:latin typeface="Times New Roman" panose="02020603050405020304" pitchFamily="18" charset="0"/>
                              <a:cs typeface="Times New Roman" panose="02020603050405020304" pitchFamily="18" charset="0"/>
                            </a:rPr>
                          </a:br>
                          <a:r>
                            <a:rPr lang="en-US" sz="2200" b="0" i="0" dirty="0" smtClean="0">
                              <a:latin typeface="Times New Roman" panose="02020603050405020304" pitchFamily="18" charset="0"/>
                              <a:cs typeface="Times New Roman" panose="02020603050405020304" pitchFamily="18" charset="0"/>
                            </a:rPr>
                            <a:t>on the same straight line).</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1185717399"/>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200" b="1" i="0" dirty="0" smtClean="0">
                              <a:latin typeface="Arial" panose="020B0604020202020204" pitchFamily="34" charset="0"/>
                              <a:cs typeface="Arial" panose="020B0604020202020204" pitchFamily="34" charset="0"/>
                            </a:rPr>
                            <a:t>18 </a:t>
                          </a:r>
                          <a:r>
                            <a:rPr lang="en-US" sz="2200" b="1" i="0" dirty="0" smtClean="0">
                              <a:latin typeface="Arial" panose="020B0604020202020204" pitchFamily="34" charset="0"/>
                              <a:cs typeface="Arial" panose="020B0604020202020204" pitchFamily="34" charset="0"/>
                            </a:rPr>
                            <a:t>– Knowledge Check</a:t>
                          </a:r>
                          <a:endParaRPr lang="en-US" sz="22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endParaRPr lang="en-US"/>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2" t="-9123" r="-494" b="-1896"/>
                          </a:stretch>
                        </a:blipFill>
                      </a:tcPr>
                    </a:tc>
                  </a:tr>
                </a:tbl>
              </a:graphicData>
            </a:graphic>
          </p:graphicFrame>
        </mc:Fallback>
      </mc:AlternateContent>
      <p:sp>
        <p:nvSpPr>
          <p:cNvPr id="17" name="TextBox 16"/>
          <p:cNvSpPr txBox="1"/>
          <p:nvPr/>
        </p:nvSpPr>
        <p:spPr>
          <a:xfrm>
            <a:off x="7443173" y="170254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18.3</a:t>
            </a:r>
            <a:endParaRPr lang="en-US" dirty="0"/>
          </a:p>
        </p:txBody>
      </p:sp>
      <p:cxnSp>
        <p:nvCxnSpPr>
          <p:cNvPr id="18" name="Straight Arrow Connector 17"/>
          <p:cNvCxnSpPr/>
          <p:nvPr/>
        </p:nvCxnSpPr>
        <p:spPr>
          <a:xfrm flipH="1">
            <a:off x="3275856" y="198884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43173" y="2636912"/>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18.4</a:t>
            </a:r>
            <a:endParaRPr lang="en-US" dirty="0"/>
          </a:p>
        </p:txBody>
      </p:sp>
      <p:cxnSp>
        <p:nvCxnSpPr>
          <p:cNvPr id="20" name="Straight Arrow Connector 19"/>
          <p:cNvCxnSpPr/>
          <p:nvPr/>
        </p:nvCxnSpPr>
        <p:spPr>
          <a:xfrm flipH="1">
            <a:off x="3347864" y="2995211"/>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43173" y="3573016"/>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18.4</a:t>
            </a:r>
            <a:endParaRPr lang="en-US" dirty="0"/>
          </a:p>
        </p:txBody>
      </p:sp>
      <p:cxnSp>
        <p:nvCxnSpPr>
          <p:cNvPr id="26" name="Straight Arrow Connector 25"/>
          <p:cNvCxnSpPr/>
          <p:nvPr/>
        </p:nvCxnSpPr>
        <p:spPr>
          <a:xfrm flipH="1">
            <a:off x="3347864" y="3861048"/>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2661" y="3839105"/>
            <a:ext cx="1687080" cy="1124718"/>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70883" y="5661248"/>
            <a:ext cx="1754563" cy="738760"/>
          </a:xfrm>
          <a:prstGeom prst="rect">
            <a:avLst/>
          </a:prstGeom>
        </p:spPr>
      </p:pic>
      <p:sp>
        <p:nvSpPr>
          <p:cNvPr id="14" name="TextBox 13"/>
          <p:cNvSpPr txBox="1"/>
          <p:nvPr/>
        </p:nvSpPr>
        <p:spPr>
          <a:xfrm>
            <a:off x="7443173" y="5014917"/>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18.4</a:t>
            </a:r>
            <a:endParaRPr lang="en-US" dirty="0"/>
          </a:p>
        </p:txBody>
      </p:sp>
      <p:cxnSp>
        <p:nvCxnSpPr>
          <p:cNvPr id="16" name="Straight Arrow Connector 15"/>
          <p:cNvCxnSpPr/>
          <p:nvPr/>
        </p:nvCxnSpPr>
        <p:spPr>
          <a:xfrm flipH="1">
            <a:off x="3347864" y="5302949"/>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221697"/>
      </p:ext>
    </p:extLst>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584</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Knowledge Check</a:t>
            </a:r>
            <a:endParaRPr lang="en-GB" sz="4000" b="1" dirty="0" smtClean="0"/>
          </a:p>
        </p:txBody>
      </p:sp>
      <p:graphicFrame>
        <p:nvGraphicFramePr>
          <p:cNvPr id="15" name="Table 14"/>
          <p:cNvGraphicFramePr>
            <a:graphicFrameLocks noGrp="1"/>
          </p:cNvGraphicFramePr>
          <p:nvPr>
            <p:extLst>
              <p:ext uri="{D42A27DB-BD31-4B8C-83A1-F6EECF244321}">
                <p14:modId xmlns:p14="http://schemas.microsoft.com/office/powerpoint/2010/main" val="1143880625"/>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200" b="1" i="0" dirty="0" smtClean="0">
                          <a:latin typeface="Arial" panose="020B0604020202020204" pitchFamily="34" charset="0"/>
                          <a:cs typeface="Arial" panose="020B0604020202020204" pitchFamily="34" charset="0"/>
                        </a:rPr>
                        <a:t>18 – Knowledge Check</a:t>
                      </a:r>
                      <a:endParaRPr lang="en-US" sz="2200" b="1" i="0" dirty="0">
                        <a:latin typeface="Arial" panose="020B0604020202020204" pitchFamily="34" charset="0"/>
                        <a:cs typeface="Arial" panose="020B0604020202020204" pitchFamily="34" charset="0"/>
                      </a:endParaRPr>
                    </a:p>
                  </a:txBody>
                  <a:tcPr marR="5486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latin typeface="Times New Roman" panose="02020603050405020304" pitchFamily="18" charset="0"/>
                          <a:cs typeface="Times New Roman" panose="02020603050405020304" pitchFamily="18" charset="0"/>
                        </a:rPr>
                        <a:t>Think back to all units where you have been asked to prove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smtClean="0">
                          <a:latin typeface="Times New Roman" panose="02020603050405020304" pitchFamily="18" charset="0"/>
                          <a:cs typeface="Times New Roman" panose="02020603050405020304" pitchFamily="18" charset="0"/>
                        </a:rPr>
                        <a:t>Choose A B or C to complete each statement:</a:t>
                      </a:r>
                    </a:p>
                    <a:p>
                      <a:pPr marL="0" marR="0" lvl="0" indent="0" algn="l" defTabSz="914400" rtl="0" eaLnBrk="1" fontAlgn="auto" latinLnBrk="0" hangingPunct="1">
                        <a:lnSpc>
                          <a:spcPct val="100000"/>
                        </a:lnSpc>
                        <a:spcBef>
                          <a:spcPts val="0"/>
                        </a:spcBef>
                        <a:spcAft>
                          <a:spcPts val="0"/>
                        </a:spcAft>
                        <a:buClrTx/>
                        <a:buSzTx/>
                        <a:buFontTx/>
                        <a:buNone/>
                        <a:tabLst>
                          <a:tab pos="2109788"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I am </a:t>
                      </a:r>
                      <a:r>
                        <a:rPr lang="en-US" sz="2400" dirty="0" smtClean="0"/>
                        <a:t>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good at proof </a:t>
                      </a:r>
                      <a:r>
                        <a:rPr lang="en-US" sz="2400" dirty="0" smtClean="0"/>
                        <a:t>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OK at proof </a:t>
                      </a:r>
                      <a:r>
                        <a:rPr lang="en-US" sz="2400" dirty="0" smtClean="0"/>
                        <a:t>	</a:t>
                      </a:r>
                      <a:r>
                        <a:rPr lang="en-US" sz="2200" b="1" i="0" dirty="0" smtClean="0">
                          <a:latin typeface="Times New Roman" panose="02020603050405020304" pitchFamily="18" charset="0"/>
                          <a:cs typeface="Times New Roman" panose="02020603050405020304" pitchFamily="18" charset="0"/>
                        </a:rPr>
                        <a:t>C</a:t>
                      </a:r>
                      <a:r>
                        <a:rPr lang="en-US" sz="2200" b="0" i="0" dirty="0" smtClean="0">
                          <a:latin typeface="Times New Roman" panose="02020603050405020304" pitchFamily="18" charset="0"/>
                          <a:cs typeface="Times New Roman" panose="02020603050405020304" pitchFamily="18" charset="0"/>
                        </a:rPr>
                        <a:t> not very good at </a:t>
                      </a:r>
                      <a:r>
                        <a:rPr lang="en-US" sz="2400" dirty="0" smtClean="0"/>
                        <a:t>				   </a:t>
                      </a:r>
                      <a:r>
                        <a:rPr lang="en-US" sz="2200" b="0" i="0" dirty="0" smtClean="0">
                          <a:latin typeface="Times New Roman" panose="02020603050405020304" pitchFamily="18" charset="0"/>
                          <a:cs typeface="Times New Roman" panose="02020603050405020304" pitchFamily="18" charset="0"/>
                        </a:rPr>
                        <a:t>proof</a:t>
                      </a:r>
                    </a:p>
                    <a:p>
                      <a:pPr marL="0" marR="0" lvl="0" indent="0" algn="l" defTabSz="914400" rtl="0" eaLnBrk="1" fontAlgn="auto" latinLnBrk="0" hangingPunct="1">
                        <a:lnSpc>
                          <a:spcPct val="100000"/>
                        </a:lnSpc>
                        <a:spcBef>
                          <a:spcPts val="0"/>
                        </a:spcBef>
                        <a:spcAft>
                          <a:spcPts val="0"/>
                        </a:spcAft>
                        <a:buClrTx/>
                        <a:buSzTx/>
                        <a:buFontTx/>
                        <a:buNone/>
                        <a:tabLst>
                          <a:tab pos="2109788"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I think proof is ... </a:t>
                      </a:r>
                      <a:r>
                        <a:rPr lang="en-US" sz="2400" dirty="0" smtClean="0"/>
                        <a:t>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easy </a:t>
                      </a:r>
                      <a:r>
                        <a:rPr lang="en-US" sz="2400" dirty="0" smtClean="0"/>
                        <a:t>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OK </a:t>
                      </a:r>
                      <a:r>
                        <a:rPr lang="en-US" sz="2400" dirty="0" smtClean="0"/>
                        <a:t>	</a:t>
                      </a:r>
                      <a:r>
                        <a:rPr lang="en-US" sz="2200" b="1" i="0" dirty="0" smtClean="0">
                          <a:latin typeface="Times New Roman" panose="02020603050405020304" pitchFamily="18" charset="0"/>
                          <a:cs typeface="Times New Roman" panose="02020603050405020304" pitchFamily="18" charset="0"/>
                        </a:rPr>
                        <a:t>C</a:t>
                      </a:r>
                      <a:r>
                        <a:rPr lang="en-US" sz="2200" b="0" i="0" dirty="0" smtClean="0">
                          <a:latin typeface="Times New Roman" panose="02020603050405020304" pitchFamily="18" charset="0"/>
                          <a:cs typeface="Times New Roman" panose="02020603050405020304" pitchFamily="18" charset="0"/>
                        </a:rPr>
                        <a:t> hard</a:t>
                      </a:r>
                    </a:p>
                    <a:p>
                      <a:pPr marL="0" marR="0" lvl="0" indent="0" algn="l" defTabSz="914400" rtl="0" eaLnBrk="1" fontAlgn="auto" latinLnBrk="0" hangingPunct="1">
                        <a:lnSpc>
                          <a:spcPct val="100000"/>
                        </a:lnSpc>
                        <a:spcBef>
                          <a:spcPts val="0"/>
                        </a:spcBef>
                        <a:spcAft>
                          <a:spcPts val="0"/>
                        </a:spcAft>
                        <a:buClrTx/>
                        <a:buSzTx/>
                        <a:buFontTx/>
                        <a:buNone/>
                        <a:tabLst>
                          <a:tab pos="2109788"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When I think about doing a proof,</a:t>
                      </a:r>
                    </a:p>
                    <a:p>
                      <a:pPr marL="0" marR="0" lvl="0" indent="0" algn="l" defTabSz="914400" rtl="0" eaLnBrk="1" fontAlgn="auto" latinLnBrk="0" hangingPunct="1">
                        <a:lnSpc>
                          <a:spcPct val="100000"/>
                        </a:lnSpc>
                        <a:spcBef>
                          <a:spcPts val="0"/>
                        </a:spcBef>
                        <a:spcAft>
                          <a:spcPts val="0"/>
                        </a:spcAft>
                        <a:buClrTx/>
                        <a:buSzTx/>
                        <a:buFontTx/>
                        <a:buNone/>
                        <a:tabLst>
                          <a:tab pos="2109788"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I feel</a:t>
                      </a:r>
                      <a:r>
                        <a:rPr lang="en-US" sz="2400" dirty="0" smtClean="0"/>
                        <a:t>	</a:t>
                      </a:r>
                      <a:r>
                        <a:rPr lang="en-US" sz="2200" b="0" i="0" dirty="0" smtClean="0">
                          <a:latin typeface="Times New Roman" panose="02020603050405020304" pitchFamily="18" charset="0"/>
                          <a:cs typeface="Times New Roman" panose="02020603050405020304" pitchFamily="18" charset="0"/>
                        </a:rPr>
                        <a:t>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 confident </a:t>
                      </a:r>
                      <a:r>
                        <a:rPr lang="en-US" sz="2400" dirty="0" smtClean="0"/>
                        <a:t>	</a:t>
                      </a:r>
                      <a:r>
                        <a:rPr lang="en-US" sz="2200" b="1" i="0" dirty="0" smtClean="0">
                          <a:latin typeface="Times New Roman" panose="02020603050405020304" pitchFamily="18" charset="0"/>
                          <a:cs typeface="Times New Roman" panose="02020603050405020304" pitchFamily="18" charset="0"/>
                        </a:rPr>
                        <a:t>B</a:t>
                      </a:r>
                      <a:r>
                        <a:rPr lang="en-US" sz="2200" b="0" i="0" dirty="0" smtClean="0">
                          <a:latin typeface="Times New Roman" panose="02020603050405020304" pitchFamily="18" charset="0"/>
                          <a:cs typeface="Times New Roman" panose="02020603050405020304" pitchFamily="18" charset="0"/>
                        </a:rPr>
                        <a:t> OK </a:t>
                      </a:r>
                      <a:r>
                        <a:rPr lang="en-US" sz="2400" dirty="0" smtClean="0"/>
                        <a:t>	</a:t>
                      </a:r>
                      <a:r>
                        <a:rPr lang="en-US" sz="2200" b="1" i="0" dirty="0" smtClean="0">
                          <a:latin typeface="Times New Roman" panose="02020603050405020304" pitchFamily="18" charset="0"/>
                          <a:cs typeface="Times New Roman" panose="02020603050405020304" pitchFamily="18" charset="0"/>
                        </a:rPr>
                        <a:t>C</a:t>
                      </a:r>
                      <a:r>
                        <a:rPr lang="en-US" sz="2200" b="0" i="0" dirty="0" smtClean="0">
                          <a:latin typeface="Times New Roman" panose="02020603050405020304" pitchFamily="18" charset="0"/>
                          <a:cs typeface="Times New Roman" panose="02020603050405020304" pitchFamily="18" charset="0"/>
                        </a:rPr>
                        <a:t> unsure</a:t>
                      </a:r>
                    </a:p>
                    <a:p>
                      <a:pPr marL="0" marR="0" lvl="0" indent="0" algn="l" defTabSz="914400" rtl="0" eaLnBrk="1" fontAlgn="auto" latinLnBrk="0" hangingPunct="1">
                        <a:lnSpc>
                          <a:spcPct val="100000"/>
                        </a:lnSpc>
                        <a:spcBef>
                          <a:spcPts val="0"/>
                        </a:spcBef>
                        <a:spcAft>
                          <a:spcPts val="0"/>
                        </a:spcAft>
                        <a:buClrTx/>
                        <a:buSzTx/>
                        <a:buFontTx/>
                        <a:buNone/>
                        <a:tabLst>
                          <a:tab pos="2181225"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Did you answer mostly </a:t>
                      </a:r>
                      <a:r>
                        <a:rPr lang="en-US" sz="2200" b="1" i="0" dirty="0" smtClean="0">
                          <a:latin typeface="Times New Roman" panose="02020603050405020304" pitchFamily="18" charset="0"/>
                          <a:cs typeface="Times New Roman" panose="02020603050405020304" pitchFamily="18" charset="0"/>
                        </a:rPr>
                        <a:t>A</a:t>
                      </a:r>
                      <a:r>
                        <a:rPr lang="en-US" sz="2200" b="0" i="0" dirty="0" smtClean="0">
                          <a:latin typeface="Times New Roman" panose="02020603050405020304" pitchFamily="18" charset="0"/>
                          <a:cs typeface="Times New Roman" panose="02020603050405020304" pitchFamily="18" charset="0"/>
                        </a:rPr>
                        <a:t>s and </a:t>
                      </a:r>
                      <a:r>
                        <a:rPr lang="en-US" sz="2200" b="1" i="0" dirty="0" err="1" smtClean="0">
                          <a:latin typeface="Times New Roman" panose="02020603050405020304" pitchFamily="18" charset="0"/>
                          <a:cs typeface="Times New Roman" panose="02020603050405020304" pitchFamily="18" charset="0"/>
                        </a:rPr>
                        <a:t>B</a:t>
                      </a:r>
                      <a:r>
                        <a:rPr lang="en-US" sz="2200" b="0" i="0" dirty="0" err="1" smtClean="0">
                          <a:latin typeface="Times New Roman" panose="02020603050405020304" pitchFamily="18" charset="0"/>
                          <a:cs typeface="Times New Roman" panose="02020603050405020304" pitchFamily="18" charset="0"/>
                        </a:rPr>
                        <a:t>s</a:t>
                      </a:r>
                      <a:r>
                        <a:rPr lang="en-US" sz="2200" b="0" i="0" dirty="0" smtClean="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tab pos="2181225"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Are you surprised by bow you feel about proof?</a:t>
                      </a:r>
                    </a:p>
                    <a:p>
                      <a:pPr marL="0" marR="0" lvl="0" indent="0" algn="l" defTabSz="914400" rtl="0" eaLnBrk="1" fontAlgn="auto" latinLnBrk="0" hangingPunct="1">
                        <a:lnSpc>
                          <a:spcPct val="100000"/>
                        </a:lnSpc>
                        <a:spcBef>
                          <a:spcPts val="0"/>
                        </a:spcBef>
                        <a:spcAft>
                          <a:spcPts val="0"/>
                        </a:spcAft>
                        <a:buClrTx/>
                        <a:buSzTx/>
                        <a:buFontTx/>
                        <a:buNone/>
                        <a:tabLst>
                          <a:tab pos="2181225"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Why?</a:t>
                      </a:r>
                    </a:p>
                    <a:p>
                      <a:pPr marL="0" marR="0" lvl="0" indent="0" algn="l" defTabSz="914400" rtl="0" eaLnBrk="1" fontAlgn="auto" latinLnBrk="0" hangingPunct="1">
                        <a:lnSpc>
                          <a:spcPct val="100000"/>
                        </a:lnSpc>
                        <a:spcBef>
                          <a:spcPts val="0"/>
                        </a:spcBef>
                        <a:spcAft>
                          <a:spcPts val="0"/>
                        </a:spcAft>
                        <a:buClrTx/>
                        <a:buSzTx/>
                        <a:buFontTx/>
                        <a:buNone/>
                        <a:tabLst>
                          <a:tab pos="2181225"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Did you answer mostly Cs? Find the three questions about proof that you found the hardest.</a:t>
                      </a:r>
                    </a:p>
                    <a:p>
                      <a:pPr marL="0" marR="0" lvl="0" indent="0" algn="l" defTabSz="914400" rtl="0" eaLnBrk="1" fontAlgn="auto" latinLnBrk="0" hangingPunct="1">
                        <a:lnSpc>
                          <a:spcPct val="100000"/>
                        </a:lnSpc>
                        <a:spcBef>
                          <a:spcPts val="0"/>
                        </a:spcBef>
                        <a:spcAft>
                          <a:spcPts val="0"/>
                        </a:spcAft>
                        <a:buClrTx/>
                        <a:buSzTx/>
                        <a:buFontTx/>
                        <a:buNone/>
                        <a:tabLst>
                          <a:tab pos="2181225"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Ask someone to explain them to you.</a:t>
                      </a:r>
                    </a:p>
                    <a:p>
                      <a:pPr marL="0" marR="0" lvl="0" indent="0" algn="l" defTabSz="914400" rtl="0" eaLnBrk="1" fontAlgn="auto" latinLnBrk="0" hangingPunct="1">
                        <a:lnSpc>
                          <a:spcPct val="100000"/>
                        </a:lnSpc>
                        <a:spcBef>
                          <a:spcPts val="0"/>
                        </a:spcBef>
                        <a:spcAft>
                          <a:spcPts val="0"/>
                        </a:spcAft>
                        <a:buClrTx/>
                        <a:buSzTx/>
                        <a:buFontTx/>
                        <a:buNone/>
                        <a:tabLst>
                          <a:tab pos="2181225" algn="l"/>
                          <a:tab pos="4010025" algn="l"/>
                          <a:tab pos="4167188" algn="l"/>
                          <a:tab pos="5767388" algn="l"/>
                        </a:tabLst>
                        <a:defRPr/>
                      </a:pPr>
                      <a:r>
                        <a:rPr lang="en-US" sz="2200" b="0" i="0" dirty="0" smtClean="0">
                          <a:latin typeface="Times New Roman" panose="02020603050405020304" pitchFamily="18" charset="0"/>
                          <a:cs typeface="Times New Roman" panose="02020603050405020304" pitchFamily="18" charset="0"/>
                        </a:rPr>
                        <a:t>Then complete the statements above again</a:t>
                      </a:r>
                    </a:p>
                  </a:txBody>
                  <a:tcPr marR="5486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22" name="Rectangle 21"/>
          <p:cNvSpPr/>
          <p:nvPr/>
        </p:nvSpPr>
        <p:spPr>
          <a:xfrm flipH="1">
            <a:off x="5148064" y="5592142"/>
            <a:ext cx="3322764" cy="107721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600" b="1" dirty="0" smtClean="0">
                <a:solidFill>
                  <a:srgbClr val="C00000"/>
                </a:solidFill>
                <a:latin typeface="Arial" panose="020B0604020202020204" pitchFamily="34" charset="0"/>
                <a:cs typeface="Arial" panose="020B0604020202020204" pitchFamily="34" charset="0"/>
              </a:rPr>
              <a:t>Hint</a:t>
            </a:r>
            <a:r>
              <a:rPr lang="en-US" sz="1600" dirty="0" smtClean="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 You may choose proof questions from this unit or another unit. You could look back at Units 12 and 16 too.</a:t>
            </a:r>
          </a:p>
        </p:txBody>
      </p:sp>
      <p:sp>
        <p:nvSpPr>
          <p:cNvPr id="23" name="Flowchart: Delay 22"/>
          <p:cNvSpPr/>
          <p:nvPr/>
        </p:nvSpPr>
        <p:spPr>
          <a:xfrm flipH="1">
            <a:off x="8532440" y="1137284"/>
            <a:ext cx="365093" cy="5532076"/>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769333"/>
      </p:ext>
    </p:extLst>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584</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Unit Test</a:t>
            </a:r>
            <a:endParaRPr lang="en-GB" sz="4000" b="1" dirty="0" smtClean="0"/>
          </a:p>
        </p:txBody>
      </p:sp>
      <p:sp>
        <p:nvSpPr>
          <p:cNvPr id="7" name="Rectangle 6"/>
          <p:cNvSpPr/>
          <p:nvPr/>
        </p:nvSpPr>
        <p:spPr>
          <a:xfrm>
            <a:off x="5148064" y="2140975"/>
            <a:ext cx="3632084" cy="445637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mc:AlternateContent xmlns:mc="http://schemas.openxmlformats.org/markup-compatibility/2006" xmlns:a14="http://schemas.microsoft.com/office/drawing/2010/main">
        <mc:Choice Requires="a14">
          <p:sp>
            <p:nvSpPr>
              <p:cNvPr id="9" name="Rectangle 8"/>
              <p:cNvSpPr/>
              <p:nvPr/>
            </p:nvSpPr>
            <p:spPr>
              <a:xfrm>
                <a:off x="251520" y="2060848"/>
                <a:ext cx="4896544" cy="4698787"/>
              </a:xfrm>
              <a:prstGeom prst="rect">
                <a:avLst/>
              </a:prstGeom>
            </p:spPr>
            <p:txBody>
              <a:bodyPr wrap="square">
                <a:spAutoFit/>
              </a:bodyPr>
              <a:lstStyle/>
              <a:p>
                <a:pPr marL="457200" indent="-457200">
                  <a:buClr>
                    <a:srgbClr val="C00000"/>
                  </a:buClr>
                  <a:buFont typeface="+mj-lt"/>
                  <a:buAutoNum type="arabicPeriod"/>
                  <a:tabLst>
                    <a:tab pos="2514600" algn="l"/>
                    <a:tab pos="4695825" algn="r"/>
                  </a:tabLst>
                </a:pP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i="1">
                            <a:latin typeface="Cambria Math" panose="02040503050406030204" pitchFamily="18" charset="0"/>
                            <a:cs typeface="Arial" panose="020B0604020202020204" pitchFamily="34" charset="0"/>
                          </a:rPr>
                          <m:t>2</m:t>
                        </m:r>
                      </m:num>
                      <m:den>
                        <m:r>
                          <a:rPr lang="en-US" sz="2400" b="0" i="1" smtClean="0">
                            <a:latin typeface="Cambria Math" panose="02040503050406030204" pitchFamily="18" charset="0"/>
                            <a:cs typeface="Arial" panose="020B0604020202020204" pitchFamily="34" charset="0"/>
                          </a:rPr>
                          <m:t>−3</m:t>
                        </m:r>
                      </m:den>
                    </m:f>
                  </m:oMath>
                </a14:m>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5</m:t>
                        </m:r>
                      </m:num>
                      <m:den>
                        <m:r>
                          <a:rPr lang="en-US" sz="2400" b="0" i="1" smtClean="0">
                            <a:latin typeface="Cambria Math" panose="02040503050406030204" pitchFamily="18" charset="0"/>
                            <a:cs typeface="Arial" panose="020B0604020202020204" pitchFamily="34" charset="0"/>
                          </a:rPr>
                          <m:t>4</m:t>
                        </m:r>
                      </m:den>
                    </m:f>
                  </m:oMath>
                </a14:m>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Write as a column vector:</a:t>
                </a:r>
              </a:p>
              <a:p>
                <a:pPr marL="914400" lvl="1" indent="-457200">
                  <a:buClr>
                    <a:srgbClr val="C00000"/>
                  </a:buClr>
                  <a:buFont typeface="+mj-lt"/>
                  <a:buAutoNum type="alphaLcPeriod"/>
                  <a:tabLst>
                    <a:tab pos="2514600" algn="l"/>
                    <a:tab pos="4695825" algn="r"/>
                  </a:tabLst>
                </a:pPr>
                <a:r>
                  <a:rPr lang="en-US" sz="2400" dirty="0" smtClean="0">
                    <a:latin typeface="Arial" panose="020B0604020202020204" pitchFamily="34" charset="0"/>
                    <a:cs typeface="Arial" panose="020B0604020202020204" pitchFamily="34" charset="0"/>
                  </a:rPr>
                  <a:t>5</a:t>
                </a: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(1 mark)</a:t>
                </a:r>
              </a:p>
              <a:p>
                <a:pPr marL="914400" lvl="1" indent="-457200">
                  <a:buClr>
                    <a:srgbClr val="C00000"/>
                  </a:buClr>
                  <a:buFont typeface="+mj-lt"/>
                  <a:buAutoNum type="alphaLcPeriod"/>
                  <a:tabLst>
                    <a:tab pos="2514600" algn="l"/>
                    <a:tab pos="4695825" algn="r"/>
                  </a:tabLst>
                </a:pP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 </a:t>
                </a:r>
                <a:r>
                  <a:rPr lang="en-US" sz="2400" b="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 (1 mark)</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514600" algn="l"/>
                    <a:tab pos="4695825" algn="r"/>
                  </a:tabLst>
                </a:pPr>
                <a:r>
                  <a:rPr lang="en-US" sz="2400" dirty="0" smtClean="0">
                    <a:latin typeface="Arial" panose="020B0604020202020204" pitchFamily="34" charset="0"/>
                    <a:cs typeface="Arial" panose="020B0604020202020204" pitchFamily="34" charset="0"/>
                  </a:rPr>
                  <a:t>2</a:t>
                </a: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 3</a:t>
                </a:r>
                <a:r>
                  <a:rPr lang="en-US" sz="2400" b="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(2 marks)</a:t>
                </a:r>
              </a:p>
              <a:p>
                <a:pPr marL="457200" indent="-457200">
                  <a:buClr>
                    <a:srgbClr val="C00000"/>
                  </a:buClr>
                  <a:buFont typeface="+mj-lt"/>
                  <a:buAutoNum type="arabicPeriod"/>
                  <a:tabLst>
                    <a:tab pos="2514600" algn="l"/>
                    <a:tab pos="4695825" algn="r"/>
                  </a:tabLst>
                </a:pPr>
                <a:r>
                  <a:rPr lang="en-US" sz="2400" dirty="0">
                    <a:latin typeface="Arial" panose="020B0604020202020204" pitchFamily="34" charset="0"/>
                    <a:cs typeface="Arial" panose="020B0604020202020204" pitchFamily="34" charset="0"/>
                  </a:rPr>
                  <a:t>The diagram </a:t>
                </a:r>
                <a:r>
                  <a:rPr lang="en-US" sz="2400" dirty="0" smtClean="0">
                    <a:latin typeface="Arial" panose="020B0604020202020204" pitchFamily="34" charset="0"/>
                    <a:cs typeface="Arial" panose="020B0604020202020204" pitchFamily="34" charset="0"/>
                  </a:rPr>
                  <a:t>shows two vectors </a:t>
                </a: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𝐏𝐐</m:t>
                        </m:r>
                      </m:e>
                    </m:acc>
                  </m:oMath>
                </a14:m>
                <a:r>
                  <a:rPr lang="en-US" sz="2400"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 </a:t>
                </a:r>
                <a:r>
                  <a:rPr lang="en-US" sz="2400" dirty="0" smtClean="0">
                    <a:latin typeface="Arial" panose="020B0604020202020204" pitchFamily="34" charset="0"/>
                    <a:cs typeface="Arial" panose="020B0604020202020204" pitchFamily="34" charset="0"/>
                  </a:rPr>
                  <a:t>2</a:t>
                </a:r>
                <a:r>
                  <a:rPr lang="en-US" sz="2400" b="1" dirty="0" smtClean="0">
                    <a:latin typeface="Arial" panose="020B0604020202020204" pitchFamily="34" charset="0"/>
                    <a:cs typeface="Arial" panose="020B0604020202020204" pitchFamily="34" charset="0"/>
                  </a:rPr>
                  <a:t>b</a:t>
                </a:r>
                <a:br>
                  <a:rPr lang="en-US" sz="24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the vector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𝐏𝐐</m:t>
                        </m:r>
                      </m:e>
                    </m:acc>
                  </m:oMath>
                </a14:m>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on squared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paper.  </a:t>
                </a:r>
                <a:br>
                  <a:rPr lang="en-US" sz="2400"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(3 marks)</a:t>
                </a:r>
                <a:endParaRPr lang="en-US" sz="2400" i="1" dirty="0">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1520" y="2060848"/>
                <a:ext cx="4896544" cy="4698787"/>
              </a:xfrm>
              <a:prstGeom prst="rect">
                <a:avLst/>
              </a:prstGeom>
              <a:blipFill rotWithShape="0">
                <a:blip r:embed="rId4"/>
                <a:stretch>
                  <a:fillRect l="-1619" t="-259" r="-1619" b="-2075"/>
                </a:stretch>
              </a:blipFill>
            </p:spPr>
            <p:txBody>
              <a:bodyPr/>
              <a:lstStyle/>
              <a:p>
                <a:r>
                  <a:rPr lang="en-US">
                    <a:noFill/>
                  </a:rPr>
                  <a:t> </a:t>
                </a:r>
              </a:p>
            </p:txBody>
          </p:sp>
        </mc:Fallback>
      </mc:AlternateContent>
      <p:graphicFrame>
        <p:nvGraphicFramePr>
          <p:cNvPr id="10" name="Table 9"/>
          <p:cNvGraphicFramePr>
            <a:graphicFrameLocks noGrp="1"/>
          </p:cNvGraphicFramePr>
          <p:nvPr>
            <p:extLst>
              <p:ext uri="{D42A27DB-BD31-4B8C-83A1-F6EECF244321}">
                <p14:modId xmlns:p14="http://schemas.microsoft.com/office/powerpoint/2010/main" val="2968952102"/>
              </p:ext>
            </p:extLst>
          </p:nvPr>
        </p:nvGraphicFramePr>
        <p:xfrm>
          <a:off x="251518" y="1226308"/>
          <a:ext cx="8568952" cy="822960"/>
        </p:xfrm>
        <a:graphic>
          <a:graphicData uri="http://schemas.openxmlformats.org/drawingml/2006/table">
            <a:tbl>
              <a:tblPr firstRow="1" bandRow="1">
                <a:effectLst/>
                <a:tableStyleId>{5940675A-B579-460E-94D1-54222C63F5DA}</a:tableStyleId>
              </a:tblPr>
              <a:tblGrid>
                <a:gridCol w="2664298"/>
                <a:gridCol w="5904654"/>
              </a:tblGrid>
              <a:tr h="690524">
                <a:tc>
                  <a:txBody>
                    <a:bodyPr/>
                    <a:lstStyle/>
                    <a:p>
                      <a:r>
                        <a:rPr lang="en-US" sz="2800" b="1" dirty="0" smtClean="0">
                          <a:latin typeface="Arial" panose="020B0604020202020204" pitchFamily="34" charset="0"/>
                          <a:cs typeface="Arial" panose="020B0604020202020204" pitchFamily="34" charset="0"/>
                        </a:rPr>
                        <a:t>18. Unit Test</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1">
                        <a:lumMod val="20000"/>
                        <a:lumOff val="80000"/>
                      </a:schemeClr>
                    </a:solidFill>
                  </a:tcPr>
                </a:tc>
              </a:tr>
            </a:tbl>
          </a:graphicData>
        </a:graphic>
      </p:graphicFrame>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2204864"/>
            <a:ext cx="548640" cy="53709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89709" y="4797152"/>
            <a:ext cx="2084463" cy="1775654"/>
          </a:xfrm>
          <a:prstGeom prst="rect">
            <a:avLst/>
          </a:prstGeom>
        </p:spPr>
      </p:pic>
    </p:spTree>
    <p:extLst>
      <p:ext uri="{BB962C8B-B14F-4D97-AF65-F5344CB8AC3E}">
        <p14:creationId xmlns:p14="http://schemas.microsoft.com/office/powerpoint/2010/main" val="2440672311"/>
      </p:ext>
    </p:extLst>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Unit Test</a:t>
            </a:r>
            <a:endParaRPr lang="en-GB" sz="4000" b="1" dirty="0" smtClean="0"/>
          </a:p>
        </p:txBody>
      </p:sp>
      <mc:AlternateContent xmlns:mc="http://schemas.openxmlformats.org/markup-compatibility/2006" xmlns:a14="http://schemas.microsoft.com/office/drawing/2010/main">
        <mc:Choice Requires="a14">
          <p:sp>
            <p:nvSpPr>
              <p:cNvPr id="9" name="Rectangle 8"/>
              <p:cNvSpPr/>
              <p:nvPr/>
            </p:nvSpPr>
            <p:spPr>
              <a:xfrm>
                <a:off x="251520" y="1196752"/>
                <a:ext cx="5256584" cy="5408019"/>
              </a:xfrm>
              <a:prstGeom prst="rect">
                <a:avLst/>
              </a:prstGeom>
            </p:spPr>
            <p:txBody>
              <a:bodyPr wrap="square">
                <a:spAutoFit/>
              </a:bodyPr>
              <a:lstStyle/>
              <a:p>
                <a:pPr marL="457200" indent="-457200">
                  <a:buClr>
                    <a:srgbClr val="C00000"/>
                  </a:buClr>
                  <a:buFont typeface="+mj-lt"/>
                  <a:buAutoNum type="arabicPeriod" startAt="3"/>
                  <a:tabLst>
                    <a:tab pos="2514600" algn="l"/>
                    <a:tab pos="5081588" algn="r"/>
                  </a:tabLst>
                </a:pPr>
                <a:r>
                  <a:rPr lang="en-US" sz="2200" dirty="0" smtClean="0">
                    <a:latin typeface="Arial" panose="020B0604020202020204" pitchFamily="34" charset="0"/>
                    <a:cs typeface="Arial" panose="020B0604020202020204" pitchFamily="34" charset="0"/>
                  </a:rPr>
                  <a:t>ABCD </a:t>
                </a:r>
                <a:r>
                  <a:rPr lang="en-US" sz="2200" dirty="0">
                    <a:latin typeface="Arial" panose="020B0604020202020204" pitchFamily="34" charset="0"/>
                    <a:cs typeface="Arial" panose="020B0604020202020204" pitchFamily="34" charset="0"/>
                  </a:rPr>
                  <a:t>is a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parallelogram</a:t>
                </a:r>
                <a:r>
                  <a:rPr lang="en-US" sz="2200" dirty="0">
                    <a:latin typeface="Arial" panose="020B0604020202020204" pitchFamily="34" charset="0"/>
                    <a:cs typeface="Arial" panose="020B0604020202020204" pitchFamily="34" charset="0"/>
                  </a:rPr>
                  <a:t>. D </a:t>
                </a:r>
                <a:r>
                  <a:rPr lang="en-US" sz="2200" dirty="0" smtClean="0">
                    <a:latin typeface="Arial" panose="020B0604020202020204" pitchFamily="34" charset="0"/>
                    <a:cs typeface="Arial" panose="020B0604020202020204" pitchFamily="34" charset="0"/>
                  </a:rPr>
                  <a:t>is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midpoint of AE.</a:t>
                </a:r>
                <a:br>
                  <a:rPr lang="en-US" sz="2200" dirty="0">
                    <a:latin typeface="Arial" panose="020B0604020202020204" pitchFamily="34" charset="0"/>
                    <a:cs typeface="Arial" panose="020B0604020202020204" pitchFamily="34" charset="0"/>
                  </a:rPr>
                </a:b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dirty="0">
                    <a:latin typeface="Arial" panose="020B0604020202020204" pitchFamily="34" charset="0"/>
                    <a:cs typeface="Arial" panose="020B0604020202020204" pitchFamily="34" charset="0"/>
                  </a:rPr>
                  <a:t> = </a:t>
                </a:r>
                <a:r>
                  <a:rPr lang="en-US" sz="2200" b="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m:t>
                        </m:r>
                        <m:r>
                          <a:rPr lang="en-US" sz="2200" b="1" dirty="0">
                            <a:latin typeface="Cambria Math" panose="02040503050406030204" pitchFamily="18" charset="0"/>
                          </a:rPr>
                          <m:t>𝐃</m:t>
                        </m:r>
                      </m:e>
                    </m:acc>
                  </m:oMath>
                </a14:m>
                <a:r>
                  <a:rPr lang="en-US" sz="2200" dirty="0">
                    <a:latin typeface="Arial" panose="020B0604020202020204" pitchFamily="34" charset="0"/>
                    <a:cs typeface="Arial" panose="020B0604020202020204" pitchFamily="34" charset="0"/>
                  </a:rPr>
                  <a:t> = </a:t>
                </a:r>
                <a:r>
                  <a:rPr lang="en-US" sz="2200" b="1" dirty="0">
                    <a:latin typeface="Arial" panose="020B0604020202020204" pitchFamily="34" charset="0"/>
                    <a:cs typeface="Arial" panose="020B0604020202020204" pitchFamily="34" charset="0"/>
                  </a:rPr>
                  <a:t>q</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down in terms of </a:t>
                </a:r>
                <a:r>
                  <a:rPr lang="en-US" sz="2200" b="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and/or </a:t>
                </a:r>
                <a:r>
                  <a:rPr lang="en-US" sz="2200" b="1" dirty="0">
                    <a:latin typeface="Arial" panose="020B0604020202020204" pitchFamily="34" charset="0"/>
                    <a:cs typeface="Arial" panose="020B0604020202020204" pitchFamily="34" charset="0"/>
                  </a:rPr>
                  <a:t>q</a:t>
                </a:r>
                <a:r>
                  <a:rPr lang="en-US" sz="2200" dirty="0">
                    <a:latin typeface="Arial" panose="020B0604020202020204" pitchFamily="34" charset="0"/>
                    <a:cs typeface="Arial" panose="020B0604020202020204" pitchFamily="34" charset="0"/>
                  </a:rPr>
                  <a:t> </a:t>
                </a:r>
              </a:p>
              <a:p>
                <a:pPr marL="914400" lvl="1" indent="-457200">
                  <a:buClr>
                    <a:srgbClr val="C00000"/>
                  </a:buClr>
                  <a:buFont typeface="+mj-lt"/>
                  <a:buAutoNum type="alphaLcPeriod"/>
                  <a:tabLst>
                    <a:tab pos="2514600" algn="l"/>
                    <a:tab pos="5081588" algn="r"/>
                  </a:tabLst>
                </a:pP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𝐀𝐄</m:t>
                        </m:r>
                      </m:e>
                    </m:acc>
                  </m:oMath>
                </a14:m>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(1 mark)</a:t>
                </a:r>
              </a:p>
              <a:p>
                <a:pPr marL="914400" lvl="1" indent="-457200">
                  <a:buClr>
                    <a:srgbClr val="C00000"/>
                  </a:buClr>
                  <a:buFont typeface="+mj-lt"/>
                  <a:buAutoNum type="alphaLcPeriod"/>
                  <a:tabLst>
                    <a:tab pos="2514600" algn="l"/>
                    <a:tab pos="5081588" algn="r"/>
                  </a:tabLst>
                </a:pP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𝐀𝐂</m:t>
                        </m:r>
                      </m:e>
                    </m:acc>
                  </m:oMath>
                </a14:m>
                <a:r>
                  <a:rPr lang="en-US" sz="2200" i="1" dirty="0" smtClean="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	 (1 mark</a:t>
                </a:r>
                <a:r>
                  <a:rPr lang="en-US" sz="2200" i="1"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startAt="6"/>
                  <a:tabLst>
                    <a:tab pos="2514600" algn="l"/>
                    <a:tab pos="5081588" algn="r"/>
                  </a:tabLst>
                </a:pPr>
                <a:r>
                  <a:rPr lang="en-US" sz="2200" b="1" dirty="0" smtClean="0">
                    <a:solidFill>
                      <a:srgbClr val="C00000"/>
                    </a:solidFill>
                    <a:latin typeface="Arial" panose="020B0604020202020204" pitchFamily="34" charset="0"/>
                    <a:cs typeface="Arial" panose="020B0604020202020204" pitchFamily="34" charset="0"/>
                  </a:rPr>
                  <a:t>Reasoning 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is the point (2, 5) and </a:t>
                </a:r>
                <a14:m>
                  <m:oMath xmlns:m="http://schemas.openxmlformats.org/officeDocument/2006/math">
                    <m:acc>
                      <m:accPr>
                        <m:chr m:val="⃗"/>
                        <m:ctrlPr>
                          <a:rPr lang="en-US" sz="2200" b="1" i="1" dirty="0">
                            <a:latin typeface="Cambria Math" panose="02040503050406030204" pitchFamily="18" charset="0"/>
                          </a:rPr>
                        </m:ctrlPr>
                      </m:accPr>
                      <m:e>
                        <m:r>
                          <a:rPr lang="en-US" sz="2200" b="1" dirty="0">
                            <a:latin typeface="Cambria Math" panose="02040503050406030204" pitchFamily="18" charset="0"/>
                          </a:rPr>
                          <m:t>𝐀</m:t>
                        </m:r>
                        <m:r>
                          <a:rPr lang="en-US" sz="2200" b="1" i="0" dirty="0" smtClean="0">
                            <a:latin typeface="Cambria Math" panose="02040503050406030204" pitchFamily="18" charset="0"/>
                          </a:rPr>
                          <m:t>𝐁</m:t>
                        </m:r>
                      </m:e>
                    </m:acc>
                  </m:oMath>
                </a14:m>
                <a:r>
                  <a:rPr lang="en-US" sz="2200" dirty="0" smtClean="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6</m:t>
                        </m:r>
                      </m:num>
                      <m:den>
                        <m:r>
                          <a:rPr lang="en-US" sz="2200" b="0" i="1" smtClean="0">
                            <a:latin typeface="Cambria Math" panose="02040503050406030204" pitchFamily="18" charset="0"/>
                            <a:cs typeface="Arial" panose="020B0604020202020204" pitchFamily="34" charset="0"/>
                          </a:rPr>
                          <m:t>−2</m:t>
                        </m:r>
                      </m:den>
                    </m:f>
                  </m:oMath>
                </a14:m>
                <a:r>
                  <a:rPr lang="en-US" sz="2200" dirty="0" smtClean="0">
                    <a:latin typeface="Arial" panose="020B0604020202020204" pitchFamily="34" charset="0"/>
                    <a:cs typeface="Arial" panose="020B0604020202020204" pitchFamily="34" charset="0"/>
                  </a:rPr>
                  <a:t>). Find the coordinates of B.</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(1 mark)</a:t>
                </a:r>
              </a:p>
              <a:p>
                <a:pPr marL="914400" lvl="1" indent="-457200">
                  <a:buClr>
                    <a:srgbClr val="C00000"/>
                  </a:buClr>
                  <a:buFont typeface="+mj-lt"/>
                  <a:buAutoNum type="alphaLcPeriod" startAt="2"/>
                  <a:tabLst>
                    <a:tab pos="2514600" algn="l"/>
                    <a:tab pos="5081588" algn="r"/>
                  </a:tabLst>
                </a:pPr>
                <a:r>
                  <a:rPr lang="en-US" sz="2200" dirty="0" smtClean="0">
                    <a:latin typeface="Arial" panose="020B0604020202020204" pitchFamily="34" charset="0"/>
                    <a:cs typeface="Arial" panose="020B0604020202020204" pitchFamily="34" charset="0"/>
                  </a:rPr>
                  <a:t>C is the point (5, 1). BD </a:t>
                </a:r>
                <a:r>
                  <a:rPr lang="en-US" sz="2200" dirty="0">
                    <a:latin typeface="Arial" panose="020B0604020202020204" pitchFamily="34" charset="0"/>
                    <a:cs typeface="Arial" panose="020B0604020202020204" pitchFamily="34" charset="0"/>
                  </a:rPr>
                  <a:t>is a diagonal of the parallelogram </a:t>
                </a:r>
                <a:r>
                  <a:rPr lang="en-US" sz="2200" dirty="0" smtClean="0">
                    <a:latin typeface="Arial" panose="020B0604020202020204" pitchFamily="34" charset="0"/>
                    <a:cs typeface="Arial" panose="020B0604020202020204" pitchFamily="34" charset="0"/>
                  </a:rPr>
                  <a:t>ABCD. Express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𝐁𝐃</m:t>
                        </m:r>
                      </m:e>
                    </m:acc>
                  </m:oMath>
                </a14:m>
                <a:r>
                  <a:rPr lang="en-US" sz="2200" dirty="0" smtClean="0">
                    <a:latin typeface="Arial" panose="020B0604020202020204" pitchFamily="34" charset="0"/>
                    <a:cs typeface="Arial" panose="020B0604020202020204" pitchFamily="34" charset="0"/>
                  </a:rPr>
                  <a:t> as a column vector.		</a:t>
                </a:r>
                <a:r>
                  <a:rPr lang="en-US" sz="2200" i="1" dirty="0" smtClean="0">
                    <a:latin typeface="Arial" panose="020B0604020202020204" pitchFamily="34" charset="0"/>
                    <a:cs typeface="Arial" panose="020B0604020202020204" pitchFamily="34" charset="0"/>
                  </a:rPr>
                  <a:t>(2 marks)</a:t>
                </a:r>
                <a:endParaRPr lang="en-US" sz="2200" i="1" dirty="0">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1520" y="1196752"/>
                <a:ext cx="5256584" cy="5408019"/>
              </a:xfrm>
              <a:prstGeom prst="rect">
                <a:avLst/>
              </a:prstGeom>
              <a:blipFill rotWithShape="0">
                <a:blip r:embed="rId4"/>
                <a:stretch>
                  <a:fillRect l="-1275" t="-564" r="-2665" b="-1466"/>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82752" y="1268760"/>
            <a:ext cx="2016224" cy="165618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4149080"/>
            <a:ext cx="548640" cy="548640"/>
          </a:xfrm>
          <a:prstGeom prst="rect">
            <a:avLst/>
          </a:prstGeom>
        </p:spPr>
      </p:pic>
    </p:spTree>
    <p:extLst>
      <p:ext uri="{BB962C8B-B14F-4D97-AF65-F5344CB8AC3E}">
        <p14:creationId xmlns:p14="http://schemas.microsoft.com/office/powerpoint/2010/main" val="3274316803"/>
      </p:ext>
    </p:extLst>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Unit Test</a:t>
            </a:r>
            <a:endParaRPr lang="en-GB" sz="4000" b="1" dirty="0" smtClean="0"/>
          </a:p>
        </p:txBody>
      </p:sp>
      <mc:AlternateContent xmlns:mc="http://schemas.openxmlformats.org/markup-compatibility/2006" xmlns:a14="http://schemas.microsoft.com/office/drawing/2010/main">
        <mc:Choice Requires="a14">
          <p:sp>
            <p:nvSpPr>
              <p:cNvPr id="9" name="Rectangle 8"/>
              <p:cNvSpPr/>
              <p:nvPr/>
            </p:nvSpPr>
            <p:spPr>
              <a:xfrm>
                <a:off x="251520" y="1196752"/>
                <a:ext cx="5256584" cy="5344925"/>
              </a:xfrm>
              <a:prstGeom prst="rect">
                <a:avLst/>
              </a:prstGeom>
            </p:spPr>
            <p:txBody>
              <a:bodyPr wrap="square">
                <a:spAutoFit/>
              </a:bodyPr>
              <a:lstStyle/>
              <a:p>
                <a:pPr marL="457200" indent="-457200">
                  <a:buClr>
                    <a:srgbClr val="C00000"/>
                  </a:buClr>
                  <a:buFont typeface="+mj-lt"/>
                  <a:buAutoNum type="arabicPeriod" startAt="4"/>
                  <a:tabLst>
                    <a:tab pos="2514600" algn="l"/>
                    <a:tab pos="5081588" algn="r"/>
                  </a:tabLst>
                </a:pP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diagram is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 sketch. P </a:t>
                </a:r>
                <a:r>
                  <a:rPr lang="en-US" sz="2600" dirty="0">
                    <a:latin typeface="Arial" panose="020B0604020202020204" pitchFamily="34" charset="0"/>
                    <a:cs typeface="Arial" panose="020B0604020202020204" pitchFamily="34" charset="0"/>
                  </a:rPr>
                  <a:t>is the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point </a:t>
                </a:r>
                <a:r>
                  <a:rPr lang="en-US" sz="2600" dirty="0">
                    <a:latin typeface="Arial" panose="020B0604020202020204" pitchFamily="34" charset="0"/>
                    <a:cs typeface="Arial" panose="020B0604020202020204" pitchFamily="34" charset="0"/>
                  </a:rPr>
                  <a:t>(1, </a:t>
                </a:r>
                <a:r>
                  <a:rPr lang="en-US" sz="2600" dirty="0" smtClean="0">
                    <a:latin typeface="Arial" panose="020B0604020202020204" pitchFamily="34" charset="0"/>
                    <a:cs typeface="Arial" panose="020B0604020202020204" pitchFamily="34" charset="0"/>
                  </a:rPr>
                  <a:t>4). </a:t>
                </a:r>
                <a:r>
                  <a:rPr lang="en-US" sz="2600" dirty="0">
                    <a:latin typeface="Arial" panose="020B0604020202020204" pitchFamily="34" charset="0"/>
                    <a:cs typeface="Arial" panose="020B0604020202020204" pitchFamily="34" charset="0"/>
                  </a:rPr>
                  <a:t>Q is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point (3</a:t>
                </a:r>
                <a:r>
                  <a:rPr lang="en-US" sz="2600" dirty="0" smtClean="0">
                    <a:latin typeface="Arial" panose="020B0604020202020204" pitchFamily="34" charset="0"/>
                    <a:cs typeface="Arial" panose="020B0604020202020204" pitchFamily="34" charset="0"/>
                  </a:rPr>
                  <a:t>, 6).</a:t>
                </a:r>
              </a:p>
              <a:p>
                <a:pPr marL="914400" lvl="1" indent="-457200">
                  <a:buClr>
                    <a:srgbClr val="C00000"/>
                  </a:buClr>
                  <a:buFont typeface="+mj-lt"/>
                  <a:buAutoNum type="alphaLcPeriod"/>
                  <a:tabLst>
                    <a:tab pos="2514600" algn="l"/>
                    <a:tab pos="5081588" algn="r"/>
                  </a:tabLst>
                </a:pPr>
                <a:r>
                  <a:rPr lang="en-US" sz="2600" dirty="0">
                    <a:latin typeface="Arial" panose="020B0604020202020204" pitchFamily="34" charset="0"/>
                    <a:cs typeface="Arial" panose="020B0604020202020204" pitchFamily="34" charset="0"/>
                  </a:rPr>
                  <a:t>Find the vector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𝐏𝐐</m:t>
                        </m:r>
                      </m:e>
                    </m:acc>
                  </m:oMath>
                </a14:m>
                <a:r>
                  <a:rPr lang="en-US" sz="2600" dirty="0" smtClean="0">
                    <a:latin typeface="Arial" panose="020B0604020202020204" pitchFamily="34" charset="0"/>
                    <a:cs typeface="Arial" panose="020B0604020202020204" pitchFamily="34" charset="0"/>
                  </a:rPr>
                  <a:t>.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Give </a:t>
                </a:r>
                <a:r>
                  <a:rPr lang="en-US" sz="2600" dirty="0">
                    <a:latin typeface="Arial" panose="020B0604020202020204" pitchFamily="34" charset="0"/>
                    <a:cs typeface="Arial" panose="020B0604020202020204" pitchFamily="34" charset="0"/>
                  </a:rPr>
                  <a:t>your answer as a column vector</a:t>
                </a:r>
                <a:r>
                  <a:rPr lang="en-US" sz="2600" dirty="0" smtClean="0">
                    <a:latin typeface="Arial" panose="020B0604020202020204" pitchFamily="34" charset="0"/>
                    <a:cs typeface="Arial" panose="020B0604020202020204" pitchFamily="34" charset="0"/>
                  </a:rPr>
                  <a:t>.		</a:t>
                </a:r>
                <a:r>
                  <a:rPr lang="en-US" sz="2600" i="1" dirty="0" smtClean="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2 marks)</a:t>
                </a:r>
              </a:p>
              <a:p>
                <a:pPr lvl="1">
                  <a:buClr>
                    <a:srgbClr val="C00000"/>
                  </a:buClr>
                  <a:tabLst>
                    <a:tab pos="2514600" algn="l"/>
                    <a:tab pos="5081588" algn="r"/>
                  </a:tabLst>
                </a:pPr>
                <a:r>
                  <a:rPr lang="en-US" sz="2600" dirty="0">
                    <a:latin typeface="Arial" panose="020B0604020202020204" pitchFamily="34" charset="0"/>
                    <a:cs typeface="Arial" panose="020B0604020202020204" pitchFamily="34" charset="0"/>
                  </a:rPr>
                  <a:t>M is the midpoint of PQ.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N </a:t>
                </a:r>
                <a:r>
                  <a:rPr lang="en-US" sz="2600" dirty="0">
                    <a:latin typeface="Arial" panose="020B0604020202020204" pitchFamily="34" charset="0"/>
                    <a:cs typeface="Arial" panose="020B0604020202020204" pitchFamily="34" charset="0"/>
                  </a:rPr>
                  <a:t>is the midpoint of QR. </a:t>
                </a:r>
                <a:endParaRPr lang="en-US" sz="26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514600" algn="l"/>
                    <a:tab pos="5081588" algn="r"/>
                  </a:tabLst>
                </a:pPr>
                <a:r>
                  <a:rPr lang="en-US" sz="2600" dirty="0" smtClean="0">
                    <a:latin typeface="Arial" panose="020B0604020202020204" pitchFamily="34" charset="0"/>
                    <a:cs typeface="Arial" panose="020B0604020202020204" pitchFamily="34" charset="0"/>
                  </a:rPr>
                  <a:t>Find </a:t>
                </a:r>
                <a:r>
                  <a:rPr lang="en-US" sz="2600" dirty="0">
                    <a:latin typeface="Arial" panose="020B0604020202020204" pitchFamily="34" charset="0"/>
                    <a:cs typeface="Arial" panose="020B0604020202020204" pitchFamily="34" charset="0"/>
                  </a:rPr>
                  <a:t>the vector </a:t>
                </a:r>
                <a:r>
                  <a:rPr lang="en-US" sz="2600" dirty="0" smtClean="0">
                    <a:latin typeface="Arial" panose="020B0604020202020204" pitchFamily="34" charset="0"/>
                    <a:cs typeface="Arial" panose="020B0604020202020204" pitchFamily="34" charset="0"/>
                  </a:rPr>
                  <a:t>MN.</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Give </a:t>
                </a:r>
                <a:r>
                  <a:rPr lang="en-US" sz="2600" dirty="0">
                    <a:latin typeface="Arial" panose="020B0604020202020204" pitchFamily="34" charset="0"/>
                    <a:cs typeface="Arial" panose="020B0604020202020204" pitchFamily="34" charset="0"/>
                  </a:rPr>
                  <a:t>your answer as a column vector.</a:t>
                </a:r>
              </a:p>
            </p:txBody>
          </p:sp>
        </mc:Choice>
        <mc:Fallback xmlns="">
          <p:sp>
            <p:nvSpPr>
              <p:cNvPr id="9" name="Rectangle 8"/>
              <p:cNvSpPr>
                <a:spLocks noRot="1" noChangeAspect="1" noMove="1" noResize="1" noEditPoints="1" noAdjustHandles="1" noChangeArrowheads="1" noChangeShapeType="1" noTextEdit="1"/>
              </p:cNvSpPr>
              <p:nvPr/>
            </p:nvSpPr>
            <p:spPr>
              <a:xfrm>
                <a:off x="251520" y="1196752"/>
                <a:ext cx="5256584" cy="5344925"/>
              </a:xfrm>
              <a:prstGeom prst="rect">
                <a:avLst/>
              </a:prstGeom>
              <a:blipFill rotWithShape="0">
                <a:blip r:embed="rId4"/>
                <a:stretch>
                  <a:fillRect l="-1738" t="-1026" r="-1970" b="-1938"/>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79631" y="1275749"/>
            <a:ext cx="2096707" cy="1397805"/>
          </a:xfrm>
          <a:prstGeom prst="rect">
            <a:avLst/>
          </a:prstGeom>
        </p:spPr>
      </p:pic>
    </p:spTree>
    <p:extLst>
      <p:ext uri="{BB962C8B-B14F-4D97-AF65-F5344CB8AC3E}">
        <p14:creationId xmlns:p14="http://schemas.microsoft.com/office/powerpoint/2010/main" val="2450267102"/>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18.1 – Vectors and Vector Notation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4531402"/>
                <a:ext cx="5256584" cy="2065950"/>
              </a:xfrm>
              <a:prstGeom prst="rect">
                <a:avLst/>
              </a:prstGeom>
            </p:spPr>
            <p:txBody>
              <a:bodyPr wrap="square">
                <a:spAutoFit/>
              </a:bodyPr>
              <a:lstStyle/>
              <a:p>
                <a:pPr marL="457200" indent="-457200">
                  <a:buClr>
                    <a:srgbClr val="C00000"/>
                  </a:buClr>
                  <a:buFont typeface="+mj-lt"/>
                  <a:buAutoNum type="arabicPeriod" startAt="3"/>
                  <a:tabLst>
                    <a:tab pos="914400" algn="l"/>
                    <a:tab pos="2514600" algn="l"/>
                  </a:tabLst>
                </a:pPr>
                <a:r>
                  <a:rPr lang="en-US" sz="2100" dirty="0" smtClean="0">
                    <a:latin typeface="Arial" panose="020B0604020202020204" pitchFamily="34" charset="0"/>
                    <a:cs typeface="Arial" panose="020B0604020202020204" pitchFamily="34" charset="0"/>
                  </a:rPr>
                  <a:t>On </a:t>
                </a:r>
                <a:r>
                  <a:rPr lang="en-US" sz="2100" dirty="0">
                    <a:latin typeface="Arial" panose="020B0604020202020204" pitchFamily="34" charset="0"/>
                    <a:cs typeface="Arial" panose="020B0604020202020204" pitchFamily="34" charset="0"/>
                  </a:rPr>
                  <a:t>squared paper draw and label these vectors.</a:t>
                </a:r>
              </a:p>
              <a:p>
                <a:pPr marL="965200" lvl="1" indent="-514350">
                  <a:spcAft>
                    <a:spcPts val="600"/>
                  </a:spcAft>
                  <a:buClr>
                    <a:srgbClr val="C00000"/>
                  </a:buClr>
                  <a:buFont typeface="+mj-lt"/>
                  <a:buAutoNum type="alphaLcPeriod"/>
                  <a:tabLst>
                    <a:tab pos="2514600" algn="l"/>
                  </a:tabLst>
                </a:pPr>
                <a:r>
                  <a:rPr lang="en-US" sz="2100" b="1" dirty="0" smtClean="0"/>
                  <a:t>a</a:t>
                </a:r>
                <a:r>
                  <a:rPr lang="en-US" sz="2100" dirty="0" smtClean="0"/>
                  <a:t> = </a:t>
                </a:r>
                <a:r>
                  <a:rPr lang="en-US" sz="2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1</m:t>
                        </m:r>
                      </m:num>
                      <m:den>
                        <m:r>
                          <a:rPr lang="en-US" sz="2100" b="0" i="1" smtClean="0">
                            <a:latin typeface="Cambria Math" panose="02040503050406030204" pitchFamily="18" charset="0"/>
                            <a:cs typeface="Arial" panose="020B0604020202020204" pitchFamily="34" charset="0"/>
                          </a:rPr>
                          <m:t>3</m:t>
                        </m:r>
                      </m:den>
                    </m:f>
                  </m:oMath>
                </a14:m>
                <a:r>
                  <a:rPr lang="en-US" sz="2100" dirty="0" smtClean="0">
                    <a:latin typeface="Arial" panose="020B0604020202020204" pitchFamily="34" charset="0"/>
                    <a:cs typeface="Arial" panose="020B0604020202020204" pitchFamily="34" charset="0"/>
                  </a:rPr>
                  <a:t>)</a:t>
                </a:r>
                <a:r>
                  <a:rPr lang="en-US" sz="2100" dirty="0"/>
                  <a:t>	</a:t>
                </a:r>
                <a:r>
                  <a:rPr lang="en-US" sz="2100" dirty="0" smtClean="0">
                    <a:solidFill>
                      <a:srgbClr val="C00000"/>
                    </a:solidFill>
                  </a:rPr>
                  <a:t>b.</a:t>
                </a:r>
                <a:r>
                  <a:rPr lang="en-US" sz="2100" dirty="0" smtClean="0"/>
                  <a:t>  </a:t>
                </a:r>
                <a:r>
                  <a:rPr lang="en-US" sz="2100" b="1" dirty="0" smtClean="0"/>
                  <a:t>b</a:t>
                </a:r>
                <a:r>
                  <a:rPr lang="en-US" sz="2100" dirty="0" smtClean="0"/>
                  <a:t> = </a:t>
                </a:r>
                <a:r>
                  <a:rPr lang="en-US" sz="2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3</m:t>
                        </m:r>
                      </m:num>
                      <m:den>
                        <m:r>
                          <a:rPr lang="en-US" sz="2100" b="0" i="1" smtClean="0">
                            <a:latin typeface="Cambria Math" panose="02040503050406030204" pitchFamily="18" charset="0"/>
                            <a:cs typeface="Arial" panose="020B0604020202020204" pitchFamily="34" charset="0"/>
                          </a:rPr>
                          <m:t>−2</m:t>
                        </m:r>
                      </m:den>
                    </m:f>
                  </m:oMath>
                </a14:m>
                <a:r>
                  <a:rPr lang="en-US" sz="2100" dirty="0">
                    <a:latin typeface="Arial" panose="020B0604020202020204" pitchFamily="34" charset="0"/>
                    <a:cs typeface="Arial" panose="020B0604020202020204" pitchFamily="34" charset="0"/>
                  </a:rPr>
                  <a:t>)</a:t>
                </a:r>
                <a:endParaRPr lang="en-US" sz="2100" dirty="0"/>
              </a:p>
              <a:p>
                <a:pPr marL="965200" lvl="1" indent="-514350">
                  <a:spcAft>
                    <a:spcPts val="600"/>
                  </a:spcAft>
                  <a:buClr>
                    <a:srgbClr val="C00000"/>
                  </a:buClr>
                  <a:buFont typeface="+mj-lt"/>
                  <a:buAutoNum type="alphaLcPeriod" startAt="3"/>
                  <a:tabLst>
                    <a:tab pos="2514600" algn="l"/>
                  </a:tabLst>
                </a:pPr>
                <a:r>
                  <a:rPr lang="en-US" sz="2100" b="1" dirty="0" smtClean="0"/>
                  <a:t>c</a:t>
                </a:r>
                <a:r>
                  <a:rPr lang="en-US" sz="2100" dirty="0" smtClean="0"/>
                  <a:t> </a:t>
                </a:r>
                <a:r>
                  <a:rPr lang="en-US" sz="2100" dirty="0"/>
                  <a:t>= </a:t>
                </a:r>
                <a:r>
                  <a:rPr lang="en-US" sz="2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−4</m:t>
                        </m:r>
                      </m:num>
                      <m:den>
                        <m:r>
                          <a:rPr lang="en-US" sz="2100" b="0" i="1" smtClean="0">
                            <a:latin typeface="Cambria Math" panose="02040503050406030204" pitchFamily="18" charset="0"/>
                            <a:cs typeface="Arial" panose="020B0604020202020204" pitchFamily="34" charset="0"/>
                          </a:rPr>
                          <m:t>−3</m:t>
                        </m:r>
                      </m:den>
                    </m:f>
                  </m:oMath>
                </a14:m>
                <a:r>
                  <a:rPr lang="en-US" sz="2100" dirty="0">
                    <a:latin typeface="Arial" panose="020B0604020202020204" pitchFamily="34" charset="0"/>
                    <a:cs typeface="Arial" panose="020B0604020202020204" pitchFamily="34" charset="0"/>
                  </a:rPr>
                  <a:t>)</a:t>
                </a:r>
                <a:r>
                  <a:rPr lang="en-US" sz="2100" dirty="0"/>
                  <a:t>	</a:t>
                </a:r>
                <a:r>
                  <a:rPr lang="en-US" sz="2100" dirty="0">
                    <a:solidFill>
                      <a:srgbClr val="C00000"/>
                    </a:solidFill>
                  </a:rPr>
                  <a:t>b.</a:t>
                </a:r>
                <a:r>
                  <a:rPr lang="en-US" sz="2100" dirty="0"/>
                  <a:t>  </a:t>
                </a:r>
                <a14:m>
                  <m:oMath xmlns:m="http://schemas.openxmlformats.org/officeDocument/2006/math">
                    <m:acc>
                      <m:accPr>
                        <m:chr m:val="⃗"/>
                        <m:ctrlPr>
                          <a:rPr lang="en-US" sz="2100" b="1" i="1" dirty="0" smtClean="0">
                            <a:latin typeface="Cambria Math" panose="02040503050406030204" pitchFamily="18" charset="0"/>
                          </a:rPr>
                        </m:ctrlPr>
                      </m:accPr>
                      <m:e>
                        <m:r>
                          <a:rPr lang="en-US" sz="2100" b="1" i="0" dirty="0" smtClean="0">
                            <a:latin typeface="Cambria Math" panose="02040503050406030204" pitchFamily="18" charset="0"/>
                          </a:rPr>
                          <m:t>𝐀𝐁</m:t>
                        </m:r>
                      </m:e>
                    </m:acc>
                  </m:oMath>
                </a14:m>
                <a:r>
                  <a:rPr lang="en-US" sz="2100" dirty="0" smtClean="0"/>
                  <a:t> </a:t>
                </a:r>
                <a:r>
                  <a:rPr lang="en-US" sz="2100" dirty="0"/>
                  <a:t>= </a:t>
                </a:r>
                <a:r>
                  <a:rPr lang="en-US" sz="2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−5</m:t>
                        </m:r>
                      </m:num>
                      <m:den>
                        <m:r>
                          <a:rPr lang="en-US" sz="2100" b="0" i="1" smtClean="0">
                            <a:latin typeface="Cambria Math" panose="02040503050406030204" pitchFamily="18" charset="0"/>
                            <a:cs typeface="Arial" panose="020B0604020202020204" pitchFamily="34" charset="0"/>
                          </a:rPr>
                          <m:t>4</m:t>
                        </m:r>
                      </m:den>
                    </m:f>
                    <m:r>
                      <a:rPr lang="en-US" sz="2100" b="1" i="1" smtClean="0">
                        <a:latin typeface="Cambria Math" panose="02040503050406030204" pitchFamily="18" charset="0"/>
                        <a:cs typeface="Arial" panose="020B0604020202020204" pitchFamily="34" charset="0"/>
                      </a:rPr>
                      <m:t>)</m:t>
                    </m:r>
                  </m:oMath>
                </a14:m>
                <a:endParaRPr lang="en-US" sz="2100" b="1" dirty="0" smtClean="0">
                  <a:latin typeface="Arial" panose="020B0604020202020204" pitchFamily="34" charset="0"/>
                  <a:cs typeface="Arial" panose="020B0604020202020204" pitchFamily="34" charset="0"/>
                </a:endParaRPr>
              </a:p>
              <a:p>
                <a:pPr marL="965200" lvl="1" indent="-514350">
                  <a:spcAft>
                    <a:spcPts val="600"/>
                  </a:spcAft>
                  <a:buClr>
                    <a:srgbClr val="C00000"/>
                  </a:buClr>
                  <a:buFont typeface="+mj-lt"/>
                  <a:buAutoNum type="alphaLcPeriod" startAt="5"/>
                  <a:tabLst>
                    <a:tab pos="2514600" algn="l"/>
                  </a:tabLst>
                </a:pPr>
                <a14:m>
                  <m:oMath xmlns:m="http://schemas.openxmlformats.org/officeDocument/2006/math">
                    <m:acc>
                      <m:accPr>
                        <m:chr m:val="⃗"/>
                        <m:ctrlPr>
                          <a:rPr lang="en-US" sz="2100" b="1" i="1" dirty="0">
                            <a:latin typeface="Cambria Math" panose="02040503050406030204" pitchFamily="18" charset="0"/>
                          </a:rPr>
                        </m:ctrlPr>
                      </m:accPr>
                      <m:e>
                        <m:r>
                          <a:rPr lang="en-US" sz="2100" b="1" i="0" dirty="0" smtClean="0">
                            <a:latin typeface="Cambria Math" panose="02040503050406030204" pitchFamily="18" charset="0"/>
                          </a:rPr>
                          <m:t>𝐂𝐃</m:t>
                        </m:r>
                      </m:e>
                    </m:acc>
                  </m:oMath>
                </a14:m>
                <a:r>
                  <a:rPr lang="en-US" sz="2100" dirty="0" smtClean="0"/>
                  <a:t> </a:t>
                </a:r>
                <a:r>
                  <a:rPr lang="en-US" sz="2100" dirty="0"/>
                  <a:t>= </a:t>
                </a:r>
                <a:r>
                  <a:rPr lang="en-US" sz="2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0</m:t>
                        </m:r>
                      </m:num>
                      <m:den>
                        <m:r>
                          <a:rPr lang="en-US" sz="2100" b="0" i="1" smtClean="0">
                            <a:latin typeface="Cambria Math" panose="02040503050406030204" pitchFamily="18" charset="0"/>
                            <a:cs typeface="Arial" panose="020B0604020202020204" pitchFamily="34" charset="0"/>
                          </a:rPr>
                          <m:t>5</m:t>
                        </m:r>
                      </m:den>
                    </m:f>
                  </m:oMath>
                </a14:m>
                <a:r>
                  <a:rPr lang="en-US" sz="2100" dirty="0" smtClean="0">
                    <a:latin typeface="Arial" panose="020B0604020202020204" pitchFamily="34" charset="0"/>
                    <a:cs typeface="Arial" panose="020B0604020202020204" pitchFamily="34" charset="0"/>
                  </a:rPr>
                  <a:t>)</a:t>
                </a:r>
                <a:endParaRPr lang="en-US" sz="21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4531402"/>
                <a:ext cx="5256584" cy="2065950"/>
              </a:xfrm>
              <a:prstGeom prst="rect">
                <a:avLst/>
              </a:prstGeom>
              <a:blipFill rotWithShape="0">
                <a:blip r:embed="rId4"/>
                <a:stretch>
                  <a:fillRect l="-1159" t="-1770" b="-3245"/>
                </a:stretch>
              </a:blipFill>
            </p:spPr>
            <p:txBody>
              <a:bodyPr/>
              <a:lstStyle/>
              <a:p>
                <a:r>
                  <a:rPr lang="en-US">
                    <a:noFill/>
                  </a:rPr>
                  <a:t> </a:t>
                </a:r>
              </a:p>
            </p:txBody>
          </p:sp>
        </mc:Fallback>
      </mc:AlternateContent>
      <p:grpSp>
        <p:nvGrpSpPr>
          <p:cNvPr id="7" name="Group 6"/>
          <p:cNvGrpSpPr/>
          <p:nvPr/>
        </p:nvGrpSpPr>
        <p:grpSpPr>
          <a:xfrm>
            <a:off x="251520" y="1196752"/>
            <a:ext cx="5213924" cy="3235206"/>
            <a:chOff x="150164" y="6494199"/>
            <a:chExt cx="5213924" cy="3235206"/>
          </a:xfrm>
        </p:grpSpPr>
        <mc:AlternateContent xmlns:mc="http://schemas.openxmlformats.org/markup-compatibility/2006" xmlns:a14="http://schemas.microsoft.com/office/drawing/2010/main">
          <mc:Choice Requires="a14">
            <p:sp>
              <p:nvSpPr>
                <p:cNvPr id="8" name="Rectangle 7"/>
                <p:cNvSpPr/>
                <p:nvPr/>
              </p:nvSpPr>
              <p:spPr>
                <a:xfrm flipH="1">
                  <a:off x="150164" y="6673055"/>
                  <a:ext cx="5213924" cy="3056350"/>
                </a:xfrm>
                <a:prstGeom prst="rect">
                  <a:avLst/>
                </a:prstGeom>
                <a:solidFill>
                  <a:srgbClr val="F0F4F8"/>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1930" dirty="0" smtClean="0">
                      <a:solidFill>
                        <a:schemeClr val="tx1"/>
                      </a:solidFill>
                      <a:latin typeface="Arial" panose="020B0604020202020204" pitchFamily="34" charset="0"/>
                      <a:cs typeface="Arial" panose="020B0604020202020204" pitchFamily="34" charset="0"/>
                    </a:rPr>
                    <a:t>A vector is a quantity that has </a:t>
                  </a:r>
                  <a:br>
                    <a:rPr lang="en-US" sz="1930" dirty="0" smtClean="0">
                      <a:solidFill>
                        <a:schemeClr val="tx1"/>
                      </a:solidFill>
                      <a:latin typeface="Arial" panose="020B0604020202020204" pitchFamily="34" charset="0"/>
                      <a:cs typeface="Arial" panose="020B0604020202020204" pitchFamily="34" charset="0"/>
                    </a:rPr>
                  </a:br>
                  <a:r>
                    <a:rPr lang="en-US" sz="1930" dirty="0" smtClean="0">
                      <a:solidFill>
                        <a:schemeClr val="tx1"/>
                      </a:solidFill>
                      <a:latin typeface="Arial" panose="020B0604020202020204" pitchFamily="34" charset="0"/>
                      <a:cs typeface="Arial" panose="020B0604020202020204" pitchFamily="34" charset="0"/>
                    </a:rPr>
                    <a:t>magnitude </a:t>
                  </a:r>
                  <a:r>
                    <a:rPr lang="en-US" sz="1930" dirty="0">
                      <a:solidFill>
                        <a:schemeClr val="tx1"/>
                      </a:solidFill>
                      <a:latin typeface="Arial" panose="020B0604020202020204" pitchFamily="34" charset="0"/>
                      <a:cs typeface="Arial" panose="020B0604020202020204" pitchFamily="34" charset="0"/>
                    </a:rPr>
                    <a:t>and direction.</a:t>
                  </a:r>
                </a:p>
                <a:p>
                  <a:r>
                    <a:rPr lang="en-US" sz="1930" dirty="0">
                      <a:solidFill>
                        <a:schemeClr val="tx1"/>
                      </a:solidFill>
                      <a:latin typeface="Arial" panose="020B0604020202020204" pitchFamily="34" charset="0"/>
                      <a:cs typeface="Arial" panose="020B0604020202020204" pitchFamily="34" charset="0"/>
                    </a:rPr>
                    <a:t>The magnitude of a vector is its size.</a:t>
                  </a:r>
                </a:p>
                <a:p>
                  <a:r>
                    <a:rPr lang="en-US" sz="1930" dirty="0">
                      <a:solidFill>
                        <a:schemeClr val="tx1"/>
                      </a:solidFill>
                      <a:latin typeface="Arial" panose="020B0604020202020204" pitchFamily="34" charset="0"/>
                      <a:cs typeface="Arial" panose="020B0604020202020204" pitchFamily="34" charset="0"/>
                    </a:rPr>
                    <a:t>Displacement is change in position. A displacement can be written as </a:t>
                  </a:r>
                  <a:r>
                    <a:rPr lang="en-US" sz="1930" dirty="0" smtClean="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1930" i="1">
                              <a:solidFill>
                                <a:schemeClr val="tx1"/>
                              </a:solidFill>
                              <a:latin typeface="Cambria Math" panose="02040503050406030204" pitchFamily="18" charset="0"/>
                              <a:cs typeface="Arial" panose="020B0604020202020204" pitchFamily="34" charset="0"/>
                            </a:rPr>
                          </m:ctrlPr>
                        </m:fPr>
                        <m:num>
                          <m:r>
                            <a:rPr lang="en-US" sz="1930" b="0" i="1" smtClean="0">
                              <a:solidFill>
                                <a:schemeClr val="tx1"/>
                              </a:solidFill>
                              <a:latin typeface="Cambria Math" panose="02040503050406030204" pitchFamily="18" charset="0"/>
                              <a:cs typeface="Arial" panose="020B0604020202020204" pitchFamily="34" charset="0"/>
                            </a:rPr>
                            <m:t>3</m:t>
                          </m:r>
                        </m:num>
                        <m:den>
                          <m:r>
                            <a:rPr lang="en-US" sz="1930" b="0" i="1" smtClean="0">
                              <a:solidFill>
                                <a:schemeClr val="tx1"/>
                              </a:solidFill>
                              <a:latin typeface="Cambria Math" panose="02040503050406030204" pitchFamily="18" charset="0"/>
                              <a:cs typeface="Arial" panose="020B0604020202020204" pitchFamily="34" charset="0"/>
                            </a:rPr>
                            <m:t>4</m:t>
                          </m:r>
                        </m:den>
                      </m:f>
                    </m:oMath>
                  </a14:m>
                  <a:r>
                    <a:rPr lang="en-US" sz="1930" dirty="0">
                      <a:solidFill>
                        <a:schemeClr val="tx1"/>
                      </a:solidFill>
                      <a:latin typeface="Arial" panose="020B0604020202020204" pitchFamily="34" charset="0"/>
                      <a:cs typeface="Arial" panose="020B0604020202020204" pitchFamily="34" charset="0"/>
                    </a:rPr>
                    <a:t>) </a:t>
                  </a:r>
                  <a:r>
                    <a:rPr lang="en-US" sz="1930" dirty="0" smtClean="0">
                      <a:solidFill>
                        <a:schemeClr val="tx1"/>
                      </a:solidFill>
                      <a:latin typeface="Arial" panose="020B0604020202020204" pitchFamily="34" charset="0"/>
                      <a:cs typeface="Arial" panose="020B0604020202020204" pitchFamily="34" charset="0"/>
                    </a:rPr>
                    <a:t>where </a:t>
                  </a:r>
                  <a:r>
                    <a:rPr lang="en-US" sz="1930" dirty="0">
                      <a:solidFill>
                        <a:schemeClr val="tx1"/>
                      </a:solidFill>
                      <a:latin typeface="Arial" panose="020B0604020202020204" pitchFamily="34" charset="0"/>
                      <a:cs typeface="Arial" panose="020B0604020202020204" pitchFamily="34" charset="0"/>
                    </a:rPr>
                    <a:t>3 is the </a:t>
                  </a:r>
                  <a:r>
                    <a:rPr lang="en-US" sz="1930" i="1" dirty="0">
                      <a:solidFill>
                        <a:schemeClr val="tx1"/>
                      </a:solidFill>
                      <a:latin typeface="Arial" panose="020B0604020202020204" pitchFamily="34" charset="0"/>
                      <a:cs typeface="Arial" panose="020B0604020202020204" pitchFamily="34" charset="0"/>
                    </a:rPr>
                    <a:t>x</a:t>
                  </a:r>
                  <a:r>
                    <a:rPr lang="en-US" sz="1930" dirty="0">
                      <a:solidFill>
                        <a:schemeClr val="tx1"/>
                      </a:solidFill>
                      <a:latin typeface="Arial" panose="020B0604020202020204" pitchFamily="34" charset="0"/>
                      <a:cs typeface="Arial" panose="020B0604020202020204" pitchFamily="34" charset="0"/>
                    </a:rPr>
                    <a:t> component and 4 is the </a:t>
                  </a:r>
                  <a:r>
                    <a:rPr lang="en-US" sz="1930" i="1" dirty="0" smtClean="0">
                      <a:solidFill>
                        <a:schemeClr val="tx1"/>
                      </a:solidFill>
                      <a:latin typeface="Arial" panose="020B0604020202020204" pitchFamily="34" charset="0"/>
                      <a:cs typeface="Arial" panose="020B0604020202020204" pitchFamily="34" charset="0"/>
                    </a:rPr>
                    <a:t>y</a:t>
                  </a:r>
                  <a:r>
                    <a:rPr lang="en-US" sz="1930" dirty="0" smtClean="0">
                      <a:solidFill>
                        <a:schemeClr val="tx1"/>
                      </a:solidFill>
                      <a:latin typeface="Arial" panose="020B0604020202020204" pitchFamily="34" charset="0"/>
                      <a:cs typeface="Arial" panose="020B0604020202020204" pitchFamily="34" charset="0"/>
                    </a:rPr>
                    <a:t> </a:t>
                  </a:r>
                  <a:r>
                    <a:rPr lang="en-US" sz="1930" dirty="0">
                      <a:solidFill>
                        <a:schemeClr val="tx1"/>
                      </a:solidFill>
                      <a:latin typeface="Arial" panose="020B0604020202020204" pitchFamily="34" charset="0"/>
                      <a:cs typeface="Arial" panose="020B0604020202020204" pitchFamily="34" charset="0"/>
                    </a:rPr>
                    <a:t>component. o</a:t>
                  </a:r>
                </a:p>
                <a:p>
                  <a:r>
                    <a:rPr lang="en-US" sz="1930" dirty="0">
                      <a:solidFill>
                        <a:schemeClr val="tx1"/>
                      </a:solidFill>
                      <a:latin typeface="Arial" panose="020B0604020202020204" pitchFamily="34" charset="0"/>
                      <a:cs typeface="Arial" panose="020B0604020202020204" pitchFamily="34" charset="0"/>
                    </a:rPr>
                    <a:t>Examples of vectors are force (5 N acting vertically upwards) and velocity (15 km/h </a:t>
                  </a:r>
                  <a:r>
                    <a:rPr lang="en-US" sz="1930" dirty="0" smtClean="0">
                      <a:solidFill>
                        <a:schemeClr val="tx1"/>
                      </a:solidFill>
                      <a:latin typeface="Arial" panose="020B0604020202020204" pitchFamily="34" charset="0"/>
                      <a:cs typeface="Arial" panose="020B0604020202020204" pitchFamily="34" charset="0"/>
                    </a:rPr>
                    <a:t>due </a:t>
                  </a:r>
                  <a:r>
                    <a:rPr lang="en-US" sz="1930" dirty="0">
                      <a:solidFill>
                        <a:schemeClr val="tx1"/>
                      </a:solidFill>
                      <a:latin typeface="Arial" panose="020B0604020202020204" pitchFamily="34" charset="0"/>
                      <a:cs typeface="Arial" panose="020B0604020202020204" pitchFamily="34" charset="0"/>
                    </a:rPr>
                    <a:t>north).</a:t>
                  </a:r>
                </a:p>
              </p:txBody>
            </p:sp>
          </mc:Choice>
          <mc:Fallback xmlns="">
            <p:sp>
              <p:nvSpPr>
                <p:cNvPr id="8" name="Rectangle 7"/>
                <p:cNvSpPr>
                  <a:spLocks noRot="1" noChangeAspect="1" noMove="1" noResize="1" noEditPoints="1" noAdjustHandles="1" noChangeArrowheads="1" noChangeShapeType="1" noTextEdit="1"/>
                </p:cNvSpPr>
                <p:nvPr/>
              </p:nvSpPr>
              <p:spPr>
                <a:xfrm flipH="1">
                  <a:off x="150164" y="6673055"/>
                  <a:ext cx="5213924" cy="3056350"/>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a:t>
              </a:r>
              <a:endParaRPr lang="en-US"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72447" y="1412776"/>
            <a:ext cx="1163649" cy="130910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4509120"/>
            <a:ext cx="548640" cy="548640"/>
          </a:xfrm>
          <a:prstGeom prst="rect">
            <a:avLst/>
          </a:prstGeom>
        </p:spPr>
      </p:pic>
    </p:spTree>
    <p:extLst>
      <p:ext uri="{BB962C8B-B14F-4D97-AF65-F5344CB8AC3E}">
        <p14:creationId xmlns:p14="http://schemas.microsoft.com/office/powerpoint/2010/main" val="1293890405"/>
      </p:ext>
    </p:extLst>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Unit Test</a:t>
            </a:r>
            <a:endParaRPr lang="en-GB" sz="4000" b="1" dirty="0" smtClean="0"/>
          </a:p>
        </p:txBody>
      </p:sp>
      <mc:AlternateContent xmlns:mc="http://schemas.openxmlformats.org/markup-compatibility/2006" xmlns:a14="http://schemas.microsoft.com/office/drawing/2010/main">
        <mc:Choice Requires="a14">
          <p:sp>
            <p:nvSpPr>
              <p:cNvPr id="9" name="Rectangle 8"/>
              <p:cNvSpPr/>
              <p:nvPr/>
            </p:nvSpPr>
            <p:spPr>
              <a:xfrm>
                <a:off x="251520" y="1196752"/>
                <a:ext cx="5256584" cy="5465471"/>
              </a:xfrm>
              <a:prstGeom prst="rect">
                <a:avLst/>
              </a:prstGeom>
            </p:spPr>
            <p:txBody>
              <a:bodyPr wrap="square">
                <a:spAutoFit/>
              </a:bodyPr>
              <a:lstStyle/>
              <a:p>
                <a:pPr marL="514350" indent="-514350">
                  <a:buClr>
                    <a:srgbClr val="C00000"/>
                  </a:buClr>
                  <a:buFont typeface="+mj-lt"/>
                  <a:buAutoNum type="arabicPeriod" startAt="5"/>
                  <a:tabLst>
                    <a:tab pos="2514600" algn="l"/>
                    <a:tab pos="5081588" algn="r"/>
                  </a:tabLst>
                </a:pPr>
                <a:r>
                  <a:rPr lang="en-US" sz="2600" b="1" dirty="0" smtClean="0">
                    <a:solidFill>
                      <a:srgbClr val="C00000"/>
                    </a:solidFill>
                    <a:latin typeface="Arial" panose="020B0604020202020204" pitchFamily="34" charset="0"/>
                    <a:cs typeface="Arial" panose="020B0604020202020204" pitchFamily="34" charset="0"/>
                  </a:rPr>
                  <a:t>Reasoning</a:t>
                </a:r>
                <a:r>
                  <a:rPr lang="en-US" sz="2600" dirty="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ABCDEF is a regular hexagon.</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𝐀𝐁</m:t>
                        </m:r>
                      </m:e>
                    </m:acc>
                  </m:oMath>
                </a14:m>
                <a:r>
                  <a:rPr lang="en-US" sz="2600" dirty="0">
                    <a:latin typeface="Arial" panose="020B0604020202020204" pitchFamily="34" charset="0"/>
                    <a:cs typeface="Arial" panose="020B0604020202020204" pitchFamily="34" charset="0"/>
                  </a:rPr>
                  <a:t> =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𝐁𝐂</m:t>
                        </m:r>
                      </m:e>
                    </m:acc>
                  </m:oMath>
                </a14:m>
                <a:r>
                  <a:rPr lang="en-US" sz="2600" dirty="0">
                    <a:latin typeface="Arial" panose="020B0604020202020204" pitchFamily="34" charset="0"/>
                    <a:cs typeface="Arial" panose="020B0604020202020204" pitchFamily="34" charset="0"/>
                  </a:rPr>
                  <a:t> = </a:t>
                </a:r>
                <a:r>
                  <a:rPr lang="en-US" sz="2600" b="1" dirty="0">
                    <a:latin typeface="Arial" panose="020B0604020202020204" pitchFamily="34" charset="0"/>
                    <a:cs typeface="Arial" panose="020B0604020202020204" pitchFamily="34" charset="0"/>
                  </a:rPr>
                  <a:t>b</a:t>
                </a:r>
                <a:r>
                  <a:rPr lang="en-US" sz="26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𝐅𝐂</m:t>
                        </m:r>
                      </m:e>
                    </m:acc>
                  </m:oMath>
                </a14:m>
                <a:r>
                  <a:rPr lang="en-US" sz="2600" dirty="0">
                    <a:latin typeface="Arial" panose="020B0604020202020204" pitchFamily="34" charset="0"/>
                    <a:cs typeface="Arial" panose="020B0604020202020204" pitchFamily="34" charset="0"/>
                  </a:rPr>
                  <a:t> = 2</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a:t>
                </a:r>
              </a:p>
              <a:p>
                <a:pPr marL="971550" lvl="1" indent="-514350">
                  <a:buClr>
                    <a:srgbClr val="C00000"/>
                  </a:buClr>
                  <a:buFont typeface="+mj-lt"/>
                  <a:buAutoNum type="alphaLcPeriod"/>
                  <a:tabLst>
                    <a:tab pos="2514600" algn="l"/>
                    <a:tab pos="5081588" algn="r"/>
                  </a:tabLst>
                </a:pPr>
                <a:r>
                  <a:rPr lang="en-US" sz="2600" dirty="0" smtClean="0">
                    <a:latin typeface="Arial" panose="020B0604020202020204" pitchFamily="34" charset="0"/>
                    <a:cs typeface="Arial" panose="020B0604020202020204" pitchFamily="34" charset="0"/>
                  </a:rPr>
                  <a:t>Find </a:t>
                </a:r>
                <a:r>
                  <a:rPr lang="en-US" sz="2600" dirty="0">
                    <a:latin typeface="Arial" panose="020B0604020202020204" pitchFamily="34" charset="0"/>
                    <a:cs typeface="Arial" panose="020B0604020202020204" pitchFamily="34" charset="0"/>
                  </a:rPr>
                  <a:t>in terms of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b</a:t>
                </a:r>
              </a:p>
              <a:p>
                <a:pPr marL="1371600" lvl="2" indent="-457200">
                  <a:buClr>
                    <a:srgbClr val="C00000"/>
                  </a:buClr>
                  <a:buFont typeface="+mj-lt"/>
                  <a:buAutoNum type="romanLcPeriod"/>
                  <a:tabLst>
                    <a:tab pos="2514600" algn="l"/>
                    <a:tab pos="5081588" algn="r"/>
                  </a:tabLst>
                </a:pP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𝐅𝐄</m:t>
                        </m:r>
                      </m:e>
                    </m:acc>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ii.</a:t>
                </a:r>
                <a:r>
                  <a:rPr lang="en-US" sz="2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𝐂𝐄</m:t>
                        </m:r>
                      </m:e>
                    </m:acc>
                  </m:oMath>
                </a14:m>
                <a:r>
                  <a:rPr lang="en-US" sz="2600" dirty="0" smtClean="0">
                    <a:latin typeface="Arial" panose="020B0604020202020204" pitchFamily="34" charset="0"/>
                    <a:cs typeface="Arial" panose="020B0604020202020204" pitchFamily="34" charset="0"/>
                  </a:rPr>
                  <a:t>	</a:t>
                </a:r>
                <a:r>
                  <a:rPr lang="en-US" sz="2600" i="1" dirty="0" smtClean="0">
                    <a:latin typeface="Arial" panose="020B0604020202020204" pitchFamily="34" charset="0"/>
                    <a:cs typeface="Arial" panose="020B0604020202020204" pitchFamily="34" charset="0"/>
                  </a:rPr>
                  <a:t>(2 marks)</a:t>
                </a:r>
              </a:p>
              <a:p>
                <a:pPr lvl="1">
                  <a:buClr>
                    <a:srgbClr val="C00000"/>
                  </a:buClr>
                  <a:tabLst>
                    <a:tab pos="2514600" algn="l"/>
                    <a:tab pos="5081588" algn="r"/>
                  </a:tabLst>
                </a:pPr>
                <a:r>
                  <a:rPr lang="en-US" sz="2600" dirty="0" smtClean="0">
                    <a:latin typeface="Arial" panose="020B0604020202020204" pitchFamily="34" charset="0"/>
                    <a:cs typeface="Arial" panose="020B0604020202020204" pitchFamily="34" charset="0"/>
                  </a:rPr>
                  <a:t>CE </a:t>
                </a:r>
                <a:r>
                  <a:rPr lang="en-US" sz="2600" dirty="0">
                    <a:latin typeface="Arial" panose="020B0604020202020204" pitchFamily="34" charset="0"/>
                    <a:cs typeface="Arial" panose="020B0604020202020204" pitchFamily="34" charset="0"/>
                  </a:rPr>
                  <a:t>= EX</a:t>
                </a:r>
              </a:p>
              <a:p>
                <a:pPr marL="971550" lvl="1" indent="-514350">
                  <a:buClr>
                    <a:srgbClr val="C00000"/>
                  </a:buClr>
                  <a:buFont typeface="+mj-lt"/>
                  <a:buAutoNum type="alphaLcPeriod"/>
                  <a:tabLst>
                    <a:tab pos="2514600" algn="l"/>
                    <a:tab pos="5081588" algn="r"/>
                  </a:tabLst>
                </a:pPr>
                <a:r>
                  <a:rPr lang="en-US" sz="2600" dirty="0" smtClean="0">
                    <a:latin typeface="Arial" panose="020B0604020202020204" pitchFamily="34" charset="0"/>
                    <a:cs typeface="Arial" panose="020B0604020202020204" pitchFamily="34" charset="0"/>
                  </a:rPr>
                  <a:t>Prove </a:t>
                </a:r>
                <a:r>
                  <a:rPr lang="en-US" sz="2600" dirty="0">
                    <a:latin typeface="Arial" panose="020B0604020202020204" pitchFamily="34" charset="0"/>
                    <a:cs typeface="Arial" panose="020B0604020202020204" pitchFamily="34" charset="0"/>
                  </a:rPr>
                  <a:t>that FX is parallel to CD</a:t>
                </a:r>
                <a:r>
                  <a:rPr lang="en-US" sz="2600" dirty="0" smtClean="0">
                    <a:latin typeface="Arial" panose="020B0604020202020204" pitchFamily="34" charset="0"/>
                    <a:cs typeface="Arial" panose="020B0604020202020204" pitchFamily="34" charset="0"/>
                  </a:rPr>
                  <a:t>.		</a:t>
                </a:r>
                <a:r>
                  <a:rPr lang="en-US" sz="2600" i="1" dirty="0" smtClean="0">
                    <a:latin typeface="Arial" panose="020B0604020202020204" pitchFamily="34" charset="0"/>
                    <a:cs typeface="Arial" panose="020B0604020202020204" pitchFamily="34" charset="0"/>
                  </a:rPr>
                  <a:t>(</a:t>
                </a:r>
                <a:r>
                  <a:rPr lang="en-US" sz="2600" i="1" dirty="0">
                    <a:latin typeface="Arial" panose="020B0604020202020204" pitchFamily="34" charset="0"/>
                    <a:cs typeface="Arial" panose="020B0604020202020204" pitchFamily="34" charset="0"/>
                  </a:rPr>
                  <a:t>3 marks)</a:t>
                </a:r>
              </a:p>
            </p:txBody>
          </p:sp>
        </mc:Choice>
        <mc:Fallback xmlns="">
          <p:sp>
            <p:nvSpPr>
              <p:cNvPr id="9" name="Rectangle 8"/>
              <p:cNvSpPr>
                <a:spLocks noRot="1" noChangeAspect="1" noMove="1" noResize="1" noEditPoints="1" noAdjustHandles="1" noChangeArrowheads="1" noChangeShapeType="1" noTextEdit="1"/>
              </p:cNvSpPr>
              <p:nvPr/>
            </p:nvSpPr>
            <p:spPr>
              <a:xfrm>
                <a:off x="251520" y="1196752"/>
                <a:ext cx="5256584" cy="5465471"/>
              </a:xfrm>
              <a:prstGeom prst="rect">
                <a:avLst/>
              </a:prstGeom>
              <a:blipFill rotWithShape="0">
                <a:blip r:embed="rId4"/>
                <a:stretch>
                  <a:fillRect l="-1738" t="-1003" r="-1970" b="-1895"/>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07704" y="2105050"/>
            <a:ext cx="2109114" cy="1890930"/>
          </a:xfrm>
          <a:prstGeom prst="rect">
            <a:avLst/>
          </a:prstGeom>
        </p:spPr>
      </p:pic>
    </p:spTree>
    <p:extLst>
      <p:ext uri="{BB962C8B-B14F-4D97-AF65-F5344CB8AC3E}">
        <p14:creationId xmlns:p14="http://schemas.microsoft.com/office/powerpoint/2010/main" val="2372707847"/>
      </p:ext>
    </p:extLst>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Unit Test</a:t>
            </a:r>
            <a:endParaRPr lang="en-GB" sz="4000" b="1" dirty="0" smtClean="0"/>
          </a:p>
        </p:txBody>
      </p:sp>
      <mc:AlternateContent xmlns:mc="http://schemas.openxmlformats.org/markup-compatibility/2006" xmlns:a14="http://schemas.microsoft.com/office/drawing/2010/main">
        <mc:Choice Requires="a14">
          <p:sp>
            <p:nvSpPr>
              <p:cNvPr id="9" name="Rectangle 8"/>
              <p:cNvSpPr/>
              <p:nvPr/>
            </p:nvSpPr>
            <p:spPr>
              <a:xfrm>
                <a:off x="251520" y="1196752"/>
                <a:ext cx="5256584" cy="5396093"/>
              </a:xfrm>
              <a:prstGeom prst="rect">
                <a:avLst/>
              </a:prstGeom>
            </p:spPr>
            <p:txBody>
              <a:bodyPr wrap="square">
                <a:spAutoFit/>
              </a:bodyPr>
              <a:lstStyle/>
              <a:p>
                <a:pPr marL="514350" indent="-514350">
                  <a:buClr>
                    <a:srgbClr val="C00000"/>
                  </a:buClr>
                  <a:buFont typeface="+mj-lt"/>
                  <a:buAutoNum type="arabicPeriod" startAt="7"/>
                  <a:tabLst>
                    <a:tab pos="2514600" algn="l"/>
                    <a:tab pos="5081588" algn="r"/>
                  </a:tabLst>
                </a:pPr>
                <a:r>
                  <a:rPr lang="en-US" sz="2600" b="1" dirty="0" smtClean="0">
                    <a:solidFill>
                      <a:srgbClr val="C00000"/>
                    </a:solidFill>
                    <a:latin typeface="Arial" panose="020B0604020202020204" pitchFamily="34" charset="0"/>
                    <a:cs typeface="Arial" panose="020B0604020202020204" pitchFamily="34" charset="0"/>
                  </a:rPr>
                  <a:t>Reasoning</a:t>
                </a:r>
                <a:r>
                  <a:rPr lang="en-US" sz="2600" dirty="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OPQR is a trapezium.</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lvl="1">
                  <a:buClr>
                    <a:srgbClr val="C00000"/>
                  </a:buClr>
                  <a:tabLst>
                    <a:tab pos="2514600" algn="l"/>
                    <a:tab pos="5081588" algn="r"/>
                  </a:tabLst>
                </a:pPr>
                <a:r>
                  <a:rPr lang="en-US" sz="2600" dirty="0">
                    <a:latin typeface="Arial" panose="020B0604020202020204" pitchFamily="34" charset="0"/>
                    <a:cs typeface="Arial" panose="020B0604020202020204" pitchFamily="34" charset="0"/>
                  </a:rPr>
                  <a:t>OR is parallel to PQ</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𝐎𝐏</m:t>
                        </m:r>
                      </m:e>
                    </m:acc>
                  </m:oMath>
                </a14:m>
                <a:r>
                  <a:rPr lang="en-US" sz="2600" dirty="0">
                    <a:latin typeface="Arial" panose="020B0604020202020204" pitchFamily="34" charset="0"/>
                    <a:cs typeface="Arial" panose="020B0604020202020204" pitchFamily="34" charset="0"/>
                  </a:rPr>
                  <a:t> = </a:t>
                </a:r>
                <a:r>
                  <a:rPr lang="en-US" sz="2600" b="1" dirty="0">
                    <a:latin typeface="Arial" panose="020B0604020202020204" pitchFamily="34" charset="0"/>
                    <a:cs typeface="Arial" panose="020B0604020202020204" pitchFamily="34" charset="0"/>
                  </a:rPr>
                  <a:t>p</a:t>
                </a:r>
                <a:r>
                  <a:rPr lang="en-US" sz="26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𝐎𝐑</m:t>
                        </m:r>
                      </m:e>
                    </m:acc>
                  </m:oMath>
                </a14:m>
                <a:r>
                  <a:rPr lang="en-US" sz="2600" dirty="0">
                    <a:latin typeface="Arial" panose="020B0604020202020204" pitchFamily="34" charset="0"/>
                    <a:cs typeface="Arial" panose="020B0604020202020204" pitchFamily="34" charset="0"/>
                  </a:rPr>
                  <a:t> = </a:t>
                </a:r>
                <a:r>
                  <a:rPr lang="en-US" sz="2600" b="1" dirty="0" smtClean="0">
                    <a:latin typeface="Arial" panose="020B0604020202020204" pitchFamily="34" charset="0"/>
                    <a:cs typeface="Arial" panose="020B0604020202020204" pitchFamily="34" charset="0"/>
                  </a:rPr>
                  <a:t>r</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PQ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2OR</a:t>
                </a:r>
                <a:endParaRPr lang="en-US" sz="2600" dirty="0">
                  <a:latin typeface="Arial" panose="020B0604020202020204" pitchFamily="34" charset="0"/>
                  <a:cs typeface="Arial" panose="020B0604020202020204" pitchFamily="34" charset="0"/>
                </a:endParaRPr>
              </a:p>
              <a:p>
                <a:pPr lvl="1">
                  <a:buClr>
                    <a:srgbClr val="C00000"/>
                  </a:buClr>
                  <a:tabLst>
                    <a:tab pos="2514600" algn="l"/>
                    <a:tab pos="5081588" algn="r"/>
                  </a:tabLst>
                </a:pPr>
                <a:r>
                  <a:rPr lang="en-US" sz="2600" dirty="0" smtClean="0">
                    <a:latin typeface="Arial" panose="020B0604020202020204" pitchFamily="34" charset="0"/>
                    <a:cs typeface="Arial" panose="020B0604020202020204" pitchFamily="34" charset="0"/>
                  </a:rPr>
                  <a:t>X is </a:t>
                </a:r>
                <a:r>
                  <a:rPr lang="en-US" sz="2600" dirty="0">
                    <a:latin typeface="Arial" panose="020B0604020202020204" pitchFamily="34" charset="0"/>
                    <a:cs typeface="Arial" panose="020B0604020202020204" pitchFamily="34" charset="0"/>
                  </a:rPr>
                  <a:t>the point on </a:t>
                </a:r>
                <a:r>
                  <a:rPr lang="en-US" sz="2600" dirty="0" smtClean="0">
                    <a:latin typeface="Arial" panose="020B0604020202020204" pitchFamily="34" charset="0"/>
                    <a:cs typeface="Arial" panose="020B0604020202020204" pitchFamily="34" charset="0"/>
                  </a:rPr>
                  <a:t>PQ such </a:t>
                </a:r>
                <a:r>
                  <a:rPr lang="en-US" sz="2600" dirty="0">
                    <a:latin typeface="Arial" panose="020B0604020202020204" pitchFamily="34" charset="0"/>
                    <a:cs typeface="Arial" panose="020B0604020202020204" pitchFamily="34" charset="0"/>
                  </a:rPr>
                  <a:t>that PX:XQ = 3:1. Express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𝐎𝐗</m:t>
                        </m:r>
                      </m:e>
                    </m:acc>
                  </m:oMath>
                </a14:m>
                <a:r>
                  <a:rPr lang="en-US" sz="2600" dirty="0">
                    <a:latin typeface="Arial" panose="020B0604020202020204" pitchFamily="34" charset="0"/>
                    <a:cs typeface="Arial" panose="020B0604020202020204" pitchFamily="34" charset="0"/>
                  </a:rPr>
                  <a:t> in terms of </a:t>
                </a:r>
                <a:r>
                  <a:rPr lang="en-US" sz="2600" b="1" dirty="0">
                    <a:latin typeface="Arial" panose="020B0604020202020204" pitchFamily="34" charset="0"/>
                    <a:cs typeface="Arial" panose="020B0604020202020204" pitchFamily="34" charset="0"/>
                  </a:rPr>
                  <a:t>p</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q</a:t>
                </a:r>
                <a:r>
                  <a:rPr lang="en-US" sz="2600" dirty="0" smtClean="0">
                    <a:latin typeface="Arial" panose="020B0604020202020204" pitchFamily="34" charset="0"/>
                    <a:cs typeface="Arial" panose="020B0604020202020204" pitchFamily="34" charset="0"/>
                  </a:rPr>
                  <a:t>.	</a:t>
                </a:r>
                <a:r>
                  <a:rPr lang="en-US" sz="2600" i="1" dirty="0" smtClean="0">
                    <a:latin typeface="Arial" panose="020B0604020202020204" pitchFamily="34" charset="0"/>
                    <a:cs typeface="Arial" panose="020B0604020202020204" pitchFamily="34" charset="0"/>
                  </a:rPr>
                  <a:t>(3 marks)</a:t>
                </a:r>
                <a:endParaRPr lang="en-US" sz="2600" i="1" dirty="0">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1520" y="1196752"/>
                <a:ext cx="5256584" cy="5396093"/>
              </a:xfrm>
              <a:prstGeom prst="rect">
                <a:avLst/>
              </a:prstGeom>
              <a:blipFill rotWithShape="0">
                <a:blip r:embed="rId4"/>
                <a:stretch>
                  <a:fillRect l="-1738" t="-1016" r="-1970" b="-1806"/>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61926" y="2141720"/>
            <a:ext cx="4430154" cy="185448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395757194"/>
      </p:ext>
    </p:extLst>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Unit Test</a:t>
            </a:r>
            <a:endParaRPr lang="en-GB" sz="4000" b="1" dirty="0" smtClean="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7" name="Group 6"/>
          <p:cNvGrpSpPr/>
          <p:nvPr/>
        </p:nvGrpSpPr>
        <p:grpSpPr>
          <a:xfrm>
            <a:off x="288096" y="1268760"/>
            <a:ext cx="5173611" cy="5258501"/>
            <a:chOff x="3465597" y="1089031"/>
            <a:chExt cx="5309150" cy="5258501"/>
          </a:xfrm>
        </p:grpSpPr>
        <p:sp>
          <p:nvSpPr>
            <p:cNvPr id="11" name="Round Diagonal Corner Rectangle 10"/>
            <p:cNvSpPr/>
            <p:nvPr/>
          </p:nvSpPr>
          <p:spPr>
            <a:xfrm>
              <a:off x="3465597" y="1089031"/>
              <a:ext cx="5309150" cy="5256584"/>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8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550913" y="1666250"/>
                  <a:ext cx="5197552" cy="4681282"/>
                </a:xfrm>
                <a:prstGeom prst="rect">
                  <a:avLst/>
                </a:prstGeom>
              </p:spPr>
              <p:txBody>
                <a:bodyPr wrap="square">
                  <a:spAutoFit/>
                </a:bodyPr>
                <a:lstStyle/>
                <a:p>
                  <a:pPr>
                    <a:spcAft>
                      <a:spcPts val="0"/>
                    </a:spcAft>
                    <a:tabLst>
                      <a:tab pos="4972050" algn="r"/>
                    </a:tabLst>
                  </a:pPr>
                  <a:r>
                    <a:rPr lang="en-US" sz="2100" dirty="0" smtClean="0"/>
                    <a:t>OACB is a parallelogram.</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800" dirty="0" smtClean="0"/>
                    <a:t/>
                  </a:r>
                  <a:br>
                    <a:rPr lang="en-US" sz="2800" dirty="0" smtClean="0"/>
                  </a:br>
                  <a:r>
                    <a:rPr lang="en-US" sz="2100" dirty="0" smtClean="0"/>
                    <a:t/>
                  </a:r>
                  <a:br>
                    <a:rPr lang="en-US" sz="2100" dirty="0" smtClean="0"/>
                  </a:b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𝐎𝐀</m:t>
                          </m:r>
                        </m:e>
                      </m:acc>
                    </m:oMath>
                  </a14:m>
                  <a:r>
                    <a:rPr lang="en-US" sz="2100" dirty="0"/>
                    <a:t> = </a:t>
                  </a:r>
                  <a:r>
                    <a:rPr lang="en-US" sz="2100" b="1" dirty="0"/>
                    <a:t>a</a:t>
                  </a:r>
                  <a:r>
                    <a:rPr lang="en-US" sz="2100" dirty="0"/>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𝐎𝐁</m:t>
                          </m:r>
                        </m:e>
                      </m:acc>
                    </m:oMath>
                  </a14:m>
                  <a:r>
                    <a:rPr lang="en-US" sz="2100" dirty="0"/>
                    <a:t> = </a:t>
                  </a:r>
                  <a:r>
                    <a:rPr lang="en-US" sz="2100" b="1" dirty="0"/>
                    <a:t>b</a:t>
                  </a:r>
                </a:p>
                <a:p>
                  <a:pPr>
                    <a:spcAft>
                      <a:spcPts val="0"/>
                    </a:spcAft>
                    <a:tabLst>
                      <a:tab pos="4972050" algn="r"/>
                    </a:tabLst>
                  </a:pPr>
                  <a:r>
                    <a:rPr lang="en-US" sz="2100" i="1" dirty="0"/>
                    <a:t>D</a:t>
                  </a:r>
                  <a:r>
                    <a:rPr lang="en-US" sz="2100" dirty="0"/>
                    <a:t> is a point such that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𝐀𝐂</m:t>
                          </m:r>
                        </m:e>
                      </m:acc>
                    </m:oMath>
                  </a14:m>
                  <a:r>
                    <a:rPr lang="en-US" sz="2100" dirty="0"/>
                    <a:t> =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𝐂𝐃</m:t>
                          </m:r>
                        </m:e>
                      </m:acc>
                    </m:oMath>
                  </a14:m>
                  <a:endParaRPr lang="en-US" sz="2100" dirty="0"/>
                </a:p>
                <a:p>
                  <a:pPr>
                    <a:spcAft>
                      <a:spcPts val="0"/>
                    </a:spcAft>
                    <a:tabLst>
                      <a:tab pos="4972050" algn="r"/>
                    </a:tabLst>
                  </a:pPr>
                  <a:r>
                    <a:rPr lang="en-US" sz="2100" dirty="0"/>
                    <a:t>The point </a:t>
                  </a:r>
                  <a:r>
                    <a:rPr lang="en-US" sz="2100" i="1" dirty="0"/>
                    <a:t>N</a:t>
                  </a:r>
                  <a:r>
                    <a:rPr lang="en-US" sz="2100" dirty="0"/>
                    <a:t> divides </a:t>
                  </a:r>
                  <a:r>
                    <a:rPr lang="en-US" sz="2100" i="1" dirty="0"/>
                    <a:t>AB</a:t>
                  </a:r>
                  <a:r>
                    <a:rPr lang="en-US" sz="2100" dirty="0"/>
                    <a:t> in the ratio 2:1</a:t>
                  </a:r>
                </a:p>
                <a:p>
                  <a:pPr marL="457200" indent="-457200">
                    <a:spcAft>
                      <a:spcPts val="0"/>
                    </a:spcAft>
                    <a:buFont typeface="+mj-lt"/>
                    <a:buAutoNum type="alphaLcPeriod"/>
                    <a:tabLst>
                      <a:tab pos="4972050" algn="r"/>
                    </a:tabLst>
                  </a:pPr>
                  <a:r>
                    <a:rPr lang="en-US" sz="2100" dirty="0" smtClean="0"/>
                    <a:t>Write </a:t>
                  </a:r>
                  <a:r>
                    <a:rPr lang="en-US" sz="2100" dirty="0"/>
                    <a:t>an expression for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𝐎𝐍</m:t>
                          </m:r>
                        </m:e>
                      </m:acc>
                    </m:oMath>
                  </a14:m>
                  <a:r>
                    <a:rPr lang="en-US" sz="2100" dirty="0"/>
                    <a:t> in terms of </a:t>
                  </a:r>
                  <a:r>
                    <a:rPr lang="en-US" sz="2100" b="1" dirty="0"/>
                    <a:t>a</a:t>
                  </a:r>
                  <a:r>
                    <a:rPr lang="en-US" sz="2100" dirty="0"/>
                    <a:t> and </a:t>
                  </a:r>
                  <a:r>
                    <a:rPr lang="en-US" sz="2100" b="1" dirty="0"/>
                    <a:t>b</a:t>
                  </a:r>
                  <a:r>
                    <a:rPr lang="en-US" sz="2100" dirty="0"/>
                    <a:t>. </a:t>
                  </a:r>
                  <a:r>
                    <a:rPr lang="en-US" sz="2100" dirty="0" smtClean="0"/>
                    <a:t>	</a:t>
                  </a:r>
                  <a:r>
                    <a:rPr lang="en-US" sz="2100" i="1" dirty="0" smtClean="0"/>
                    <a:t>(</a:t>
                  </a:r>
                  <a:r>
                    <a:rPr lang="en-US" sz="2100" i="1" dirty="0"/>
                    <a:t>3 marks)</a:t>
                  </a:r>
                </a:p>
                <a:p>
                  <a:pPr marL="457200" indent="-457200">
                    <a:spcAft>
                      <a:spcPts val="0"/>
                    </a:spcAft>
                    <a:buFont typeface="+mj-lt"/>
                    <a:buAutoNum type="alphaLcPeriod"/>
                    <a:tabLst>
                      <a:tab pos="4972050" algn="r"/>
                    </a:tabLst>
                  </a:pPr>
                  <a:r>
                    <a:rPr lang="en-US" sz="2100" dirty="0" smtClean="0"/>
                    <a:t>Prove </a:t>
                  </a:r>
                  <a:r>
                    <a:rPr lang="en-US" sz="2100" dirty="0"/>
                    <a:t>that </a:t>
                  </a:r>
                  <a:r>
                    <a:rPr lang="en-US" sz="2100" i="1" dirty="0"/>
                    <a:t>OND</a:t>
                  </a:r>
                  <a:r>
                    <a:rPr lang="en-US" sz="2100" dirty="0"/>
                    <a:t> is a straight line. </a:t>
                  </a:r>
                  <a:r>
                    <a:rPr lang="en-US" sz="2100" dirty="0" smtClean="0"/>
                    <a:t>	</a:t>
                  </a:r>
                  <a:r>
                    <a:rPr lang="en-US" sz="2100" i="1" dirty="0" smtClean="0"/>
                    <a:t>(3)</a:t>
                  </a:r>
                  <a:endParaRPr lang="en-US" sz="2100" i="1" dirty="0"/>
                </a:p>
                <a:p>
                  <a:pPr algn="r">
                    <a:spcAft>
                      <a:spcPts val="0"/>
                    </a:spcAft>
                    <a:tabLst>
                      <a:tab pos="4972050" algn="r"/>
                    </a:tabLst>
                  </a:pPr>
                  <a:r>
                    <a:rPr lang="en-US" sz="2100" i="1" dirty="0"/>
                    <a:t>Nov 2013, Q24, 1MA0/IH</a:t>
                  </a:r>
                  <a:endParaRPr lang="en-US" sz="2100" b="1" i="1" dirty="0"/>
                </a:p>
              </p:txBody>
            </p:sp>
          </mc:Choice>
          <mc:Fallback xmlns="">
            <p:sp>
              <p:nvSpPr>
                <p:cNvPr id="13" name="Rectangle 12"/>
                <p:cNvSpPr>
                  <a:spLocks noRot="1" noChangeAspect="1" noMove="1" noResize="1" noEditPoints="1" noAdjustHandles="1" noChangeArrowheads="1" noChangeShapeType="1" noTextEdit="1"/>
                </p:cNvSpPr>
                <p:nvPr/>
              </p:nvSpPr>
              <p:spPr>
                <a:xfrm>
                  <a:off x="3550913" y="1666250"/>
                  <a:ext cx="5197552" cy="4681282"/>
                </a:xfrm>
                <a:prstGeom prst="rect">
                  <a:avLst/>
                </a:prstGeom>
                <a:blipFill rotWithShape="0">
                  <a:blip r:embed="rId5"/>
                  <a:stretch>
                    <a:fillRect l="-1444" t="-781" r="-1444" b="-1563"/>
                  </a:stretch>
                </a:blipFill>
              </p:spPr>
              <p:txBody>
                <a:bodyPr/>
                <a:lstStyle/>
                <a:p>
                  <a:r>
                    <a:rPr lang="en-US">
                      <a:noFill/>
                    </a:rPr>
                    <a:t> </a:t>
                  </a:r>
                </a:p>
              </p:txBody>
            </p:sp>
          </mc:Fallback>
        </mc:AlternateContent>
      </p:gr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0476" y="2359904"/>
            <a:ext cx="5045620" cy="1478887"/>
          </a:xfrm>
          <a:prstGeom prst="rect">
            <a:avLst/>
          </a:prstGeom>
        </p:spPr>
      </p:pic>
    </p:spTree>
    <p:extLst>
      <p:ext uri="{BB962C8B-B14F-4D97-AF65-F5344CB8AC3E}">
        <p14:creationId xmlns:p14="http://schemas.microsoft.com/office/powerpoint/2010/main" val="4032526151"/>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Unit Test</a:t>
            </a:r>
            <a:endParaRPr lang="en-GB" sz="4000" b="1" dirty="0" smtClean="0"/>
          </a:p>
        </p:txBody>
      </p:sp>
      <mc:AlternateContent xmlns:mc="http://schemas.openxmlformats.org/markup-compatibility/2006" xmlns:a14="http://schemas.microsoft.com/office/drawing/2010/main">
        <mc:Choice Requires="a14">
          <p:sp>
            <p:nvSpPr>
              <p:cNvPr id="9" name="Rectangle 8"/>
              <p:cNvSpPr/>
              <p:nvPr/>
            </p:nvSpPr>
            <p:spPr>
              <a:xfrm>
                <a:off x="251520" y="1196752"/>
                <a:ext cx="5256584" cy="5318892"/>
              </a:xfrm>
              <a:prstGeom prst="rect">
                <a:avLst/>
              </a:prstGeom>
            </p:spPr>
            <p:txBody>
              <a:bodyPr wrap="square">
                <a:spAutoFit/>
              </a:bodyPr>
              <a:lstStyle/>
              <a:p>
                <a:pPr marL="404813" indent="-404813">
                  <a:buClr>
                    <a:srgbClr val="C00000"/>
                  </a:buClr>
                  <a:buFont typeface="+mj-lt"/>
                  <a:buAutoNum type="arabicPeriod" startAt="9"/>
                  <a:tabLst>
                    <a:tab pos="2514600" algn="l"/>
                    <a:tab pos="5081588" algn="r"/>
                  </a:tabLst>
                </a:pPr>
                <a:r>
                  <a:rPr lang="en-US" sz="2500" dirty="0" smtClean="0">
                    <a:latin typeface="Arial" panose="020B0604020202020204" pitchFamily="34" charset="0"/>
                    <a:cs typeface="Arial" panose="020B0604020202020204" pitchFamily="34" charset="0"/>
                  </a:rPr>
                  <a:t>A </a:t>
                </a:r>
                <a:r>
                  <a:rPr lang="en-US" sz="2500" dirty="0">
                    <a:latin typeface="Arial" panose="020B0604020202020204" pitchFamily="34" charset="0"/>
                    <a:cs typeface="Arial" panose="020B0604020202020204" pitchFamily="34" charset="0"/>
                  </a:rPr>
                  <a:t>is the point (3, 4) and B is the point (-1,0).</a:t>
                </a:r>
              </a:p>
              <a:p>
                <a:pPr marL="809625" lvl="1" indent="-404813">
                  <a:buClr>
                    <a:srgbClr val="C00000"/>
                  </a:buClr>
                  <a:buFont typeface="+mj-lt"/>
                  <a:buAutoNum type="alphaLcPeriod"/>
                  <a:tabLst>
                    <a:tab pos="2514600" algn="l"/>
                    <a:tab pos="5081588" algn="r"/>
                  </a:tabLst>
                </a:pPr>
                <a:r>
                  <a:rPr lang="en-US" sz="2500" dirty="0" smtClean="0">
                    <a:latin typeface="Arial" panose="020B0604020202020204" pitchFamily="34" charset="0"/>
                    <a:cs typeface="Arial" panose="020B0604020202020204" pitchFamily="34" charset="0"/>
                  </a:rPr>
                  <a:t>Express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𝐀𝐁</m:t>
                        </m:r>
                      </m:e>
                    </m:acc>
                  </m:oMath>
                </a14:m>
                <a:r>
                  <a:rPr lang="en-US" sz="2500" dirty="0">
                    <a:latin typeface="Arial" panose="020B0604020202020204" pitchFamily="34" charset="0"/>
                    <a:cs typeface="Arial" panose="020B0604020202020204" pitchFamily="34" charset="0"/>
                  </a:rPr>
                  <a:t> as a column vector</a:t>
                </a:r>
                <a:r>
                  <a:rPr lang="en-US" sz="2500" dirty="0" smtClean="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a:t>
                </a:r>
                <a:r>
                  <a:rPr lang="en-US" sz="2500" i="1" dirty="0">
                    <a:latin typeface="Arial" panose="020B0604020202020204" pitchFamily="34" charset="0"/>
                    <a:cs typeface="Arial" panose="020B0604020202020204" pitchFamily="34" charset="0"/>
                  </a:rPr>
                  <a:t>1 mark</a:t>
                </a:r>
                <a:r>
                  <a:rPr lang="en-US" sz="2500" i="1" dirty="0" smtClean="0">
                    <a:latin typeface="Arial" panose="020B0604020202020204" pitchFamily="34" charset="0"/>
                    <a:cs typeface="Arial" panose="020B0604020202020204" pitchFamily="34" charset="0"/>
                  </a:rPr>
                  <a:t>)</a:t>
                </a:r>
              </a:p>
              <a:p>
                <a:pPr marL="404812" lvl="1">
                  <a:buClr>
                    <a:srgbClr val="C00000"/>
                  </a:buClr>
                  <a:tabLst>
                    <a:tab pos="2514600" algn="l"/>
                    <a:tab pos="5081588" algn="r"/>
                  </a:tabLst>
                </a:pPr>
                <a14:m>
                  <m:oMath xmlns:m="http://schemas.openxmlformats.org/officeDocument/2006/math">
                    <m:acc>
                      <m:accPr>
                        <m:chr m:val="⃗"/>
                        <m:ctrlPr>
                          <a:rPr lang="en-US" sz="2500" b="1" i="1" dirty="0">
                            <a:latin typeface="Cambria Math" panose="02040503050406030204" pitchFamily="18" charset="0"/>
                          </a:rPr>
                        </m:ctrlPr>
                      </m:accPr>
                      <m:e>
                        <m:r>
                          <a:rPr lang="en-US" sz="2500" b="1" dirty="0">
                            <a:latin typeface="Cambria Math" panose="02040503050406030204" pitchFamily="18" charset="0"/>
                          </a:rPr>
                          <m:t>𝐂𝐃</m:t>
                        </m:r>
                      </m:e>
                    </m:acc>
                  </m:oMath>
                </a14:m>
                <a:r>
                  <a:rPr lang="en-US" sz="2500" i="1" dirty="0" smtClean="0">
                    <a:latin typeface="Arial" panose="020B0604020202020204" pitchFamily="34" charset="0"/>
                    <a:cs typeface="Arial" panose="020B0604020202020204" pitchFamily="34" charset="0"/>
                  </a:rPr>
                  <a:t> = </a:t>
                </a:r>
                <a:r>
                  <a:rPr lang="en-US" sz="25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i="1">
                            <a:latin typeface="Cambria Math" panose="02040503050406030204" pitchFamily="18" charset="0"/>
                            <a:cs typeface="Arial" panose="020B0604020202020204" pitchFamily="34" charset="0"/>
                          </a:rPr>
                          <m:t>2</m:t>
                        </m:r>
                      </m:num>
                      <m:den>
                        <m:r>
                          <a:rPr lang="en-US" sz="2500" b="0" i="1" smtClean="0">
                            <a:latin typeface="Cambria Math" panose="02040503050406030204" pitchFamily="18" charset="0"/>
                            <a:cs typeface="Arial" panose="020B0604020202020204" pitchFamily="34" charset="0"/>
                          </a:rPr>
                          <m:t>5</m:t>
                        </m:r>
                      </m:den>
                    </m:f>
                  </m:oMath>
                </a14:m>
                <a:r>
                  <a:rPr lang="en-US" sz="2500" dirty="0">
                    <a:latin typeface="Arial" panose="020B0604020202020204" pitchFamily="34" charset="0"/>
                    <a:cs typeface="Arial" panose="020B0604020202020204" pitchFamily="34" charset="0"/>
                  </a:rPr>
                  <a:t>)</a:t>
                </a:r>
                <a:endParaRPr lang="en-US" sz="2500" i="1" dirty="0">
                  <a:latin typeface="Arial" panose="020B0604020202020204" pitchFamily="34" charset="0"/>
                  <a:cs typeface="Arial" panose="020B0604020202020204" pitchFamily="34" charset="0"/>
                </a:endParaRPr>
              </a:p>
              <a:p>
                <a:pPr marL="862012" lvl="1" indent="-457200">
                  <a:buClr>
                    <a:srgbClr val="C00000"/>
                  </a:buClr>
                  <a:buFont typeface="+mj-lt"/>
                  <a:buAutoNum type="alphaLcPeriod" startAt="2"/>
                  <a:tabLst>
                    <a:tab pos="2514600" algn="l"/>
                    <a:tab pos="5081588" algn="r"/>
                  </a:tabLst>
                </a:pPr>
                <a:r>
                  <a:rPr lang="en-US" sz="2500" dirty="0" smtClean="0">
                    <a:latin typeface="Arial" panose="020B0604020202020204" pitchFamily="34" charset="0"/>
                    <a:cs typeface="Arial" panose="020B0604020202020204" pitchFamily="34" charset="0"/>
                  </a:rPr>
                  <a:t>Write </a:t>
                </a:r>
                <a:r>
                  <a:rPr lang="en-US" sz="2500" dirty="0">
                    <a:latin typeface="Arial" panose="020B0604020202020204" pitchFamily="34" charset="0"/>
                    <a:cs typeface="Arial" panose="020B0604020202020204" pitchFamily="34" charset="0"/>
                  </a:rPr>
                  <a:t>down the coordinates of point C. </a:t>
                </a:r>
                <a:r>
                  <a:rPr lang="en-US" sz="2500" dirty="0" smtClean="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a:t>
                </a:r>
                <a:r>
                  <a:rPr lang="en-US" sz="2500" i="1" dirty="0">
                    <a:latin typeface="Arial" panose="020B0604020202020204" pitchFamily="34" charset="0"/>
                    <a:cs typeface="Arial" panose="020B0604020202020204" pitchFamily="34" charset="0"/>
                  </a:rPr>
                  <a:t>1 mark)</a:t>
                </a:r>
              </a:p>
              <a:p>
                <a:pPr marL="404812" lvl="1">
                  <a:buClr>
                    <a:srgbClr val="C00000"/>
                  </a:buClr>
                  <a:tabLst>
                    <a:tab pos="2514600" algn="l"/>
                    <a:tab pos="5081588" algn="r"/>
                  </a:tabLst>
                </a:pPr>
                <a:r>
                  <a:rPr lang="en-US" sz="2500" dirty="0" smtClean="0">
                    <a:latin typeface="Arial" panose="020B0604020202020204" pitchFamily="34" charset="0"/>
                    <a:cs typeface="Arial" panose="020B0604020202020204" pitchFamily="34" charset="0"/>
                  </a:rPr>
                  <a:t>X </a:t>
                </a:r>
                <a:r>
                  <a:rPr lang="en-US" sz="2500" dirty="0">
                    <a:latin typeface="Arial" panose="020B0604020202020204" pitchFamily="34" charset="0"/>
                    <a:cs typeface="Arial" panose="020B0604020202020204" pitchFamily="34" charset="0"/>
                  </a:rPr>
                  <a:t>is the midpoint of AB. 0 is the origin.</a:t>
                </a:r>
              </a:p>
              <a:p>
                <a:pPr marL="862012" lvl="1" indent="-457200">
                  <a:buClr>
                    <a:srgbClr val="C00000"/>
                  </a:buClr>
                  <a:buFont typeface="+mj-lt"/>
                  <a:buAutoNum type="alphaLcPeriod" startAt="3"/>
                  <a:tabLst>
                    <a:tab pos="2514600" algn="l"/>
                    <a:tab pos="5081588" algn="r"/>
                  </a:tabLst>
                </a:pPr>
                <a:r>
                  <a:rPr lang="en-US" sz="2500" dirty="0" smtClean="0">
                    <a:latin typeface="Arial" panose="020B0604020202020204" pitchFamily="34" charset="0"/>
                    <a:cs typeface="Arial" panose="020B0604020202020204" pitchFamily="34" charset="0"/>
                  </a:rPr>
                  <a:t>Find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𝐎𝐗</m:t>
                        </m:r>
                      </m:e>
                    </m:acc>
                  </m:oMath>
                </a14:m>
                <a:r>
                  <a:rPr lang="en-US" sz="2500" dirty="0">
                    <a:latin typeface="Arial" panose="020B0604020202020204" pitchFamily="34" charset="0"/>
                    <a:cs typeface="Arial" panose="020B0604020202020204" pitchFamily="34" charset="0"/>
                  </a:rPr>
                  <a:t> as a column vector</a:t>
                </a:r>
                <a:r>
                  <a:rPr lang="en-US" sz="2500" dirty="0" smtClean="0">
                    <a:latin typeface="Arial" panose="020B0604020202020204" pitchFamily="34" charset="0"/>
                    <a:cs typeface="Arial" panose="020B0604020202020204" pitchFamily="34" charset="0"/>
                  </a:rPr>
                  <a:t>.</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a:t>
                </a:r>
                <a:r>
                  <a:rPr lang="en-US" sz="2500" i="1" dirty="0">
                    <a:latin typeface="Arial" panose="020B0604020202020204" pitchFamily="34" charset="0"/>
                    <a:cs typeface="Arial" panose="020B0604020202020204" pitchFamily="34" charset="0"/>
                  </a:rPr>
                  <a:t>2 marks)</a:t>
                </a:r>
              </a:p>
              <a:p>
                <a:pPr marL="809625" lvl="1" indent="-404813">
                  <a:buClr>
                    <a:srgbClr val="C00000"/>
                  </a:buClr>
                  <a:buFont typeface="+mj-lt"/>
                  <a:buAutoNum type="alphaLcPeriod" startAt="3"/>
                  <a:tabLst>
                    <a:tab pos="2514600" algn="l"/>
                    <a:tab pos="5081588" algn="r"/>
                  </a:tabLst>
                </a:pPr>
                <a:r>
                  <a:rPr lang="en-US" sz="2500" dirty="0" smtClean="0">
                    <a:latin typeface="Arial" panose="020B0604020202020204" pitchFamily="34" charset="0"/>
                    <a:cs typeface="Arial" panose="020B0604020202020204" pitchFamily="34" charset="0"/>
                  </a:rPr>
                  <a:t>What </a:t>
                </a:r>
                <a:r>
                  <a:rPr lang="en-US" sz="2500" dirty="0">
                    <a:latin typeface="Arial" panose="020B0604020202020204" pitchFamily="34" charset="0"/>
                    <a:cs typeface="Arial" panose="020B0604020202020204" pitchFamily="34" charset="0"/>
                  </a:rPr>
                  <a:t>is the magnitude of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𝐀𝐁</m:t>
                        </m:r>
                      </m:e>
                    </m:acc>
                  </m:oMath>
                </a14:m>
                <a:r>
                  <a:rPr lang="en-US" sz="2500" dirty="0" smtClean="0">
                    <a:latin typeface="Arial" panose="020B0604020202020204" pitchFamily="34" charset="0"/>
                    <a:cs typeface="Arial" panose="020B0604020202020204" pitchFamily="34" charset="0"/>
                  </a:rPr>
                  <a:t>?</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a:t>
                </a:r>
                <a:r>
                  <a:rPr lang="en-US" sz="2500" i="1" dirty="0">
                    <a:latin typeface="Arial" panose="020B0604020202020204" pitchFamily="34" charset="0"/>
                    <a:cs typeface="Arial" panose="020B0604020202020204" pitchFamily="34" charset="0"/>
                  </a:rPr>
                  <a:t>2 marks)</a:t>
                </a:r>
              </a:p>
            </p:txBody>
          </p:sp>
        </mc:Choice>
        <mc:Fallback xmlns="">
          <p:sp>
            <p:nvSpPr>
              <p:cNvPr id="9" name="Rectangle 8"/>
              <p:cNvSpPr>
                <a:spLocks noRot="1" noChangeAspect="1" noMove="1" noResize="1" noEditPoints="1" noAdjustHandles="1" noChangeArrowheads="1" noChangeShapeType="1" noTextEdit="1"/>
              </p:cNvSpPr>
              <p:nvPr/>
            </p:nvSpPr>
            <p:spPr>
              <a:xfrm>
                <a:off x="251520" y="1196752"/>
                <a:ext cx="5256584" cy="5318892"/>
              </a:xfrm>
              <a:prstGeom prst="rect">
                <a:avLst/>
              </a:prstGeom>
              <a:blipFill rotWithShape="0">
                <a:blip r:embed="rId4"/>
                <a:stretch>
                  <a:fillRect l="-1622" t="-802" r="-3244" b="-1718"/>
                </a:stretch>
              </a:blipFill>
            </p:spPr>
            <p:txBody>
              <a:bodyPr/>
              <a:lstStyle/>
              <a:p>
                <a:r>
                  <a:rPr lang="en-US">
                    <a:noFill/>
                  </a:rPr>
                  <a:t> </a:t>
                </a:r>
              </a:p>
            </p:txBody>
          </p:sp>
        </mc:Fallback>
      </mc:AlternateContent>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250598667"/>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586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Unit Test</a:t>
            </a:r>
            <a:endParaRPr lang="en-GB" sz="4000" b="1" dirty="0" smtClean="0"/>
          </a:p>
        </p:txBody>
      </p:sp>
      <p:grpSp>
        <p:nvGrpSpPr>
          <p:cNvPr id="7" name="Group 6"/>
          <p:cNvGrpSpPr/>
          <p:nvPr/>
        </p:nvGrpSpPr>
        <p:grpSpPr>
          <a:xfrm>
            <a:off x="251520" y="1196751"/>
            <a:ext cx="4787962" cy="5391539"/>
            <a:chOff x="3465596" y="1089030"/>
            <a:chExt cx="5309151" cy="5391539"/>
          </a:xfrm>
        </p:grpSpPr>
        <p:sp>
          <p:nvSpPr>
            <p:cNvPr id="11" name="Round Diagonal Corner Rectangle 10"/>
            <p:cNvSpPr/>
            <p:nvPr/>
          </p:nvSpPr>
          <p:spPr>
            <a:xfrm>
              <a:off x="3465597" y="1089030"/>
              <a:ext cx="5309150" cy="5391539"/>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p:nvSpPr>
          <p:spPr>
            <a:xfrm>
              <a:off x="3465596" y="1089031"/>
              <a:ext cx="5309150"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550913" y="3609311"/>
                  <a:ext cx="5197551" cy="2794291"/>
                </a:xfrm>
                <a:prstGeom prst="rect">
                  <a:avLst/>
                </a:prstGeom>
              </p:spPr>
              <p:txBody>
                <a:bodyPr wrap="square">
                  <a:spAutoFit/>
                </a:bodyPr>
                <a:lstStyle/>
                <a:p>
                  <a:pPr>
                    <a:spcAft>
                      <a:spcPts val="0"/>
                    </a:spcAft>
                    <a:tabLst>
                      <a:tab pos="4972050" algn="r"/>
                    </a:tabLst>
                  </a:pPr>
                  <a:r>
                    <a:rPr lang="en-US" sz="2400" i="1" dirty="0" smtClean="0"/>
                    <a:t>OAB</a:t>
                  </a:r>
                  <a:r>
                    <a:rPr lang="en-US" sz="2400" dirty="0"/>
                    <a:t> is a triangle.</a:t>
                  </a:r>
                </a:p>
                <a:p>
                  <a:pPr>
                    <a:spcAft>
                      <a:spcPts val="0"/>
                    </a:spcAft>
                    <a:tabLst>
                      <a:tab pos="4972050" algn="r"/>
                    </a:tabLst>
                  </a:pPr>
                  <a:r>
                    <a:rPr lang="en-US" sz="2400" i="1" dirty="0"/>
                    <a:t>M</a:t>
                  </a:r>
                  <a:r>
                    <a:rPr lang="en-US" sz="2400" dirty="0"/>
                    <a:t> is the midpoint of OA. </a:t>
                  </a:r>
                  <a:endParaRPr lang="en-US" sz="2400" dirty="0" smtClean="0"/>
                </a:p>
                <a:p>
                  <a:pPr>
                    <a:spcAft>
                      <a:spcPts val="0"/>
                    </a:spcAft>
                    <a:tabLst>
                      <a:tab pos="4972050" algn="r"/>
                    </a:tabLst>
                  </a:pPr>
                  <a:r>
                    <a:rPr lang="en-US" sz="2400" i="1" dirty="0" smtClean="0"/>
                    <a:t>N</a:t>
                  </a:r>
                  <a:r>
                    <a:rPr lang="en-US" sz="2400" dirty="0" smtClean="0"/>
                    <a:t> </a:t>
                  </a:r>
                  <a:r>
                    <a:rPr lang="en-US" sz="2400" dirty="0"/>
                    <a:t>is the midpoint of OB.</a:t>
                  </a:r>
                </a:p>
                <a:p>
                  <a:pPr>
                    <a:spcAft>
                      <a:spcPts val="0"/>
                    </a:spcAft>
                    <a:tabLst>
                      <a:tab pos="4972050" algn="r"/>
                    </a:tabLst>
                  </a:pP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𝐎𝐌</m:t>
                          </m:r>
                        </m:e>
                      </m:acc>
                    </m:oMath>
                  </a14:m>
                  <a:r>
                    <a:rPr lang="en-US" sz="2400" dirty="0"/>
                    <a:t>= </a:t>
                  </a:r>
                  <a:r>
                    <a:rPr lang="en-US" sz="2400" b="1" dirty="0" smtClean="0"/>
                    <a:t>m</a:t>
                  </a:r>
                  <a:r>
                    <a:rPr lang="en-US" sz="2400" dirty="0" smtClean="0"/>
                    <a:t>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𝐎𝐕</m:t>
                          </m:r>
                        </m:e>
                      </m:acc>
                    </m:oMath>
                  </a14:m>
                  <a:r>
                    <a:rPr lang="en-US" sz="2400" dirty="0" smtClean="0"/>
                    <a:t> = </a:t>
                  </a:r>
                  <a:r>
                    <a:rPr lang="en-US" sz="2400" b="1" dirty="0" smtClean="0"/>
                    <a:t>n</a:t>
                  </a:r>
                  <a:endParaRPr lang="en-US" sz="2400" b="1" dirty="0"/>
                </a:p>
                <a:p>
                  <a:pPr algn="r">
                    <a:spcAft>
                      <a:spcPts val="0"/>
                    </a:spcAft>
                    <a:tabLst>
                      <a:tab pos="4972050" algn="r"/>
                    </a:tabLst>
                  </a:pPr>
                  <a:r>
                    <a:rPr lang="en-US" sz="2400" dirty="0"/>
                    <a:t>Show that </a:t>
                  </a:r>
                  <a:r>
                    <a:rPr lang="en-US" sz="2400" i="1" dirty="0"/>
                    <a:t>AB</a:t>
                  </a:r>
                  <a:r>
                    <a:rPr lang="en-US" sz="2400" dirty="0"/>
                    <a:t> is parallel </a:t>
                  </a:r>
                  <a:r>
                    <a:rPr lang="en-US" sz="2400" dirty="0" smtClean="0"/>
                    <a:t>to MN</a:t>
                  </a:r>
                  <a:r>
                    <a:rPr lang="en-US" sz="2400" dirty="0"/>
                    <a:t>. </a:t>
                  </a:r>
                  <a:r>
                    <a:rPr lang="en-US" sz="2400" dirty="0" smtClean="0"/>
                    <a:t>	</a:t>
                  </a:r>
                  <a:r>
                    <a:rPr lang="en-US" sz="2400" i="1" dirty="0" smtClean="0"/>
                    <a:t>(3 marks)</a:t>
                  </a:r>
                  <a:r>
                    <a:rPr lang="en-US" sz="2400" dirty="0" smtClean="0"/>
                    <a:t> </a:t>
                  </a:r>
                  <a:br>
                    <a:rPr lang="en-US" sz="2400" dirty="0" smtClean="0"/>
                  </a:br>
                  <a:r>
                    <a:rPr lang="en-US" sz="2400" i="1" dirty="0" smtClean="0"/>
                    <a:t>June </a:t>
                  </a:r>
                  <a:r>
                    <a:rPr lang="en-US" sz="2400" i="1" dirty="0"/>
                    <a:t>2014, Q24, IMA0/1H</a:t>
                  </a:r>
                  <a:endParaRPr lang="en-US" sz="2400" b="1" i="1" dirty="0"/>
                </a:p>
              </p:txBody>
            </p:sp>
          </mc:Choice>
          <mc:Fallback xmlns="">
            <p:sp>
              <p:nvSpPr>
                <p:cNvPr id="13" name="Rectangle 12"/>
                <p:cNvSpPr>
                  <a:spLocks noRot="1" noChangeAspect="1" noMove="1" noResize="1" noEditPoints="1" noAdjustHandles="1" noChangeArrowheads="1" noChangeShapeType="1" noTextEdit="1"/>
                </p:cNvSpPr>
                <p:nvPr/>
              </p:nvSpPr>
              <p:spPr>
                <a:xfrm>
                  <a:off x="3550913" y="3609311"/>
                  <a:ext cx="5197551" cy="2794291"/>
                </a:xfrm>
                <a:prstGeom prst="rect">
                  <a:avLst/>
                </a:prstGeom>
                <a:blipFill rotWithShape="0">
                  <a:blip r:embed="rId4"/>
                  <a:stretch>
                    <a:fillRect l="-2081" t="-1528" r="-1951" b="-43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Rectangle 3"/>
              <p:cNvSpPr/>
              <p:nvPr/>
            </p:nvSpPr>
            <p:spPr>
              <a:xfrm>
                <a:off x="5116422" y="1233264"/>
                <a:ext cx="3776058" cy="5544210"/>
              </a:xfrm>
              <a:prstGeom prst="rect">
                <a:avLst/>
              </a:prstGeom>
            </p:spPr>
            <p:txBody>
              <a:bodyPr wrap="square">
                <a:spAutoFit/>
              </a:bodyPr>
              <a:lstStyle/>
              <a:p>
                <a:r>
                  <a:rPr lang="en-US" sz="2600" b="1" dirty="0" smtClean="0">
                    <a:solidFill>
                      <a:srgbClr val="0070C0"/>
                    </a:solidFill>
                  </a:rPr>
                  <a:t>Sample student answer</a:t>
                </a:r>
              </a:p>
              <a:p>
                <a:pPr marL="342900" indent="-342900">
                  <a:buFont typeface="+mj-lt"/>
                  <a:buAutoNum type="alphaLcPeriod"/>
                </a:pPr>
                <a:r>
                  <a:rPr lang="en-US" sz="2600" dirty="0" smtClean="0"/>
                  <a:t>What </a:t>
                </a:r>
                <a:r>
                  <a:rPr lang="en-US" sz="2600" dirty="0"/>
                  <a:t>mistake has the student made? </a:t>
                </a:r>
                <a:endParaRPr lang="en-US" sz="2600" dirty="0" smtClean="0"/>
              </a:p>
              <a:p>
                <a:pPr marL="342900" indent="-342900">
                  <a:buFont typeface="+mj-lt"/>
                  <a:buAutoNum type="alphaLcPeriod"/>
                </a:pPr>
                <a:r>
                  <a:rPr lang="en-US" sz="2600" dirty="0" smtClean="0"/>
                  <a:t>How </a:t>
                </a:r>
                <a:r>
                  <a:rPr lang="en-US" sz="2600" dirty="0"/>
                  <a:t>could you improve this answer</a:t>
                </a:r>
                <a:r>
                  <a:rPr lang="en-US" sz="2600" dirty="0" smtClean="0"/>
                  <a:t>?</a:t>
                </a:r>
                <a:br>
                  <a:rPr lang="en-US" sz="2600" dirty="0" smtClean="0"/>
                </a:br>
                <a:endParaRPr lang="en-US" sz="2000" dirty="0" smtClean="0"/>
              </a:p>
              <a:p>
                <a:r>
                  <a:rPr lang="en-US" sz="2600" b="1" dirty="0" smtClean="0">
                    <a:solidFill>
                      <a:srgbClr val="0070C0"/>
                    </a:solidFill>
                    <a:latin typeface="Comic Sans MS" panose="030F0702030302020204" pitchFamily="66" charset="0"/>
                  </a:rPr>
                  <a:t>Student Answer</a:t>
                </a:r>
              </a:p>
              <a:p>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𝐎𝐀</m:t>
                        </m:r>
                      </m:e>
                    </m:acc>
                  </m:oMath>
                </a14:m>
                <a:r>
                  <a:rPr lang="pt-BR" sz="2600" dirty="0">
                    <a:solidFill>
                      <a:srgbClr val="0070C0"/>
                    </a:solidFill>
                    <a:latin typeface="Comic Sans MS" panose="030F0702030302020204" pitchFamily="66" charset="0"/>
                  </a:rPr>
                  <a:t> = 2</a:t>
                </a:r>
                <a:r>
                  <a:rPr lang="pt-BR" sz="2600" b="1" dirty="0">
                    <a:solidFill>
                      <a:srgbClr val="0070C0"/>
                    </a:solidFill>
                    <a:latin typeface="Comic Sans MS" panose="030F0702030302020204" pitchFamily="66" charset="0"/>
                  </a:rPr>
                  <a:t>m</a:t>
                </a:r>
                <a:r>
                  <a:rPr lang="pt-BR" sz="2600" dirty="0">
                    <a:solidFill>
                      <a:srgbClr val="0070C0"/>
                    </a:solidFill>
                    <a:latin typeface="Comic Sans MS" panose="030F0702030302020204" pitchFamily="66" charset="0"/>
                  </a:rPr>
                  <a:t> </a:t>
                </a:r>
                <a:endParaRPr lang="pt-BR" sz="2600" dirty="0" smtClean="0">
                  <a:solidFill>
                    <a:srgbClr val="0070C0"/>
                  </a:solidFill>
                  <a:latin typeface="Comic Sans MS" panose="030F0702030302020204" pitchFamily="66" charset="0"/>
                </a:endParaRPr>
              </a:p>
              <a:p>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𝐎𝐁</m:t>
                        </m:r>
                      </m:e>
                    </m:acc>
                  </m:oMath>
                </a14:m>
                <a:r>
                  <a:rPr lang="pt-BR" sz="2600" dirty="0">
                    <a:solidFill>
                      <a:srgbClr val="0070C0"/>
                    </a:solidFill>
                    <a:latin typeface="Comic Sans MS" panose="030F0702030302020204" pitchFamily="66" charset="0"/>
                  </a:rPr>
                  <a:t> = 2</a:t>
                </a:r>
                <a:r>
                  <a:rPr lang="pt-BR" sz="2600" b="1" dirty="0">
                    <a:solidFill>
                      <a:srgbClr val="0070C0"/>
                    </a:solidFill>
                    <a:latin typeface="Comic Sans MS" panose="030F0702030302020204" pitchFamily="66" charset="0"/>
                  </a:rPr>
                  <a:t>n</a:t>
                </a:r>
              </a:p>
              <a:p>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𝐀𝐁</m:t>
                        </m:r>
                      </m:e>
                    </m:acc>
                  </m:oMath>
                </a14:m>
                <a:r>
                  <a:rPr lang="pt-BR" sz="2600" dirty="0">
                    <a:solidFill>
                      <a:srgbClr val="0070C0"/>
                    </a:solidFill>
                    <a:latin typeface="Comic Sans MS" panose="030F0702030302020204" pitchFamily="66" charset="0"/>
                  </a:rPr>
                  <a:t> = 2</a:t>
                </a:r>
                <a:r>
                  <a:rPr lang="pt-BR" sz="2600" b="1" dirty="0">
                    <a:solidFill>
                      <a:srgbClr val="0070C0"/>
                    </a:solidFill>
                    <a:latin typeface="Comic Sans MS" panose="030F0702030302020204" pitchFamily="66" charset="0"/>
                  </a:rPr>
                  <a:t>m</a:t>
                </a:r>
                <a:r>
                  <a:rPr lang="pt-BR" sz="2600" dirty="0">
                    <a:solidFill>
                      <a:srgbClr val="0070C0"/>
                    </a:solidFill>
                    <a:latin typeface="Comic Sans MS" panose="030F0702030302020204" pitchFamily="66" charset="0"/>
                  </a:rPr>
                  <a:t> + 2</a:t>
                </a:r>
                <a:r>
                  <a:rPr lang="pt-BR" sz="2600" b="1" dirty="0">
                    <a:solidFill>
                      <a:srgbClr val="0070C0"/>
                    </a:solidFill>
                    <a:latin typeface="Comic Sans MS" panose="030F0702030302020204" pitchFamily="66" charset="0"/>
                  </a:rPr>
                  <a:t>n</a:t>
                </a:r>
                <a:r>
                  <a:rPr lang="pt-BR" sz="2600" dirty="0">
                    <a:solidFill>
                      <a:srgbClr val="0070C0"/>
                    </a:solidFill>
                    <a:latin typeface="Comic Sans MS" panose="030F0702030302020204" pitchFamily="66" charset="0"/>
                  </a:rPr>
                  <a:t> = 2(</a:t>
                </a:r>
                <a:r>
                  <a:rPr lang="pt-BR" sz="2600" b="1" dirty="0">
                    <a:solidFill>
                      <a:srgbClr val="0070C0"/>
                    </a:solidFill>
                    <a:latin typeface="Comic Sans MS" panose="030F0702030302020204" pitchFamily="66" charset="0"/>
                  </a:rPr>
                  <a:t>m</a:t>
                </a:r>
                <a:r>
                  <a:rPr lang="pt-BR" sz="2600" dirty="0">
                    <a:solidFill>
                      <a:srgbClr val="0070C0"/>
                    </a:solidFill>
                    <a:latin typeface="Comic Sans MS" panose="030F0702030302020204" pitchFamily="66" charset="0"/>
                  </a:rPr>
                  <a:t> </a:t>
                </a:r>
                <a:r>
                  <a:rPr lang="pt-BR" sz="2600" dirty="0" smtClean="0">
                    <a:solidFill>
                      <a:srgbClr val="0070C0"/>
                    </a:solidFill>
                    <a:latin typeface="Comic Sans MS" panose="030F0702030302020204" pitchFamily="66" charset="0"/>
                  </a:rPr>
                  <a:t>+ </a:t>
                </a:r>
                <a:r>
                  <a:rPr lang="pt-BR" sz="2600" b="1" dirty="0">
                    <a:solidFill>
                      <a:srgbClr val="0070C0"/>
                    </a:solidFill>
                    <a:latin typeface="Comic Sans MS" panose="030F0702030302020204" pitchFamily="66" charset="0"/>
                  </a:rPr>
                  <a:t>n</a:t>
                </a:r>
                <a:r>
                  <a:rPr lang="pt-BR" sz="2600" dirty="0">
                    <a:solidFill>
                      <a:srgbClr val="0070C0"/>
                    </a:solidFill>
                    <a:latin typeface="Comic Sans MS" panose="030F0702030302020204" pitchFamily="66" charset="0"/>
                  </a:rPr>
                  <a:t>)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𝐌𝐍</m:t>
                        </m:r>
                      </m:e>
                    </m:acc>
                  </m:oMath>
                </a14:m>
                <a:r>
                  <a:rPr lang="pt-BR" sz="2600" dirty="0">
                    <a:solidFill>
                      <a:srgbClr val="0070C0"/>
                    </a:solidFill>
                    <a:latin typeface="Comic Sans MS" panose="030F0702030302020204" pitchFamily="66" charset="0"/>
                  </a:rPr>
                  <a:t> = </a:t>
                </a:r>
                <a:r>
                  <a:rPr lang="pt-BR" sz="2600" b="1" dirty="0">
                    <a:solidFill>
                      <a:srgbClr val="0070C0"/>
                    </a:solidFill>
                    <a:latin typeface="Comic Sans MS" panose="030F0702030302020204" pitchFamily="66" charset="0"/>
                  </a:rPr>
                  <a:t>m</a:t>
                </a:r>
                <a:r>
                  <a:rPr lang="pt-BR" sz="2600" dirty="0">
                    <a:solidFill>
                      <a:srgbClr val="0070C0"/>
                    </a:solidFill>
                    <a:latin typeface="Comic Sans MS" panose="030F0702030302020204" pitchFamily="66" charset="0"/>
                  </a:rPr>
                  <a:t> + </a:t>
                </a:r>
                <a:r>
                  <a:rPr lang="pt-BR" sz="2600" b="1" dirty="0">
                    <a:solidFill>
                      <a:srgbClr val="0070C0"/>
                    </a:solidFill>
                    <a:latin typeface="Comic Sans MS" panose="030F0702030302020204" pitchFamily="66" charset="0"/>
                  </a:rPr>
                  <a:t>n</a:t>
                </a:r>
                <a:r>
                  <a:rPr lang="pt-BR" sz="2600" dirty="0">
                    <a:solidFill>
                      <a:srgbClr val="0070C0"/>
                    </a:solidFill>
                    <a:latin typeface="Comic Sans MS" panose="030F0702030302020204" pitchFamily="66" charset="0"/>
                  </a:rPr>
                  <a:t> </a:t>
                </a:r>
                <a:endParaRPr lang="pt-BR" sz="2600" dirty="0" smtClean="0">
                  <a:solidFill>
                    <a:srgbClr val="0070C0"/>
                  </a:solidFill>
                  <a:latin typeface="Comic Sans MS" panose="030F0702030302020204" pitchFamily="66" charset="0"/>
                </a:endParaRPr>
              </a:p>
              <a:p>
                <a:r>
                  <a:rPr lang="pt-BR" sz="2600" dirty="0" smtClean="0">
                    <a:solidFill>
                      <a:srgbClr val="0070C0"/>
                    </a:solidFill>
                    <a:latin typeface="Comic Sans MS" panose="030F0702030302020204" pitchFamily="66" charset="0"/>
                  </a:rPr>
                  <a:t>So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𝐀𝐁</m:t>
                        </m:r>
                      </m:e>
                    </m:acc>
                  </m:oMath>
                </a14:m>
                <a:r>
                  <a:rPr lang="pt-BR" sz="2600" dirty="0">
                    <a:solidFill>
                      <a:srgbClr val="0070C0"/>
                    </a:solidFill>
                    <a:latin typeface="Comic Sans MS" panose="030F0702030302020204" pitchFamily="66" charset="0"/>
                  </a:rPr>
                  <a:t> = </a:t>
                </a:r>
                <a:r>
                  <a:rPr lang="pt-BR" sz="2600" dirty="0" smtClean="0">
                    <a:solidFill>
                      <a:srgbClr val="0070C0"/>
                    </a:solidFill>
                    <a:latin typeface="Comic Sans MS" panose="030F0702030302020204" pitchFamily="66" charset="0"/>
                  </a:rPr>
                  <a:t>2</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𝐌𝐍</m:t>
                        </m:r>
                      </m:e>
                    </m:acc>
                  </m:oMath>
                </a14:m>
                <a:endParaRPr lang="en-US" sz="2600" dirty="0">
                  <a:latin typeface="Comic Sans MS" panose="030F0702030302020204" pitchFamily="66"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16422" y="1233264"/>
                <a:ext cx="3776058" cy="5544210"/>
              </a:xfrm>
              <a:prstGeom prst="rect">
                <a:avLst/>
              </a:prstGeom>
              <a:blipFill rotWithShape="0">
                <a:blip r:embed="rId5"/>
                <a:stretch>
                  <a:fillRect l="-2903" t="-989" r="-5484" b="-220"/>
                </a:stretch>
              </a:blipFill>
            </p:spPr>
            <p:txBody>
              <a:bodyPr/>
              <a:lstStyle/>
              <a:p>
                <a:r>
                  <a:rPr lang="en-US">
                    <a:noFill/>
                  </a:rPr>
                  <a:t> </a:t>
                </a:r>
              </a:p>
            </p:txBody>
          </p:sp>
        </mc:Fallback>
      </mc:AlternateContent>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2017" y="1762801"/>
            <a:ext cx="4122957" cy="1882223"/>
          </a:xfrm>
          <a:prstGeom prst="rect">
            <a:avLst/>
          </a:prstGeom>
        </p:spPr>
      </p:pic>
    </p:spTree>
    <p:extLst>
      <p:ext uri="{BB962C8B-B14F-4D97-AF65-F5344CB8AC3E}">
        <p14:creationId xmlns:p14="http://schemas.microsoft.com/office/powerpoint/2010/main" val="3790979424"/>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18.1 – Vectors and Vector Notation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559</a:t>
            </a:r>
            <a:endParaRPr lang="en-GB" sz="1400" b="1" dirty="0">
              <a:latin typeface="Calibri" panose="020F0502020204030204" pitchFamily="34" charset="0"/>
            </a:endParaRPr>
          </a:p>
        </p:txBody>
      </p:sp>
      <p:grpSp>
        <p:nvGrpSpPr>
          <p:cNvPr id="10" name="Group 9"/>
          <p:cNvGrpSpPr/>
          <p:nvPr/>
        </p:nvGrpSpPr>
        <p:grpSpPr>
          <a:xfrm>
            <a:off x="291743" y="2636912"/>
            <a:ext cx="8456721" cy="3888432"/>
            <a:chOff x="3483872" y="1017022"/>
            <a:chExt cx="5264592" cy="3888432"/>
          </a:xfrm>
        </p:grpSpPr>
        <p:sp>
          <p:nvSpPr>
            <p:cNvPr id="11" name="Round Diagonal Corner Rectangle 10"/>
            <p:cNvSpPr/>
            <p:nvPr/>
          </p:nvSpPr>
          <p:spPr>
            <a:xfrm>
              <a:off x="3491880" y="1017022"/>
              <a:ext cx="5256584" cy="3888432"/>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483872" y="1017023"/>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1</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58865" y="1618055"/>
                  <a:ext cx="5146090" cy="3110467"/>
                </a:xfrm>
                <a:prstGeom prst="rect">
                  <a:avLst/>
                </a:prstGeom>
              </p:spPr>
              <p:txBody>
                <a:bodyPr wrap="square">
                  <a:spAutoFit/>
                </a:bodyPr>
                <a:lstStyle/>
                <a:p>
                  <a:pPr marL="457200" indent="-457200">
                    <a:spcAft>
                      <a:spcPts val="0"/>
                    </a:spcAft>
                    <a:buFont typeface="+mj-lt"/>
                    <a:buAutoNum type="alphaLcPeriod"/>
                    <a:tabLst>
                      <a:tab pos="4972050" algn="r"/>
                    </a:tabLst>
                  </a:pPr>
                  <a:r>
                    <a:rPr lang="en-US" sz="2300" dirty="0" smtClean="0"/>
                    <a:t>Point A has coordinates (3,5) and point B has coordinates (5,1). Write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𝐀𝐁</m:t>
                          </m:r>
                        </m:e>
                      </m:acc>
                    </m:oMath>
                  </a14:m>
                  <a:r>
                    <a:rPr lang="en-US" sz="2300" dirty="0">
                      <a:latin typeface="Comic Sans MS" panose="030F0702030302020204" pitchFamily="66" charset="0"/>
                    </a:rPr>
                    <a:t> </a:t>
                  </a:r>
                  <a:r>
                    <a:rPr lang="en-US" sz="2300" dirty="0" smtClean="0"/>
                    <a:t>as </a:t>
                  </a:r>
                  <a:r>
                    <a:rPr lang="en-US" sz="2300" dirty="0"/>
                    <a:t>a column vector.</a:t>
                  </a:r>
                </a:p>
                <a:p>
                  <a:pPr marL="457200" indent="-457200">
                    <a:spcAft>
                      <a:spcPts val="0"/>
                    </a:spcAft>
                    <a:buFont typeface="+mj-lt"/>
                    <a:buAutoNum type="alphaLcPeriod"/>
                    <a:tabLst>
                      <a:tab pos="4972050" algn="r"/>
                    </a:tabLst>
                  </a:pPr>
                  <a:r>
                    <a:rPr lang="en-US" sz="2300" dirty="0" smtClean="0"/>
                    <a:t>The </a:t>
                  </a:r>
                  <a:r>
                    <a:rPr lang="en-US" sz="2300" dirty="0"/>
                    <a:t>point C is such that BC = </a:t>
                  </a:r>
                  <a:r>
                    <a:rPr lang="en-US" sz="2300" dirty="0" smtClean="0">
                      <a:latin typeface="Comic Sans MS" panose="030F0702030302020204" pitchFamily="66" charset="0"/>
                      <a:cs typeface="Arial" panose="020B0604020202020204" pitchFamily="34" charset="0"/>
                    </a:rPr>
                    <a:t>(</a:t>
                  </a:r>
                  <a14:m>
                    <m:oMath xmlns:m="http://schemas.openxmlformats.org/officeDocument/2006/math">
                      <m:f>
                        <m:fPr>
                          <m:type m:val="noBar"/>
                          <m:ctrlPr>
                            <a:rPr lang="en-US" sz="2300" i="1" smtClean="0">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−1</m:t>
                          </m:r>
                        </m:num>
                        <m:den>
                          <m:r>
                            <a:rPr lang="en-US" sz="2300" b="0" i="1" smtClean="0">
                              <a:latin typeface="Cambria Math" panose="02040503050406030204" pitchFamily="18" charset="0"/>
                              <a:cs typeface="Arial" panose="020B0604020202020204" pitchFamily="34" charset="0"/>
                            </a:rPr>
                            <m:t>2</m:t>
                          </m:r>
                        </m:den>
                      </m:f>
                      <m:r>
                        <a:rPr lang="en-US" sz="2300" b="1" i="1">
                          <a:latin typeface="Cambria Math" panose="02040503050406030204" pitchFamily="18" charset="0"/>
                          <a:cs typeface="Arial" panose="020B0604020202020204" pitchFamily="34" charset="0"/>
                        </a:rPr>
                        <m:t>)</m:t>
                      </m:r>
                    </m:oMath>
                  </a14:m>
                  <a:r>
                    <a:rPr lang="en-US" sz="2300" dirty="0"/>
                    <a:t>. Find the coordinates of C.</a:t>
                  </a:r>
                  <a:endParaRPr lang="en-US" sz="2300" dirty="0" smtClean="0"/>
                </a:p>
                <a:p>
                  <a:pPr>
                    <a:spcAft>
                      <a:spcPts val="0"/>
                    </a:spcAft>
                    <a:tabLst>
                      <a:tab pos="4972050" algn="r"/>
                    </a:tabLst>
                  </a:pPr>
                  <a:endParaRPr lang="en-US" sz="2300" dirty="0" smtClean="0">
                    <a:latin typeface="Comic Sans MS" panose="030F0702030302020204" pitchFamily="66" charset="0"/>
                  </a:endParaRPr>
                </a:p>
                <a:p>
                  <a:pPr marL="457200" indent="-457200">
                    <a:spcAft>
                      <a:spcPts val="0"/>
                    </a:spcAft>
                    <a:buFont typeface="+mj-lt"/>
                    <a:buAutoNum type="alphaLcPeriod"/>
                    <a:tabLst>
                      <a:tab pos="4972050" algn="r"/>
                    </a:tabLst>
                  </a:pPr>
                  <a14:m>
                    <m:oMath xmlns:m="http://schemas.openxmlformats.org/officeDocument/2006/math">
                      <m:acc>
                        <m:accPr>
                          <m:chr m:val="⃗"/>
                          <m:ctrlPr>
                            <a:rPr lang="en-US" sz="2300" b="1" i="1" dirty="0" smtClean="0">
                              <a:solidFill>
                                <a:srgbClr val="0070C0"/>
                              </a:solidFill>
                              <a:latin typeface="Cambria Math" panose="02040503050406030204" pitchFamily="18" charset="0"/>
                            </a:rPr>
                          </m:ctrlPr>
                        </m:accPr>
                        <m:e>
                          <m:r>
                            <a:rPr lang="en-US" sz="2300" b="1" i="0" dirty="0">
                              <a:solidFill>
                                <a:srgbClr val="0070C0"/>
                              </a:solidFill>
                              <a:latin typeface="Cambria Math" panose="02040503050406030204" pitchFamily="18" charset="0"/>
                            </a:rPr>
                            <m:t>𝐂𝐃</m:t>
                          </m:r>
                        </m:e>
                      </m:acc>
                    </m:oMath>
                  </a14:m>
                  <a:r>
                    <a:rPr lang="en-US" sz="2300" dirty="0" smtClean="0">
                      <a:solidFill>
                        <a:srgbClr val="0070C0"/>
                      </a:solidFill>
                      <a:latin typeface="Comic Sans MS" panose="030F0702030302020204" pitchFamily="66" charset="0"/>
                    </a:rPr>
                    <a:t> = </a:t>
                  </a:r>
                  <a:r>
                    <a:rPr lang="en-US" sz="2300" dirty="0">
                      <a:solidFill>
                        <a:srgbClr val="0070C0"/>
                      </a:solidFill>
                      <a:latin typeface="Comic Sans MS" panose="030F0702030302020204" pitchFamily="66" charset="0"/>
                      <a:cs typeface="Arial" panose="020B0604020202020204" pitchFamily="34" charset="0"/>
                    </a:rPr>
                    <a:t>(</a:t>
                  </a:r>
                  <a14:m>
                    <m:oMath xmlns:m="http://schemas.openxmlformats.org/officeDocument/2006/math">
                      <m:f>
                        <m:fPr>
                          <m:type m:val="noBar"/>
                          <m:ctrlPr>
                            <a:rPr lang="en-US" sz="2300" i="1">
                              <a:solidFill>
                                <a:srgbClr val="0070C0"/>
                              </a:solidFill>
                              <a:latin typeface="Cambria Math" panose="02040503050406030204" pitchFamily="18" charset="0"/>
                              <a:cs typeface="Arial" panose="020B0604020202020204" pitchFamily="34" charset="0"/>
                            </a:rPr>
                          </m:ctrlPr>
                        </m:fPr>
                        <m:num>
                          <m:r>
                            <a:rPr lang="en-US" sz="2300" b="0" i="1" smtClean="0">
                              <a:solidFill>
                                <a:srgbClr val="0070C0"/>
                              </a:solidFill>
                              <a:latin typeface="Cambria Math" panose="02040503050406030204" pitchFamily="18" charset="0"/>
                              <a:cs typeface="Arial" panose="020B0604020202020204" pitchFamily="34" charset="0"/>
                            </a:rPr>
                            <m:t>2</m:t>
                          </m:r>
                        </m:num>
                        <m:den>
                          <m:r>
                            <a:rPr lang="en-US" sz="2300" i="1">
                              <a:solidFill>
                                <a:srgbClr val="0070C0"/>
                              </a:solidFill>
                              <a:latin typeface="Cambria Math" panose="02040503050406030204" pitchFamily="18" charset="0"/>
                              <a:cs typeface="Arial" panose="020B0604020202020204" pitchFamily="34" charset="0"/>
                            </a:rPr>
                            <m:t>4</m:t>
                          </m:r>
                        </m:den>
                      </m:f>
                      <m:r>
                        <a:rPr lang="en-US" sz="2300" b="1" i="1">
                          <a:solidFill>
                            <a:srgbClr val="0070C0"/>
                          </a:solidFill>
                          <a:latin typeface="Cambria Math" panose="02040503050406030204" pitchFamily="18" charset="0"/>
                          <a:cs typeface="Arial" panose="020B0604020202020204" pitchFamily="34" charset="0"/>
                        </a:rPr>
                        <m:t>)</m:t>
                      </m:r>
                    </m:oMath>
                  </a14:m>
                  <a:endParaRPr lang="en-US" sz="2300" dirty="0" smtClean="0">
                    <a:solidFill>
                      <a:srgbClr val="0070C0"/>
                    </a:solidFill>
                    <a:latin typeface="Comic Sans MS" panose="030F0702030302020204" pitchFamily="66" charset="0"/>
                  </a:endParaRPr>
                </a:p>
                <a:p>
                  <a:pPr marL="457200" indent="-457200">
                    <a:spcAft>
                      <a:spcPts val="0"/>
                    </a:spcAft>
                    <a:buFont typeface="+mj-lt"/>
                    <a:buAutoNum type="alphaLcPeriod"/>
                    <a:tabLst>
                      <a:tab pos="4972050" algn="r"/>
                    </a:tabLst>
                  </a:pPr>
                  <a:r>
                    <a:rPr lang="en-US" sz="2300" dirty="0" smtClean="0">
                      <a:solidFill>
                        <a:srgbClr val="0070C0"/>
                      </a:solidFill>
                      <a:latin typeface="Comic Sans MS" panose="030F0702030302020204" pitchFamily="66" charset="0"/>
                    </a:rPr>
                    <a:t>The coordinates </a:t>
                  </a:r>
                  <a:br>
                    <a:rPr lang="en-US" sz="2300" dirty="0" smtClean="0">
                      <a:solidFill>
                        <a:srgbClr val="0070C0"/>
                      </a:solidFill>
                      <a:latin typeface="Comic Sans MS" panose="030F0702030302020204" pitchFamily="66" charset="0"/>
                    </a:rPr>
                  </a:br>
                  <a:r>
                    <a:rPr lang="en-US" sz="2300" dirty="0" smtClean="0">
                      <a:solidFill>
                        <a:srgbClr val="0070C0"/>
                      </a:solidFill>
                      <a:latin typeface="Comic Sans MS" panose="030F0702030302020204" pitchFamily="66" charset="0"/>
                    </a:rPr>
                    <a:t>of C are (4, 3)</a:t>
                  </a:r>
                  <a:endParaRPr lang="en-US" sz="2300" dirty="0">
                    <a:solidFill>
                      <a:srgbClr val="0070C0"/>
                    </a:solidFill>
                    <a:latin typeface="Comic Sans MS" panose="030F0702030302020204" pitchFamily="66"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58865" y="1618055"/>
                  <a:ext cx="5146090" cy="3110467"/>
                </a:xfrm>
                <a:prstGeom prst="rect">
                  <a:avLst/>
                </a:prstGeom>
                <a:blipFill rotWithShape="0">
                  <a:blip r:embed="rId4"/>
                  <a:stretch>
                    <a:fillRect l="-1401" t="-1373" r="-664" b="-3333"/>
                  </a:stretch>
                </a:blipFill>
              </p:spPr>
              <p:txBody>
                <a:bodyPr/>
                <a:lstStyle/>
                <a:p>
                  <a:r>
                    <a:rPr lang="en-US">
                      <a:noFill/>
                    </a:rPr>
                    <a:t> </a:t>
                  </a:r>
                </a:p>
              </p:txBody>
            </p:sp>
          </mc:Fallback>
        </mc:AlternateContent>
      </p:grpSp>
      <p:sp>
        <p:nvSpPr>
          <p:cNvPr id="16" name="Rectangle 15"/>
          <p:cNvSpPr/>
          <p:nvPr/>
        </p:nvSpPr>
        <p:spPr>
          <a:xfrm flipH="1">
            <a:off x="5709273" y="4399364"/>
            <a:ext cx="2973709" cy="126188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dirty="0" smtClean="0">
                <a:solidFill>
                  <a:schemeClr val="tx1"/>
                </a:solidFill>
                <a:latin typeface="Arial" panose="020B0604020202020204" pitchFamily="34" charset="0"/>
                <a:cs typeface="Arial" panose="020B0604020202020204" pitchFamily="34" charset="0"/>
              </a:rPr>
              <a:t>First mark the points on a grid. To move from A to B to 2 to the right and 4 down.</a:t>
            </a:r>
            <a:endParaRPr lang="en-US" sz="1900" i="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flipH="1">
            <a:off x="5709096" y="5733256"/>
            <a:ext cx="2938702" cy="6771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dirty="0" smtClean="0">
                <a:solidFill>
                  <a:schemeClr val="tx1"/>
                </a:solidFill>
                <a:latin typeface="Arial" panose="020B0604020202020204" pitchFamily="34" charset="0"/>
                <a:cs typeface="Arial" panose="020B0604020202020204" pitchFamily="34" charset="0"/>
              </a:rPr>
              <a:t>From B go 1 to the left and 2 up to find point C.</a:t>
            </a:r>
            <a:endParaRPr lang="en-US" sz="1900" i="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96338" y="4446617"/>
            <a:ext cx="1901045" cy="1901045"/>
          </a:xfrm>
          <a:prstGeom prst="rect">
            <a:avLst/>
          </a:prstGeom>
        </p:spPr>
      </p:pic>
      <p:cxnSp>
        <p:nvCxnSpPr>
          <p:cNvPr id="17" name="Straight Arrow Connector 16"/>
          <p:cNvCxnSpPr>
            <a:stCxn id="16" idx="3"/>
          </p:cNvCxnSpPr>
          <p:nvPr/>
        </p:nvCxnSpPr>
        <p:spPr>
          <a:xfrm flipH="1" flipV="1">
            <a:off x="5049614" y="4944652"/>
            <a:ext cx="656377" cy="856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0" idx="3"/>
          </p:cNvCxnSpPr>
          <p:nvPr/>
        </p:nvCxnSpPr>
        <p:spPr>
          <a:xfrm flipH="1" flipV="1">
            <a:off x="4763008" y="5441162"/>
            <a:ext cx="941381" cy="6306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51520" y="1196752"/>
            <a:ext cx="8496944" cy="1408466"/>
            <a:chOff x="150164" y="6494199"/>
            <a:chExt cx="8496944" cy="1408466"/>
          </a:xfrm>
        </p:grpSpPr>
        <mc:AlternateContent xmlns:mc="http://schemas.openxmlformats.org/markup-compatibility/2006" xmlns:a14="http://schemas.microsoft.com/office/drawing/2010/main">
          <mc:Choice Requires="a14">
            <p:sp>
              <p:nvSpPr>
                <p:cNvPr id="29" name="Rectangle 28"/>
                <p:cNvSpPr/>
                <p:nvPr/>
              </p:nvSpPr>
              <p:spPr>
                <a:xfrm flipH="1">
                  <a:off x="150164" y="6710223"/>
                  <a:ext cx="8496944" cy="119244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182880" rtlCol="0" anchor="t" anchorCtr="0">
                  <a:spAutoFit/>
                </a:bodyPr>
                <a:lstStyle/>
                <a:p>
                  <a:r>
                    <a:rPr lang="en-US" sz="2000" dirty="0">
                      <a:solidFill>
                        <a:schemeClr val="tx1"/>
                      </a:solidFill>
                      <a:latin typeface="Arial" panose="020B0604020202020204" pitchFamily="34" charset="0"/>
                      <a:cs typeface="Arial" panose="020B0604020202020204" pitchFamily="34" charset="0"/>
                    </a:rPr>
                    <a:t>The displacement vector from A to B is written</a:t>
                  </a:r>
                  <a:r>
                    <a:rPr lang="en-US"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000" b="1" i="1" dirty="0">
                              <a:solidFill>
                                <a:schemeClr val="tx1"/>
                              </a:solidFill>
                              <a:latin typeface="Cambria Math" panose="02040503050406030204" pitchFamily="18" charset="0"/>
                            </a:rPr>
                          </m:ctrlPr>
                        </m:accPr>
                        <m:e>
                          <m:r>
                            <a:rPr lang="en-US" sz="2000" b="1" dirty="0">
                              <a:solidFill>
                                <a:schemeClr val="tx1"/>
                              </a:solidFill>
                              <a:latin typeface="Cambria Math" panose="02040503050406030204" pitchFamily="18" charset="0"/>
                            </a:rPr>
                            <m:t>𝐀𝐁</m:t>
                          </m:r>
                        </m:e>
                      </m:acc>
                    </m:oMath>
                  </a14:m>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Vectors </a:t>
                  </a:r>
                  <a:r>
                    <a:rPr lang="en-US" sz="2000" dirty="0">
                      <a:solidFill>
                        <a:schemeClr val="tx1"/>
                      </a:solidFill>
                      <a:latin typeface="Arial" panose="020B0604020202020204" pitchFamily="34" charset="0"/>
                      <a:cs typeface="Arial" panose="020B0604020202020204" pitchFamily="34" charset="0"/>
                    </a:rPr>
                    <a:t>are written as </a:t>
                  </a:r>
                  <a:r>
                    <a:rPr lang="en-US" sz="2000" b="1" dirty="0">
                      <a:solidFill>
                        <a:schemeClr val="tx1"/>
                      </a:solidFill>
                      <a:latin typeface="Arial" panose="020B0604020202020204" pitchFamily="34" charset="0"/>
                      <a:cs typeface="Arial" panose="020B0604020202020204" pitchFamily="34" charset="0"/>
                    </a:rPr>
                    <a:t>bold </a:t>
                  </a:r>
                  <a:r>
                    <a:rPr lang="en-US" sz="2000" dirty="0">
                      <a:solidFill>
                        <a:schemeClr val="tx1"/>
                      </a:solidFill>
                      <a:latin typeface="Arial" panose="020B0604020202020204" pitchFamily="34" charset="0"/>
                      <a:cs typeface="Arial" panose="020B0604020202020204" pitchFamily="34" charset="0"/>
                    </a:rPr>
                    <a:t>lower case letters: a, b, c </a:t>
                  </a: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When </a:t>
                  </a:r>
                  <a:r>
                    <a:rPr lang="en-US" sz="2000" dirty="0">
                      <a:solidFill>
                        <a:schemeClr val="tx1"/>
                      </a:solidFill>
                      <a:latin typeface="Arial" panose="020B0604020202020204" pitchFamily="34" charset="0"/>
                      <a:cs typeface="Arial" panose="020B0604020202020204" pitchFamily="34" charset="0"/>
                    </a:rPr>
                    <a:t>handwriting, underline the letter: a, b, c</a:t>
                  </a:r>
                </a:p>
              </p:txBody>
            </p:sp>
          </mc:Choice>
          <mc:Fallback xmlns="">
            <p:sp>
              <p:nvSpPr>
                <p:cNvPr id="29" name="Rectangle 28"/>
                <p:cNvSpPr>
                  <a:spLocks noRot="1" noChangeAspect="1" noMove="1" noResize="1" noEditPoints="1" noAdjustHandles="1" noChangeArrowheads="1" noChangeShapeType="1" noTextEdit="1"/>
                </p:cNvSpPr>
                <p:nvPr/>
              </p:nvSpPr>
              <p:spPr>
                <a:xfrm flipH="1">
                  <a:off x="150164" y="6710223"/>
                  <a:ext cx="8496944" cy="1192442"/>
                </a:xfrm>
                <a:prstGeom prst="rect">
                  <a:avLst/>
                </a:prstGeom>
                <a:blipFill rotWithShape="0">
                  <a:blip r:embed="rId6"/>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30" name="Pentagon 29"/>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2</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61831738"/>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18.1 – Vectors and Vector Notation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350341"/>
              </a:xfrm>
              <a:prstGeom prst="rect">
                <a:avLst/>
              </a:prstGeom>
            </p:spPr>
            <p:txBody>
              <a:bodyPr wrap="square">
                <a:spAutoFit/>
              </a:bodyPr>
              <a:lstStyle/>
              <a:p>
                <a:pPr marL="457200" indent="-457200">
                  <a:buClr>
                    <a:srgbClr val="C00000"/>
                  </a:buClr>
                  <a:buFont typeface="+mj-lt"/>
                  <a:buAutoNum type="arabicPeriod" startAt="4"/>
                  <a:tabLst>
                    <a:tab pos="914400" algn="l"/>
                    <a:tab pos="2514600" algn="l"/>
                  </a:tabLst>
                </a:pPr>
                <a:r>
                  <a:rPr lang="en-US" sz="2900" dirty="0" smtClean="0">
                    <a:latin typeface="Arial" panose="020B0604020202020204" pitchFamily="34" charset="0"/>
                    <a:cs typeface="Arial" panose="020B0604020202020204" pitchFamily="34" charset="0"/>
                  </a:rPr>
                  <a:t>The point A is (1,2), the point B is (3,4) and the point C is (5, -1). Write as column vectors</a:t>
                </a:r>
              </a:p>
              <a:p>
                <a:pPr marL="965200" lvl="1" indent="-514350">
                  <a:spcAft>
                    <a:spcPts val="600"/>
                  </a:spcAft>
                  <a:buClr>
                    <a:srgbClr val="C00000"/>
                  </a:buClr>
                  <a:buFont typeface="+mj-lt"/>
                  <a:buAutoNum type="alphaLcPeriod"/>
                  <a:tabLst>
                    <a:tab pos="2514600" algn="l"/>
                  </a:tabLst>
                </a:pPr>
                <a14:m>
                  <m:oMath xmlns:m="http://schemas.openxmlformats.org/officeDocument/2006/math">
                    <m:acc>
                      <m:accPr>
                        <m:chr m:val="⃗"/>
                        <m:ctrlPr>
                          <a:rPr lang="en-US" sz="2900" b="1" i="1" dirty="0" smtClean="0">
                            <a:latin typeface="Cambria Math" panose="02040503050406030204" pitchFamily="18" charset="0"/>
                          </a:rPr>
                        </m:ctrlPr>
                      </m:accPr>
                      <m:e>
                        <m:r>
                          <a:rPr lang="en-US" sz="2900" b="1" i="0" dirty="0" smtClean="0">
                            <a:latin typeface="Cambria Math" panose="02040503050406030204" pitchFamily="18" charset="0"/>
                          </a:rPr>
                          <m:t>𝐀𝐁</m:t>
                        </m:r>
                      </m:e>
                    </m:acc>
                  </m:oMath>
                </a14:m>
                <a:r>
                  <a:rPr lang="en-US" sz="2900" dirty="0" smtClean="0"/>
                  <a:t>      </a:t>
                </a:r>
                <a:r>
                  <a:rPr lang="en-US" sz="2900" dirty="0" smtClean="0">
                    <a:solidFill>
                      <a:srgbClr val="C00000"/>
                    </a:solidFill>
                  </a:rPr>
                  <a:t>b.</a:t>
                </a:r>
                <a:r>
                  <a:rPr lang="en-US" sz="2900" dirty="0" smtClean="0"/>
                  <a:t>  </a:t>
                </a:r>
                <a14:m>
                  <m:oMath xmlns:m="http://schemas.openxmlformats.org/officeDocument/2006/math">
                    <m:acc>
                      <m:accPr>
                        <m:chr m:val="⃗"/>
                        <m:ctrlPr>
                          <a:rPr lang="en-US" sz="2900" b="1" i="1" dirty="0">
                            <a:latin typeface="Cambria Math" panose="02040503050406030204" pitchFamily="18" charset="0"/>
                          </a:rPr>
                        </m:ctrlPr>
                      </m:accPr>
                      <m:e>
                        <m:r>
                          <a:rPr lang="en-US" sz="2900" b="1" i="0" dirty="0" smtClean="0">
                            <a:latin typeface="Cambria Math" panose="02040503050406030204" pitchFamily="18" charset="0"/>
                          </a:rPr>
                          <m:t>𝐁𝐂</m:t>
                        </m:r>
                      </m:e>
                    </m:acc>
                  </m:oMath>
                </a14:m>
                <a:r>
                  <a:rPr lang="en-US" sz="2900" dirty="0" smtClean="0"/>
                  <a:t>     </a:t>
                </a:r>
                <a:r>
                  <a:rPr lang="en-US" sz="2900" dirty="0" smtClean="0">
                    <a:solidFill>
                      <a:srgbClr val="C00000"/>
                    </a:solidFill>
                  </a:rPr>
                  <a:t>c.</a:t>
                </a:r>
                <a:r>
                  <a:rPr lang="en-US" sz="2900" dirty="0" smtClean="0"/>
                  <a:t>   </a:t>
                </a:r>
                <a14:m>
                  <m:oMath xmlns:m="http://schemas.openxmlformats.org/officeDocument/2006/math">
                    <m:acc>
                      <m:accPr>
                        <m:chr m:val="⃗"/>
                        <m:ctrlPr>
                          <a:rPr lang="en-US" sz="2900" b="1" i="1" dirty="0">
                            <a:latin typeface="Cambria Math" panose="02040503050406030204" pitchFamily="18" charset="0"/>
                          </a:rPr>
                        </m:ctrlPr>
                      </m:accPr>
                      <m:e>
                        <m:r>
                          <a:rPr lang="en-US" sz="2900" b="1" i="0" dirty="0" smtClean="0">
                            <a:latin typeface="Cambria Math" panose="02040503050406030204" pitchFamily="18" charset="0"/>
                          </a:rPr>
                          <m:t>𝐀𝐂</m:t>
                        </m:r>
                      </m:e>
                    </m:acc>
                  </m:oMath>
                </a14:m>
                <a:endParaRPr lang="en-US" sz="2900" dirty="0" smtClean="0"/>
              </a:p>
              <a:p>
                <a:pPr marL="450850" lvl="1">
                  <a:spcAft>
                    <a:spcPts val="600"/>
                  </a:spcAft>
                  <a:buClr>
                    <a:srgbClr val="C00000"/>
                  </a:buClr>
                  <a:tabLst>
                    <a:tab pos="2514600" algn="l"/>
                  </a:tabLst>
                </a:pPr>
                <a:r>
                  <a:rPr lang="en-US" sz="2900" b="1" dirty="0">
                    <a:solidFill>
                      <a:srgbClr val="C00000"/>
                    </a:solidFill>
                  </a:rPr>
                  <a:t>Discussion</a:t>
                </a:r>
                <a:r>
                  <a:rPr lang="en-US" sz="2900" dirty="0">
                    <a:solidFill>
                      <a:srgbClr val="C00000"/>
                    </a:solidFill>
                  </a:rPr>
                  <a:t> </a:t>
                </a:r>
                <a:r>
                  <a:rPr lang="en-US" sz="2900" dirty="0"/>
                  <a:t>What do you notice about your answers?</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350341"/>
              </a:xfrm>
              <a:prstGeom prst="rect">
                <a:avLst/>
              </a:prstGeom>
              <a:blipFill rotWithShape="0">
                <a:blip r:embed="rId4"/>
                <a:stretch>
                  <a:fillRect l="-2202" t="-1818" r="-4056" b="-4364"/>
                </a:stretch>
              </a:blipFill>
            </p:spPr>
            <p:txBody>
              <a:bodyPr/>
              <a:lstStyle/>
              <a:p>
                <a:r>
                  <a:rPr lang="en-US">
                    <a:noFill/>
                  </a:rPr>
                  <a:t> </a:t>
                </a:r>
              </a:p>
            </p:txBody>
          </p:sp>
        </mc:Fallback>
      </mc:AlternateContent>
      <p:grpSp>
        <p:nvGrpSpPr>
          <p:cNvPr id="7" name="Group 6"/>
          <p:cNvGrpSpPr/>
          <p:nvPr/>
        </p:nvGrpSpPr>
        <p:grpSpPr>
          <a:xfrm>
            <a:off x="251520" y="5301208"/>
            <a:ext cx="5213924" cy="1240685"/>
            <a:chOff x="150164" y="6494199"/>
            <a:chExt cx="5213924" cy="1240685"/>
          </a:xfrm>
        </p:grpSpPr>
        <p:sp>
          <p:nvSpPr>
            <p:cNvPr id="8" name="Rectangle 7"/>
            <p:cNvSpPr/>
            <p:nvPr/>
          </p:nvSpPr>
          <p:spPr>
            <a:xfrm flipH="1">
              <a:off x="150164" y="6673055"/>
              <a:ext cx="5213924" cy="1061829"/>
            </a:xfrm>
            <a:prstGeom prst="rect">
              <a:avLst/>
            </a:prstGeom>
            <a:solidFill>
              <a:srgbClr val="F0F4F8"/>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Equal vectors have the same magnitude and the same direction.</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3</a:t>
              </a:r>
              <a:endParaRPr lang="en-US" sz="2400" b="1" dirty="0">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24176"/>
            <a:ext cx="548640" cy="548640"/>
          </a:xfrm>
          <a:prstGeom prst="rect">
            <a:avLst/>
          </a:prstGeom>
        </p:spPr>
      </p:pic>
      <p:sp>
        <p:nvSpPr>
          <p:cNvPr id="10" name="Rectangle 9"/>
          <p:cNvSpPr/>
          <p:nvPr/>
        </p:nvSpPr>
        <p:spPr>
          <a:xfrm flipH="1">
            <a:off x="303565" y="4687833"/>
            <a:ext cx="5204539" cy="47705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500" b="1" dirty="0" smtClean="0">
                <a:solidFill>
                  <a:srgbClr val="C00000"/>
                </a:solidFill>
                <a:latin typeface="Arial" panose="020B0604020202020204" pitchFamily="34" charset="0"/>
                <a:cs typeface="Arial" panose="020B0604020202020204" pitchFamily="34" charset="0"/>
              </a:rPr>
              <a:t>Q4 </a:t>
            </a:r>
            <a:r>
              <a:rPr lang="en-US" sz="2500" b="1" dirty="0">
                <a:solidFill>
                  <a:srgbClr val="C00000"/>
                </a:solidFill>
                <a:latin typeface="Arial" panose="020B0604020202020204" pitchFamily="34" charset="0"/>
                <a:cs typeface="Arial" panose="020B0604020202020204" pitchFamily="34" charset="0"/>
              </a:rPr>
              <a:t>hint</a:t>
            </a:r>
            <a:r>
              <a:rPr lang="en-US" sz="2500" dirty="0">
                <a:solidFill>
                  <a:schemeClr val="tx1"/>
                </a:solidFill>
                <a:latin typeface="Arial" panose="020B0604020202020204" pitchFamily="34" charset="0"/>
                <a:cs typeface="Arial" panose="020B0604020202020204" pitchFamily="34" charset="0"/>
              </a:rPr>
              <a:t> - Mark the points on a grid.</a:t>
            </a:r>
          </a:p>
        </p:txBody>
      </p:sp>
    </p:spTree>
    <p:extLst>
      <p:ext uri="{BB962C8B-B14F-4D97-AF65-F5344CB8AC3E}">
        <p14:creationId xmlns:p14="http://schemas.microsoft.com/office/powerpoint/2010/main" val="86674957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18.1 – Vectors and Vector Notation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559</a:t>
            </a:r>
            <a:endParaRPr lang="en-GB" sz="1400" b="1" dirty="0">
              <a:latin typeface="Calibri" panose="020F0502020204030204" pitchFamily="34" charset="0"/>
            </a:endParaRPr>
          </a:p>
        </p:txBody>
      </p:sp>
      <p:sp>
        <p:nvSpPr>
          <p:cNvPr id="3" name="Rectangle 2"/>
          <p:cNvSpPr/>
          <p:nvPr/>
        </p:nvSpPr>
        <p:spPr>
          <a:xfrm>
            <a:off x="251520" y="1196752"/>
            <a:ext cx="5256584" cy="2846933"/>
          </a:xfrm>
          <a:prstGeom prst="rect">
            <a:avLst/>
          </a:prstGeom>
        </p:spPr>
        <p:txBody>
          <a:bodyPr wrap="square">
            <a:spAutoFit/>
          </a:bodyPr>
          <a:lstStyle/>
          <a:p>
            <a:pPr marL="514350" indent="-514350">
              <a:buClr>
                <a:srgbClr val="C00000"/>
              </a:buClr>
              <a:buFont typeface="+mj-lt"/>
              <a:buAutoNum type="arabicPeriod" startAt="5"/>
              <a:tabLst>
                <a:tab pos="914400" algn="l"/>
                <a:tab pos="2514600" algn="l"/>
              </a:tabLst>
            </a:pPr>
            <a:r>
              <a:rPr lang="en-US" sz="2700" dirty="0" smtClean="0">
                <a:latin typeface="Arial" panose="020B0604020202020204" pitchFamily="34" charset="0"/>
                <a:cs typeface="Arial" panose="020B0604020202020204" pitchFamily="34" charset="0"/>
              </a:rPr>
              <a:t>Which </a:t>
            </a:r>
            <a:r>
              <a:rPr lang="en-US" sz="2700" dirty="0">
                <a:latin typeface="Arial" panose="020B0604020202020204" pitchFamily="34" charset="0"/>
                <a:cs typeface="Arial" panose="020B0604020202020204" pitchFamily="34" charset="0"/>
              </a:rPr>
              <a:t>of these vectors are equal?</a:t>
            </a:r>
            <a:endParaRPr lang="en-US" sz="2700" dirty="0" smtClean="0">
              <a:latin typeface="Arial" panose="020B0604020202020204" pitchFamily="34" charset="0"/>
              <a:cs typeface="Arial" panose="020B0604020202020204" pitchFamily="34" charset="0"/>
            </a:endParaRPr>
          </a:p>
          <a:p>
            <a:pPr marL="965200" lvl="1" indent="-514350">
              <a:spcAft>
                <a:spcPts val="600"/>
              </a:spcAft>
              <a:buClr>
                <a:srgbClr val="C00000"/>
              </a:buClr>
              <a:buFont typeface="+mj-lt"/>
              <a:buAutoNum type="alphaLcPeriod"/>
              <a:tabLst>
                <a:tab pos="2514600" algn="l"/>
              </a:tabLst>
            </a:pPr>
            <a:endParaRPr lang="en-US" sz="2700" b="1" dirty="0" smtClean="0"/>
          </a:p>
          <a:p>
            <a:pPr marL="450850" lvl="1">
              <a:spcAft>
                <a:spcPts val="600"/>
              </a:spcAft>
              <a:buClr>
                <a:srgbClr val="C00000"/>
              </a:buClr>
              <a:tabLst>
                <a:tab pos="2514600" algn="l"/>
              </a:tabLst>
            </a:pPr>
            <a:r>
              <a:rPr lang="en-US" sz="3200" dirty="0" smtClean="0"/>
              <a:t/>
            </a:r>
            <a:br>
              <a:rPr lang="en-US" sz="3200" dirty="0" smtClean="0"/>
            </a:br>
            <a:endParaRPr lang="en-US" sz="300" dirty="0" smtClean="0"/>
          </a:p>
          <a:p>
            <a:pPr marL="450850" lvl="1">
              <a:spcAft>
                <a:spcPts val="600"/>
              </a:spcAft>
              <a:buClr>
                <a:srgbClr val="C00000"/>
              </a:buClr>
              <a:tabLst>
                <a:tab pos="2514600" algn="l"/>
              </a:tabLst>
            </a:pPr>
            <a:r>
              <a:rPr lang="en-US" sz="2700" b="1" dirty="0">
                <a:solidFill>
                  <a:srgbClr val="C00000"/>
                </a:solidFill>
              </a:rPr>
              <a:t>Discussion</a:t>
            </a:r>
            <a:r>
              <a:rPr lang="en-US" sz="2700" dirty="0">
                <a:solidFill>
                  <a:srgbClr val="C00000"/>
                </a:solidFill>
              </a:rPr>
              <a:t> </a:t>
            </a:r>
            <a:r>
              <a:rPr lang="en-US" sz="2700" dirty="0"/>
              <a:t>Are parallel vectors always equal?</a:t>
            </a:r>
          </a:p>
        </p:txBody>
      </p:sp>
      <p:grpSp>
        <p:nvGrpSpPr>
          <p:cNvPr id="7" name="Group 6"/>
          <p:cNvGrpSpPr/>
          <p:nvPr/>
        </p:nvGrpSpPr>
        <p:grpSpPr>
          <a:xfrm>
            <a:off x="251520" y="4077072"/>
            <a:ext cx="5213924" cy="2449286"/>
            <a:chOff x="150164" y="6494199"/>
            <a:chExt cx="5213924" cy="2449286"/>
          </a:xfrm>
        </p:grpSpPr>
        <mc:AlternateContent xmlns:mc="http://schemas.openxmlformats.org/markup-compatibility/2006" xmlns:a14="http://schemas.microsoft.com/office/drawing/2010/main">
          <mc:Choice Requires="a14">
            <p:sp>
              <p:nvSpPr>
                <p:cNvPr id="8" name="Rectangle 7"/>
                <p:cNvSpPr/>
                <p:nvPr/>
              </p:nvSpPr>
              <p:spPr>
                <a:xfrm flipH="1">
                  <a:off x="150164" y="6673055"/>
                  <a:ext cx="5213924" cy="2270430"/>
                </a:xfrm>
                <a:prstGeom prst="rect">
                  <a:avLst/>
                </a:prstGeom>
                <a:solidFill>
                  <a:srgbClr val="F0F4F8"/>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300" dirty="0" smtClean="0">
                      <a:solidFill>
                        <a:schemeClr val="tx1"/>
                      </a:solidFill>
                      <a:latin typeface="Arial" panose="020B0604020202020204" pitchFamily="34" charset="0"/>
                      <a:cs typeface="Arial" panose="020B0604020202020204" pitchFamily="34" charset="0"/>
                    </a:rPr>
                    <a:t>The magnitude of the vector </a:t>
                  </a:r>
                  <a:r>
                    <a:rPr lang="en-US" sz="2300" dirty="0" smtClean="0">
                      <a:solidFill>
                        <a:schemeClr val="tx1"/>
                      </a:solidFill>
                      <a:latin typeface="Comic Sans MS" panose="030F0702030302020204" pitchFamily="66" charset="0"/>
                      <a:cs typeface="Arial" panose="020B0604020202020204" pitchFamily="34" charset="0"/>
                    </a:rPr>
                    <a:t>(</a:t>
                  </a:r>
                  <a14:m>
                    <m:oMath xmlns:m="http://schemas.openxmlformats.org/officeDocument/2006/math">
                      <m:f>
                        <m:fPr>
                          <m:type m:val="noBar"/>
                          <m:ctrlPr>
                            <a:rPr lang="en-US" sz="2300" i="1" smtClean="0">
                              <a:solidFill>
                                <a:schemeClr val="tx1"/>
                              </a:solidFill>
                              <a:latin typeface="Cambria Math" panose="02040503050406030204" pitchFamily="18" charset="0"/>
                              <a:cs typeface="Arial" panose="020B0604020202020204" pitchFamily="34" charset="0"/>
                            </a:rPr>
                          </m:ctrlPr>
                        </m:fPr>
                        <m:num>
                          <m:r>
                            <a:rPr lang="en-US" sz="2300" b="0" i="1" smtClean="0">
                              <a:solidFill>
                                <a:schemeClr val="tx1"/>
                              </a:solidFill>
                              <a:latin typeface="Cambria Math" panose="02040503050406030204" pitchFamily="18" charset="0"/>
                              <a:cs typeface="Arial" panose="020B0604020202020204" pitchFamily="34" charset="0"/>
                            </a:rPr>
                            <m:t>𝑥</m:t>
                          </m:r>
                        </m:num>
                        <m:den>
                          <m:r>
                            <a:rPr lang="en-US" sz="2300" b="0" i="1" smtClean="0">
                              <a:solidFill>
                                <a:schemeClr val="tx1"/>
                              </a:solidFill>
                              <a:latin typeface="Cambria Math" panose="02040503050406030204" pitchFamily="18" charset="0"/>
                              <a:cs typeface="Arial" panose="020B0604020202020204" pitchFamily="34" charset="0"/>
                            </a:rPr>
                            <m:t>𝑦</m:t>
                          </m:r>
                        </m:den>
                      </m:f>
                      <m:r>
                        <a:rPr lang="en-US" sz="2300" b="1" i="1">
                          <a:solidFill>
                            <a:schemeClr val="tx1"/>
                          </a:solidFill>
                          <a:latin typeface="Cambria Math" panose="02040503050406030204" pitchFamily="18" charset="0"/>
                          <a:cs typeface="Arial" panose="020B0604020202020204" pitchFamily="34" charset="0"/>
                        </a:rPr>
                        <m:t>)</m:t>
                      </m:r>
                    </m:oMath>
                  </a14:m>
                  <a:r>
                    <a:rPr lang="en-US" sz="2300" dirty="0">
                      <a:solidFill>
                        <a:schemeClr val="tx1"/>
                      </a:solidFill>
                      <a:latin typeface="Arial" panose="020B0604020202020204" pitchFamily="34" charset="0"/>
                      <a:cs typeface="Arial" panose="020B0604020202020204" pitchFamily="34" charset="0"/>
                    </a:rPr>
                    <a:t>is its length, i.e. </a:t>
                  </a:r>
                  <a14:m>
                    <m:oMath xmlns:m="http://schemas.openxmlformats.org/officeDocument/2006/math">
                      <m:rad>
                        <m:radPr>
                          <m:degHide m:val="on"/>
                          <m:ctrlPr>
                            <a:rPr lang="en-US" sz="240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𝑥</m:t>
                          </m:r>
                          <m:r>
                            <a:rPr lang="en-US" sz="2400" b="0" i="1" baseline="30000"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r>
                            <a:rPr lang="en-US" sz="2400" b="0" i="1" baseline="30000" smtClean="0">
                              <a:solidFill>
                                <a:schemeClr val="tx1"/>
                              </a:solidFill>
                              <a:latin typeface="Cambria Math" panose="02040503050406030204" pitchFamily="18" charset="0"/>
                            </a:rPr>
                            <m:t>2</m:t>
                          </m:r>
                        </m:e>
                      </m:rad>
                    </m:oMath>
                  </a14:m>
                  <a:endParaRPr lang="en-US" sz="2300" dirty="0">
                    <a:solidFill>
                      <a:schemeClr val="tx1"/>
                    </a:solidFill>
                    <a:latin typeface="Arial" panose="020B0604020202020204" pitchFamily="34" charset="0"/>
                    <a:cs typeface="Arial" panose="020B0604020202020204" pitchFamily="34" charset="0"/>
                  </a:endParaRPr>
                </a:p>
                <a:p>
                  <a:r>
                    <a:rPr lang="en-US" sz="2300" dirty="0" smtClean="0">
                      <a:solidFill>
                        <a:schemeClr val="tx1"/>
                      </a:solidFill>
                      <a:latin typeface="Arial" panose="020B0604020202020204" pitchFamily="34" charset="0"/>
                      <a:cs typeface="Arial" panose="020B0604020202020204" pitchFamily="34" charset="0"/>
                    </a:rPr>
                    <a:t>|a</a:t>
                  </a:r>
                  <a:r>
                    <a:rPr lang="en-US" sz="2300" dirty="0">
                      <a:solidFill>
                        <a:schemeClr val="tx1"/>
                      </a:solidFill>
                      <a:latin typeface="Arial" panose="020B0604020202020204" pitchFamily="34" charset="0"/>
                      <a:cs typeface="Arial" panose="020B0604020202020204" pitchFamily="34" charset="0"/>
                    </a:rPr>
                    <a:t>| means the magnitude of vector </a:t>
                  </a:r>
                  <a:r>
                    <a:rPr lang="en-US" sz="2300" b="1" dirty="0" smtClean="0">
                      <a:solidFill>
                        <a:schemeClr val="tx1"/>
                      </a:solidFill>
                      <a:latin typeface="Arial" panose="020B0604020202020204" pitchFamily="34" charset="0"/>
                      <a:cs typeface="Arial" panose="020B0604020202020204" pitchFamily="34" charset="0"/>
                    </a:rPr>
                    <a:t>a</a:t>
                  </a:r>
                  <a:r>
                    <a:rPr lang="en-US" sz="2300" dirty="0" smtClean="0">
                      <a:solidFill>
                        <a:schemeClr val="tx1"/>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rPr>
                    <a:t>|OA| means the magnitude of vector OA.</a:t>
                  </a:r>
                </a:p>
              </p:txBody>
            </p:sp>
          </mc:Choice>
          <mc:Fallback xmlns="">
            <p:sp>
              <p:nvSpPr>
                <p:cNvPr id="8" name="Rectangle 7"/>
                <p:cNvSpPr>
                  <a:spLocks noRot="1" noChangeAspect="1" noMove="1" noResize="1" noEditPoints="1" noAdjustHandles="1" noChangeArrowheads="1" noChangeShapeType="1" noTextEdit="1"/>
                </p:cNvSpPr>
                <p:nvPr/>
              </p:nvSpPr>
              <p:spPr>
                <a:xfrm flipH="1">
                  <a:off x="150164" y="6673055"/>
                  <a:ext cx="5213924" cy="2270430"/>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latin typeface="Arial" panose="020B0604020202020204" pitchFamily="34" charset="0"/>
                  <a:cs typeface="Arial" panose="020B0604020202020204" pitchFamily="34" charset="0"/>
                </a:rPr>
                <a:t>Key Point 3</a:t>
              </a:r>
              <a:endParaRPr lang="en-US" sz="2200" b="1" dirty="0">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1520" y="2150276"/>
            <a:ext cx="5213924" cy="864096"/>
          </a:xfrm>
          <a:prstGeom prst="rect">
            <a:avLst/>
          </a:prstGeom>
        </p:spPr>
      </p:pic>
    </p:spTree>
    <p:extLst>
      <p:ext uri="{BB962C8B-B14F-4D97-AF65-F5344CB8AC3E}">
        <p14:creationId xmlns:p14="http://schemas.microsoft.com/office/powerpoint/2010/main" val="123915794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18.1 – Vectors and Vector Notation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985275"/>
              </a:xfrm>
              <a:prstGeom prst="rect">
                <a:avLst/>
              </a:prstGeom>
            </p:spPr>
            <p:txBody>
              <a:bodyPr wrap="square">
                <a:spAutoFit/>
              </a:bodyPr>
              <a:lstStyle/>
              <a:p>
                <a:pPr marL="457200" indent="-457200">
                  <a:buClr>
                    <a:srgbClr val="C00000"/>
                  </a:buClr>
                  <a:buFont typeface="+mj-lt"/>
                  <a:buAutoNum type="arabicPeriod" startAt="7"/>
                  <a:tabLst>
                    <a:tab pos="914400" algn="l"/>
                    <a:tab pos="25146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the magnitude of each vector. Where necessary, leave your answer as a surd</a:t>
                </a:r>
                <a:r>
                  <a:rPr lang="en-US" sz="2400" dirty="0" smtClean="0">
                    <a:latin typeface="Arial" panose="020B0604020202020204" pitchFamily="34" charset="0"/>
                    <a:cs typeface="Arial" panose="020B0604020202020204" pitchFamily="34" charset="0"/>
                  </a:rPr>
                  <a:t>.</a:t>
                </a:r>
              </a:p>
              <a:p>
                <a:pPr marL="914400" lvl="1" indent="-508000">
                  <a:spcAft>
                    <a:spcPts val="1200"/>
                  </a:spcAft>
                  <a:buClr>
                    <a:srgbClr val="C00000"/>
                  </a:buClr>
                  <a:buFont typeface="+mj-lt"/>
                  <a:buAutoNum type="alphaLcPeriod"/>
                  <a:tabLst>
                    <a:tab pos="2514600" algn="l"/>
                  </a:tabLst>
                </a:pPr>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 </a:t>
                </a:r>
                <a:r>
                  <a:rPr lang="en-US" sz="2400" dirty="0">
                    <a:latin typeface="Comic Sans MS" panose="030F0702030302020204" pitchFamily="66"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6</m:t>
                        </m:r>
                      </m:num>
                      <m:den>
                        <m:r>
                          <a:rPr lang="en-US" sz="2400" b="0" i="1" smtClean="0">
                            <a:latin typeface="Cambria Math" panose="02040503050406030204" pitchFamily="18" charset="0"/>
                            <a:cs typeface="Arial" panose="020B0604020202020204" pitchFamily="34" charset="0"/>
                          </a:rPr>
                          <m:t>8</m:t>
                        </m:r>
                      </m:den>
                    </m:f>
                    <m:r>
                      <a:rPr lang="en-US" sz="2400" b="1" i="1">
                        <a:latin typeface="Cambria Math" panose="02040503050406030204" pitchFamily="18" charset="0"/>
                        <a:cs typeface="Arial" panose="020B0604020202020204" pitchFamily="34" charset="0"/>
                      </a:rPr>
                      <m:t>) </m:t>
                    </m:r>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 </a:t>
                </a:r>
                <a:r>
                  <a:rPr lang="en-US" sz="2400" dirty="0">
                    <a:latin typeface="Comic Sans MS" panose="030F0702030302020204" pitchFamily="66"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−5</m:t>
                        </m:r>
                      </m:num>
                      <m:den>
                        <m:r>
                          <a:rPr lang="en-US" sz="2400" b="0" i="1" smtClean="0">
                            <a:latin typeface="Cambria Math" panose="02040503050406030204" pitchFamily="18" charset="0"/>
                            <a:cs typeface="Arial" panose="020B0604020202020204" pitchFamily="34" charset="0"/>
                          </a:rPr>
                          <m:t>12</m:t>
                        </m:r>
                      </m:den>
                    </m:f>
                    <m:r>
                      <a:rPr lang="en-US" sz="2400" b="1" i="1">
                        <a:latin typeface="Cambria Math" panose="02040503050406030204" pitchFamily="18" charset="0"/>
                        <a:cs typeface="Arial" panose="020B0604020202020204" pitchFamily="34" charset="0"/>
                      </a:rPr>
                      <m:t>)</m:t>
                    </m:r>
                  </m:oMath>
                </a14:m>
                <a:endParaRPr lang="en-US" sz="2400" dirty="0" smtClean="0">
                  <a:latin typeface="Arial" panose="020B0604020202020204" pitchFamily="34" charset="0"/>
                  <a:cs typeface="Arial" panose="020B0604020202020204" pitchFamily="34" charset="0"/>
                </a:endParaRPr>
              </a:p>
              <a:p>
                <a:pPr marL="914400" lvl="1" indent="-508000">
                  <a:buClr>
                    <a:srgbClr val="C00000"/>
                  </a:buClr>
                  <a:buFont typeface="+mj-lt"/>
                  <a:buAutoNum type="alphaLcPeriod" startAt="3"/>
                  <a:tabLst>
                    <a:tab pos="2514600" algn="l"/>
                  </a:tabLst>
                </a:pPr>
                <a:r>
                  <a:rPr lang="en-US" sz="2400" b="1" dirty="0"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 </a:t>
                </a:r>
                <a:r>
                  <a:rPr lang="en-US" sz="2400" dirty="0">
                    <a:latin typeface="Comic Sans MS" panose="030F0702030302020204" pitchFamily="66"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−1</m:t>
                        </m:r>
                      </m:num>
                      <m:den>
                        <m:r>
                          <a:rPr lang="en-US" sz="2400" i="1">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3</m:t>
                        </m:r>
                      </m:den>
                    </m:f>
                    <m:r>
                      <a:rPr lang="en-US" sz="2400" b="1" i="1">
                        <a:latin typeface="Cambria Math" panose="02040503050406030204" pitchFamily="18" charset="0"/>
                        <a:cs typeface="Arial" panose="020B0604020202020204" pitchFamily="34" charset="0"/>
                      </a:rPr>
                      <m:t>) </m:t>
                    </m:r>
                  </m:oMath>
                </a14:m>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𝐀𝐁</m:t>
                        </m:r>
                      </m:e>
                    </m:acc>
                  </m:oMath>
                </a14:m>
                <a:r>
                  <a:rPr lang="en-US" sz="2400" dirty="0" smtClean="0">
                    <a:latin typeface="Arial" panose="020B0604020202020204" pitchFamily="34" charset="0"/>
                    <a:cs typeface="Arial" panose="020B0604020202020204" pitchFamily="34" charset="0"/>
                  </a:rPr>
                  <a:t> = </a:t>
                </a:r>
                <a:r>
                  <a:rPr lang="en-US" sz="2400" dirty="0">
                    <a:latin typeface="Comic Sans MS" panose="030F0702030302020204" pitchFamily="66"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8</m:t>
                        </m:r>
                      </m:num>
                      <m:den>
                        <m:r>
                          <a:rPr lang="en-US" sz="2400" b="0" i="1" smtClean="0">
                            <a:latin typeface="Cambria Math" panose="02040503050406030204" pitchFamily="18" charset="0"/>
                            <a:cs typeface="Arial" panose="020B0604020202020204" pitchFamily="34" charset="0"/>
                          </a:rPr>
                          <m:t>1</m:t>
                        </m:r>
                        <m:r>
                          <a:rPr lang="en-US" sz="2400" i="1">
                            <a:latin typeface="Cambria Math" panose="02040503050406030204" pitchFamily="18" charset="0"/>
                            <a:cs typeface="Arial" panose="020B0604020202020204" pitchFamily="34" charset="0"/>
                          </a:rPr>
                          <m:t>5</m:t>
                        </m:r>
                      </m:den>
                    </m:f>
                    <m:r>
                      <a:rPr lang="en-US" sz="2400" b="1" i="1">
                        <a:latin typeface="Cambria Math" panose="02040503050406030204" pitchFamily="18" charset="0"/>
                        <a:cs typeface="Arial" panose="020B0604020202020204" pitchFamily="34" charset="0"/>
                      </a:rPr>
                      <m:t>)</m:t>
                    </m:r>
                  </m:oMath>
                </a14:m>
                <a:endParaRPr lang="en-US" sz="2400" dirty="0" smtClean="0">
                  <a:latin typeface="Arial" panose="020B0604020202020204" pitchFamily="34" charset="0"/>
                  <a:cs typeface="Arial" panose="020B0604020202020204" pitchFamily="34" charset="0"/>
                </a:endParaRPr>
              </a:p>
              <a:p>
                <a:pPr marL="457200" indent="-508000">
                  <a:buClr>
                    <a:srgbClr val="C00000"/>
                  </a:buClr>
                  <a:buFont typeface="+mj-lt"/>
                  <a:buAutoNum type="arabicPeriod" startAt="7"/>
                  <a:tabLst>
                    <a:tab pos="2514600" algn="l"/>
                  </a:tabLst>
                </a:pPr>
                <a:r>
                  <a:rPr lang="en-US" sz="2400" b="1" dirty="0">
                    <a:solidFill>
                      <a:srgbClr val="C00000"/>
                    </a:solidFill>
                    <a:latin typeface="Arial" panose="020B0604020202020204" pitchFamily="34" charset="0"/>
                    <a:cs typeface="Arial" panose="020B0604020202020204" pitchFamily="34" charset="0"/>
                  </a:rPr>
                  <a:t>Reasoning / Communication </a:t>
                </a:r>
                <a:r>
                  <a:rPr lang="en-US" sz="2400" dirty="0">
                    <a:latin typeface="Arial" panose="020B0604020202020204" pitchFamily="34" charset="0"/>
                    <a:cs typeface="Arial" panose="020B0604020202020204" pitchFamily="34" charset="0"/>
                  </a:rPr>
                  <a:t>In triangle ABC,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𝐀𝐁</m:t>
                        </m:r>
                      </m:e>
                    </m:acc>
                  </m:oMath>
                </a14:m>
                <a:r>
                  <a:rPr lang="en-US" sz="2400" dirty="0">
                    <a:latin typeface="Arial" panose="020B0604020202020204" pitchFamily="34" charset="0"/>
                    <a:cs typeface="Arial" panose="020B0604020202020204" pitchFamily="34" charset="0"/>
                  </a:rPr>
                  <a:t> = </a:t>
                </a:r>
                <a:r>
                  <a:rPr lang="en-US" sz="2400" dirty="0">
                    <a:latin typeface="Comic Sans MS" panose="030F0702030302020204" pitchFamily="66"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20</m:t>
                        </m:r>
                      </m:num>
                      <m:den>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15</m:t>
                        </m:r>
                      </m:den>
                    </m:f>
                    <m:r>
                      <a:rPr lang="en-US" sz="2400" b="1" i="1">
                        <a:latin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𝐀𝐁</m:t>
                        </m:r>
                      </m:e>
                    </m:acc>
                  </m:oMath>
                </a14:m>
                <a:r>
                  <a:rPr lang="en-US" sz="2400" dirty="0">
                    <a:latin typeface="Arial" panose="020B0604020202020204" pitchFamily="34" charset="0"/>
                    <a:cs typeface="Arial" panose="020B0604020202020204" pitchFamily="34" charset="0"/>
                  </a:rPr>
                  <a:t> = </a:t>
                </a:r>
                <a:r>
                  <a:rPr lang="en-US" sz="2400" dirty="0">
                    <a:latin typeface="Comic Sans MS" panose="030F0702030302020204" pitchFamily="66"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−7</m:t>
                        </m:r>
                      </m:num>
                      <m:den>
                        <m:r>
                          <a:rPr lang="en-US" sz="2400" b="0" i="1" smtClean="0">
                            <a:latin typeface="Cambria Math" panose="02040503050406030204" pitchFamily="18" charset="0"/>
                            <a:cs typeface="Arial" panose="020B0604020202020204" pitchFamily="34" charset="0"/>
                          </a:rPr>
                          <m:t>24</m:t>
                        </m:r>
                      </m:den>
                    </m:f>
                    <m:r>
                      <a:rPr lang="en-US" sz="2400" b="1" i="1">
                        <a:latin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863600" lvl="1" indent="-457200">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the length of the side AB of the triangle, </a:t>
                </a:r>
                <a:endParaRPr lang="en-US" sz="2400" dirty="0" smtClean="0">
                  <a:latin typeface="Arial" panose="020B0604020202020204" pitchFamily="34" charset="0"/>
                  <a:cs typeface="Arial" panose="020B0604020202020204" pitchFamily="34" charset="0"/>
                </a:endParaRPr>
              </a:p>
              <a:p>
                <a:pPr marL="863600" lvl="1" indent="-457200">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Show </a:t>
                </a:r>
                <a:r>
                  <a:rPr lang="en-US" sz="2400" dirty="0">
                    <a:latin typeface="Arial" panose="020B0604020202020204" pitchFamily="34" charset="0"/>
                    <a:cs typeface="Arial" panose="020B0604020202020204" pitchFamily="34" charset="0"/>
                  </a:rPr>
                  <a:t>that triangle ABC is isosceles.</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985275"/>
              </a:xfrm>
              <a:prstGeom prst="rect">
                <a:avLst/>
              </a:prstGeom>
              <a:blipFill rotWithShape="0">
                <a:blip r:embed="rId4"/>
                <a:stretch>
                  <a:fillRect l="-1506" t="-856" r="-1854" b="-1956"/>
                </a:stretch>
              </a:blipFill>
            </p:spPr>
            <p:txBody>
              <a:bodyPr/>
              <a:lstStyle/>
              <a:p>
                <a:r>
                  <a:rPr lang="en-US">
                    <a:noFill/>
                  </a:rPr>
                  <a:t> </a:t>
                </a:r>
              </a:p>
            </p:txBody>
          </p:sp>
        </mc:Fallback>
      </mc:AlternateContent>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11" name="Rectangle 10"/>
          <p:cNvSpPr/>
          <p:nvPr/>
        </p:nvSpPr>
        <p:spPr>
          <a:xfrm flipH="1">
            <a:off x="251520" y="6135687"/>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Q8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Sketch A, B and C.</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58873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18.1 – Vectors and Vector Notation</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50696"/>
              </a:xfrm>
              <a:prstGeom prst="rect">
                <a:avLst/>
              </a:prstGeom>
            </p:spPr>
            <p:txBody>
              <a:bodyPr wrap="square">
                <a:spAutoFit/>
              </a:bodyPr>
              <a:lstStyle/>
              <a:p>
                <a:pPr marL="576263" indent="-576263">
                  <a:buClr>
                    <a:srgbClr val="C00000"/>
                  </a:buClr>
                  <a:buFont typeface="+mj-lt"/>
                  <a:buAutoNum type="arabicPeriod" startAt="6"/>
                  <a:tabLst>
                    <a:tab pos="914400" algn="l"/>
                    <a:tab pos="2514600" algn="l"/>
                  </a:tabLst>
                </a:pPr>
                <a:r>
                  <a:rPr lang="en-US" sz="2200" dirty="0" smtClean="0">
                    <a:latin typeface="Arial" panose="020B0604020202020204" pitchFamily="34" charset="0"/>
                    <a:cs typeface="Arial" panose="020B0604020202020204" pitchFamily="34" charset="0"/>
                  </a:rPr>
                  <a:t>Find the magnitude of the vector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4</m:t>
                        </m:r>
                      </m:num>
                      <m:den>
                        <m:r>
                          <a:rPr lang="en-US" sz="2200" b="0" i="1" smtClean="0">
                            <a:latin typeface="Cambria Math" panose="02040503050406030204" pitchFamily="18" charset="0"/>
                            <a:cs typeface="Arial" panose="020B0604020202020204" pitchFamily="34" charset="0"/>
                          </a:rPr>
                          <m:t>−5</m:t>
                        </m:r>
                      </m:den>
                    </m:f>
                    <m:r>
                      <a:rPr lang="en-US" sz="2200" b="1" i="1">
                        <a:latin typeface="Cambria Math" panose="02040503050406030204" pitchFamily="18" charset="0"/>
                        <a:cs typeface="Arial" panose="020B0604020202020204" pitchFamily="34" charset="0"/>
                      </a:rPr>
                      <m:t>)</m:t>
                    </m:r>
                  </m:oMath>
                </a14:m>
                <a:r>
                  <a:rPr lang="en-US" sz="2200" dirty="0">
                    <a:latin typeface="Arial" panose="020B0604020202020204" pitchFamily="34" charset="0"/>
                    <a:cs typeface="Arial" panose="020B0604020202020204" pitchFamily="34" charset="0"/>
                  </a:rPr>
                  <a:t> Give your answer to 3 significant figures</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576263" indent="-576263">
                  <a:buClr>
                    <a:srgbClr val="C00000"/>
                  </a:buClr>
                  <a:buFont typeface="+mj-lt"/>
                  <a:buAutoNum type="arabicPeriod" startAt="10"/>
                  <a:tabLst>
                    <a:tab pos="914400" algn="l"/>
                    <a:tab pos="2514600" algn="l"/>
                  </a:tabLst>
                </a:pPr>
                <a:r>
                  <a:rPr lang="en-US" sz="2200" b="1" dirty="0" smtClean="0">
                    <a:solidFill>
                      <a:srgbClr val="C00000"/>
                    </a:solidFill>
                    <a:latin typeface="Arial" panose="020B0604020202020204" pitchFamily="34" charset="0"/>
                    <a:cs typeface="Arial" panose="020B0604020202020204" pitchFamily="34" charset="0"/>
                  </a:rPr>
                  <a:t>Reasoning</a:t>
                </a:r>
                <a:r>
                  <a:rPr lang="en-US" sz="22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200" b="1" i="1" dirty="0">
                            <a:latin typeface="Cambria Math" panose="02040503050406030204" pitchFamily="18" charset="0"/>
                          </a:rPr>
                        </m:ctrlPr>
                      </m:accPr>
                      <m:e>
                        <m:r>
                          <a:rPr lang="en-US" sz="2200" b="1" dirty="0">
                            <a:latin typeface="Cambria Math" panose="02040503050406030204" pitchFamily="18" charset="0"/>
                          </a:rPr>
                          <m:t>𝐀𝐁</m:t>
                        </m:r>
                      </m:e>
                    </m:acc>
                  </m:oMath>
                </a14:m>
                <a:r>
                  <a:rPr lang="en-US" sz="22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3</m:t>
                        </m:r>
                      </m:num>
                      <m:den>
                        <m:r>
                          <a:rPr lang="en-US" sz="2200" b="0" i="1" smtClean="0">
                            <a:latin typeface="Cambria Math" panose="02040503050406030204" pitchFamily="18" charset="0"/>
                            <a:cs typeface="Arial" panose="020B0604020202020204" pitchFamily="34" charset="0"/>
                          </a:rPr>
                          <m:t>4</m:t>
                        </m:r>
                      </m:den>
                    </m:f>
                    <m:r>
                      <a:rPr lang="en-US" sz="2200" b="1" i="1">
                        <a:latin typeface="Cambria Math" panose="02040503050406030204" pitchFamily="18" charset="0"/>
                        <a:cs typeface="Arial" panose="020B0604020202020204" pitchFamily="34" charset="0"/>
                      </a:rPr>
                      <m:t>)</m:t>
                    </m:r>
                  </m:oMath>
                </a14:m>
                <a:r>
                  <a:rPr lang="en-US" sz="2200" dirty="0" smtClean="0">
                    <a:latin typeface="Arial" panose="020B0604020202020204" pitchFamily="34" charset="0"/>
                    <a:cs typeface="Arial" panose="020B0604020202020204" pitchFamily="34" charset="0"/>
                  </a:rPr>
                  <a:t>. B </a:t>
                </a:r>
                <a:r>
                  <a:rPr lang="en-US" sz="2200" dirty="0">
                    <a:latin typeface="Arial" panose="020B0604020202020204" pitchFamily="34" charset="0"/>
                    <a:cs typeface="Arial" panose="020B0604020202020204" pitchFamily="34" charset="0"/>
                  </a:rPr>
                  <a:t>is the point (2,3). Work out the coordinates of A.</a:t>
                </a:r>
                <a:endParaRPr lang="en-US" sz="22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50696"/>
              </a:xfrm>
              <a:prstGeom prst="rect">
                <a:avLst/>
              </a:prstGeom>
              <a:blipFill rotWithShape="0">
                <a:blip r:embed="rId4"/>
                <a:stretch>
                  <a:fillRect l="-1275" r="-1159" b="-1481"/>
                </a:stretch>
              </a:blipFill>
            </p:spPr>
            <p:txBody>
              <a:bodyPr/>
              <a:lstStyle/>
              <a:p>
                <a:r>
                  <a:rPr lang="en-US">
                    <a:noFill/>
                  </a:rPr>
                  <a:t> </a:t>
                </a:r>
              </a:p>
            </p:txBody>
          </p:sp>
        </mc:Fallback>
      </mc:AlternateContent>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6" name="Group 5"/>
          <p:cNvGrpSpPr/>
          <p:nvPr/>
        </p:nvGrpSpPr>
        <p:grpSpPr>
          <a:xfrm>
            <a:off x="288096" y="2480100"/>
            <a:ext cx="5173611" cy="2059933"/>
            <a:chOff x="3465597" y="1089031"/>
            <a:chExt cx="5309150" cy="2059933"/>
          </a:xfrm>
        </p:grpSpPr>
        <p:sp>
          <p:nvSpPr>
            <p:cNvPr id="7" name="Round Diagonal Corner Rectangle 6"/>
            <p:cNvSpPr/>
            <p:nvPr/>
          </p:nvSpPr>
          <p:spPr>
            <a:xfrm>
              <a:off x="3465597" y="1089031"/>
              <a:ext cx="5309150" cy="2059933"/>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550913" y="1666250"/>
                  <a:ext cx="5197552" cy="1482714"/>
                </a:xfrm>
                <a:prstGeom prst="rect">
                  <a:avLst/>
                </a:prstGeom>
              </p:spPr>
              <p:txBody>
                <a:bodyPr wrap="square">
                  <a:spAutoFit/>
                </a:bodyPr>
                <a:lstStyle/>
                <a:p>
                  <a:pPr>
                    <a:spcAft>
                      <a:spcPts val="0"/>
                    </a:spcAft>
                    <a:tabLst>
                      <a:tab pos="4972050" algn="r"/>
                    </a:tabLst>
                  </a:pPr>
                  <a:r>
                    <a:rPr lang="en-US" sz="2100" dirty="0"/>
                    <a:t>A is the point (3,4) and B is the point (-3,0). </a:t>
                  </a:r>
                  <a:endParaRPr lang="en-US" sz="2100" dirty="0" smtClean="0"/>
                </a:p>
                <a:p>
                  <a:pPr marL="457200" indent="-457200">
                    <a:spcAft>
                      <a:spcPts val="0"/>
                    </a:spcAft>
                    <a:buFont typeface="+mj-lt"/>
                    <a:buAutoNum type="alphaLcPeriod"/>
                    <a:tabLst>
                      <a:tab pos="4972050" algn="r"/>
                    </a:tabLst>
                  </a:pPr>
                  <a:r>
                    <a:rPr lang="en-US" sz="2100" dirty="0" smtClean="0"/>
                    <a:t>Write </a:t>
                  </a:r>
                  <a14:m>
                    <m:oMath xmlns:m="http://schemas.openxmlformats.org/officeDocument/2006/math">
                      <m:acc>
                        <m:accPr>
                          <m:chr m:val="⃗"/>
                          <m:ctrlPr>
                            <a:rPr lang="en-US" sz="2000" b="1" i="1" dirty="0">
                              <a:latin typeface="Cambria Math" panose="02040503050406030204" pitchFamily="18" charset="0"/>
                            </a:rPr>
                          </m:ctrlPr>
                        </m:accPr>
                        <m:e>
                          <m:r>
                            <a:rPr lang="en-US" sz="2000" b="1" dirty="0">
                              <a:latin typeface="Cambria Math" panose="02040503050406030204" pitchFamily="18" charset="0"/>
                            </a:rPr>
                            <m:t>𝐀𝐁</m:t>
                          </m:r>
                        </m:e>
                      </m:acc>
                    </m:oMath>
                  </a14:m>
                  <a:r>
                    <a:rPr lang="en-US" sz="2100" dirty="0"/>
                    <a:t> as a column vector</a:t>
                  </a:r>
                  <a:r>
                    <a:rPr lang="en-US" sz="2100" dirty="0" smtClean="0"/>
                    <a:t>. 	</a:t>
                  </a:r>
                  <a:r>
                    <a:rPr lang="en-US" sz="2100" b="1" dirty="0" smtClean="0"/>
                    <a:t>(1)</a:t>
                  </a:r>
                  <a:endParaRPr lang="en-US" sz="2100" b="1" dirty="0"/>
                </a:p>
                <a:p>
                  <a:pPr marL="457200" indent="-457200">
                    <a:spcAft>
                      <a:spcPts val="0"/>
                    </a:spcAft>
                    <a:buFont typeface="+mj-lt"/>
                    <a:buAutoNum type="alphaLcPeriod"/>
                    <a:tabLst>
                      <a:tab pos="4972050" algn="r"/>
                    </a:tabLst>
                  </a:pPr>
                  <a:r>
                    <a:rPr lang="en-US" sz="2100" dirty="0" smtClean="0"/>
                    <a:t>Find </a:t>
                  </a:r>
                  <a:r>
                    <a:rPr lang="en-US" sz="2100" dirty="0"/>
                    <a:t>the length of vector </a:t>
                  </a:r>
                  <a14:m>
                    <m:oMath xmlns:m="http://schemas.openxmlformats.org/officeDocument/2006/math">
                      <m:acc>
                        <m:accPr>
                          <m:chr m:val="⃗"/>
                          <m:ctrlPr>
                            <a:rPr lang="en-US" sz="2000" b="1" i="1" dirty="0">
                              <a:latin typeface="Cambria Math" panose="02040503050406030204" pitchFamily="18" charset="0"/>
                            </a:rPr>
                          </m:ctrlPr>
                        </m:accPr>
                        <m:e>
                          <m:r>
                            <a:rPr lang="en-US" sz="2000" b="1" dirty="0">
                              <a:latin typeface="Cambria Math" panose="02040503050406030204" pitchFamily="18" charset="0"/>
                            </a:rPr>
                            <m:t>𝐀𝐁</m:t>
                          </m:r>
                        </m:e>
                      </m:acc>
                    </m:oMath>
                  </a14:m>
                  <a:r>
                    <a:rPr lang="en-US" sz="2100" dirty="0" smtClean="0"/>
                    <a:t>.	(2)</a:t>
                  </a:r>
                  <a:endParaRPr lang="en-US" sz="2100" b="1" dirty="0"/>
                </a:p>
              </p:txBody>
            </p:sp>
          </mc:Choice>
          <mc:Fallback xmlns="">
            <p:sp>
              <p:nvSpPr>
                <p:cNvPr id="9" name="Rectangle 8"/>
                <p:cNvSpPr>
                  <a:spLocks noRot="1" noChangeAspect="1" noMove="1" noResize="1" noEditPoints="1" noAdjustHandles="1" noChangeArrowheads="1" noChangeShapeType="1" noTextEdit="1"/>
                </p:cNvSpPr>
                <p:nvPr/>
              </p:nvSpPr>
              <p:spPr>
                <a:xfrm>
                  <a:off x="3550913" y="1666250"/>
                  <a:ext cx="5197552" cy="1482714"/>
                </a:xfrm>
                <a:prstGeom prst="rect">
                  <a:avLst/>
                </a:prstGeom>
                <a:blipFill rotWithShape="0">
                  <a:blip r:embed="rId6"/>
                  <a:stretch>
                    <a:fillRect l="-1444" t="-2881" r="-1444" b="-3704"/>
                  </a:stretch>
                </a:blipFill>
              </p:spPr>
              <p:txBody>
                <a:bodyPr/>
                <a:lstStyle/>
                <a:p>
                  <a:r>
                    <a:rPr lang="en-US">
                      <a:noFill/>
                    </a:rPr>
                    <a:t> </a:t>
                  </a:r>
                </a:p>
              </p:txBody>
            </p:sp>
          </mc:Fallback>
        </mc:AlternateContent>
      </p:grpSp>
      <p:sp>
        <p:nvSpPr>
          <p:cNvPr id="10" name="Rectangle 9"/>
          <p:cNvSpPr/>
          <p:nvPr/>
        </p:nvSpPr>
        <p:spPr>
          <a:xfrm flipH="1">
            <a:off x="251251" y="4645585"/>
            <a:ext cx="5231907" cy="1015663"/>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Write vectors in </a:t>
            </a: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column vector </a:t>
            </a:r>
            <a:r>
              <a:rPr lang="en-US" sz="2000" dirty="0">
                <a:solidFill>
                  <a:schemeClr val="tx1"/>
                </a:solidFill>
                <a:latin typeface="Arial" panose="020B0604020202020204" pitchFamily="34" charset="0"/>
                <a:cs typeface="Arial" panose="020B0604020202020204" pitchFamily="34" charset="0"/>
              </a:rPr>
              <a:t>form:</a:t>
            </a:r>
          </a:p>
        </p:txBody>
      </p:sp>
      <mc:AlternateContent xmlns:mc="http://schemas.openxmlformats.org/markup-compatibility/2006" xmlns:a14="http://schemas.microsoft.com/office/drawing/2010/main">
        <mc:Choice Requires="a14">
          <p:sp>
            <p:nvSpPr>
              <p:cNvPr id="2" name="Rectangle 1"/>
              <p:cNvSpPr/>
              <p:nvPr/>
            </p:nvSpPr>
            <p:spPr>
              <a:xfrm>
                <a:off x="2771800" y="4797152"/>
                <a:ext cx="2664296" cy="613694"/>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𝑝</m:t>
                        </m:r>
                      </m:num>
                      <m:den>
                        <m:r>
                          <a:rPr lang="en-US" sz="2400" b="0" i="1" smtClean="0">
                            <a:latin typeface="Cambria Math" panose="02040503050406030204" pitchFamily="18" charset="0"/>
                            <a:cs typeface="Arial" panose="020B0604020202020204" pitchFamily="34" charset="0"/>
                          </a:rPr>
                          <m:t>𝑞</m:t>
                        </m:r>
                      </m:den>
                    </m:f>
                    <m:r>
                      <a:rPr lang="en-US" sz="2400" b="1" i="1">
                        <a:latin typeface="Cambria Math" panose="02040503050406030204" pitchFamily="18" charset="0"/>
                        <a:cs typeface="Arial" panose="020B0604020202020204" pitchFamily="34" charset="0"/>
                      </a:rPr>
                      <m:t>)</m:t>
                    </m:r>
                  </m:oMath>
                </a14:m>
                <a:r>
                  <a:rPr lang="en-US" sz="2400" dirty="0" smtClean="0"/>
                  <a:t> not </a:t>
                </a:r>
                <a:r>
                  <a:rPr lang="en-US" sz="2400" dirty="0">
                    <a:latin typeface="Arial" panose="020B0604020202020204" pitchFamily="34" charset="0"/>
                    <a:cs typeface="Arial" panose="020B0604020202020204" pitchFamily="34" charset="0"/>
                  </a:rPr>
                  <a:t>(</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a:rPr lang="en-US" sz="2400">
                            <a:latin typeface="Cambria Math" panose="02040503050406030204" pitchFamily="18" charset="0"/>
                            <a:cs typeface="Arial" panose="020B0604020202020204" pitchFamily="34" charset="0"/>
                          </a:rPr>
                          <m:t>4</m:t>
                        </m:r>
                      </m:num>
                      <m:den>
                        <m:r>
                          <a:rPr lang="en-US" sz="2400">
                            <a:latin typeface="Cambria Math" panose="02040503050406030204" pitchFamily="18" charset="0"/>
                            <a:cs typeface="Arial" panose="020B0604020202020204" pitchFamily="34" charset="0"/>
                          </a:rPr>
                          <m:t>7</m:t>
                        </m:r>
                      </m:den>
                    </m:f>
                    <m:r>
                      <a:rPr lang="en-US" sz="2400" b="1" i="1">
                        <a:latin typeface="Cambria Math" panose="02040503050406030204" pitchFamily="18" charset="0"/>
                        <a:cs typeface="Arial" panose="020B0604020202020204" pitchFamily="34" charset="0"/>
                      </a:rPr>
                      <m:t>)</m:t>
                    </m:r>
                  </m:oMath>
                </a14:m>
                <a:r>
                  <a:rPr lang="en-US" sz="2400" dirty="0" smtClean="0"/>
                  <a:t> or (p, q)</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2771800" y="4797152"/>
                <a:ext cx="2664296" cy="613694"/>
              </a:xfrm>
              <a:prstGeom prst="rect">
                <a:avLst/>
              </a:prstGeom>
              <a:blipFill rotWithShape="0">
                <a:blip r:embed="rId7"/>
                <a:stretch>
                  <a:fillRect l="-3661" r="-3204" b="-7921"/>
                </a:stretch>
              </a:blipFill>
            </p:spPr>
            <p:txBody>
              <a:bodyPr/>
              <a:lstStyle/>
              <a:p>
                <a:r>
                  <a:rPr lang="en-US">
                    <a:noFill/>
                  </a:rPr>
                  <a:t> </a:t>
                </a:r>
              </a:p>
            </p:txBody>
          </p:sp>
        </mc:Fallback>
      </mc:AlternateContent>
    </p:spTree>
    <p:extLst>
      <p:ext uri="{BB962C8B-B14F-4D97-AF65-F5344CB8AC3E}">
        <p14:creationId xmlns:p14="http://schemas.microsoft.com/office/powerpoint/2010/main" val="84593409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18.2 </a:t>
            </a:r>
            <a:r>
              <a:rPr lang="en-GB" sz="4000" dirty="0"/>
              <a:t>– </a:t>
            </a:r>
            <a:r>
              <a:rPr lang="en-GB" sz="4000" dirty="0" smtClean="0"/>
              <a:t>Vector Arithmetic</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560</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975254979"/>
                  </p:ext>
                </p:extLst>
              </p:nvPr>
            </p:nvGraphicFramePr>
            <p:xfrm>
              <a:off x="251518" y="1268760"/>
              <a:ext cx="8568952" cy="4958582"/>
            </p:xfrm>
            <a:graphic>
              <a:graphicData uri="http://schemas.openxmlformats.org/drawingml/2006/table">
                <a:tbl>
                  <a:tblPr firstRow="1" bandRow="1">
                    <a:effectLst/>
                    <a:tableStyleId>{5940675A-B579-460E-94D1-54222C63F5DA}</a:tableStyleId>
                  </a:tblPr>
                  <a:tblGrid>
                    <a:gridCol w="2142238"/>
                    <a:gridCol w="1602180"/>
                    <a:gridCol w="4824534"/>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Calculate using vectors and represent the solutions graphically.</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Calculate the resultant of two vectors.</a:t>
                          </a:r>
                          <a:endParaRPr lang="en-US" sz="2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600" dirty="0" smtClean="0">
                              <a:latin typeface="Arial" panose="020B0604020202020204" pitchFamily="34" charset="0"/>
                              <a:cs typeface="Arial" panose="020B0604020202020204" pitchFamily="34" charset="0"/>
                            </a:rPr>
                            <a:t>The driver of a car going over a road-hump instinctively works out resultant forces.</a:t>
                          </a:r>
                        </a:p>
                        <a:p>
                          <a:r>
                            <a:rPr lang="en-US" sz="2600" dirty="0" smtClean="0">
                              <a:latin typeface="Arial" panose="020B0604020202020204" pitchFamily="34" charset="0"/>
                              <a:cs typeface="Arial" panose="020B0604020202020204" pitchFamily="34" charset="0"/>
                            </a:rPr>
                            <a:t>A road-designer does the same, but in advance and with greater accuracy.</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0" dirty="0" smtClean="0">
                              <a:latin typeface="Arial" panose="020B0604020202020204" pitchFamily="34" charset="0"/>
                              <a:cs typeface="Arial" panose="020B0604020202020204" pitchFamily="34" charset="0"/>
                            </a:rPr>
                            <a:t>The components of the column vector </a:t>
                          </a:r>
                          <a:r>
                            <a:rPr lang="en-US" sz="28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800" i="1">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3</m:t>
                                  </m:r>
                                </m:num>
                                <m:den>
                                  <m:r>
                                    <a:rPr lang="en-US" sz="2800" b="0" i="1" smtClean="0">
                                      <a:latin typeface="Cambria Math" panose="02040503050406030204" pitchFamily="18" charset="0"/>
                                      <a:cs typeface="Arial" panose="020B0604020202020204" pitchFamily="34" charset="0"/>
                                    </a:rPr>
                                    <m:t>−5</m:t>
                                  </m:r>
                                </m:den>
                              </m:f>
                              <m:r>
                                <a:rPr lang="en-US" sz="2800" b="1" i="1">
                                  <a:latin typeface="Cambria Math" panose="02040503050406030204" pitchFamily="18" charset="0"/>
                                  <a:cs typeface="Arial" panose="020B0604020202020204" pitchFamily="34" charset="0"/>
                                </a:rPr>
                                <m:t>)</m:t>
                              </m:r>
                            </m:oMath>
                          </a14:m>
                          <a:r>
                            <a:rPr lang="en-US" sz="2800" i="0" dirty="0" smtClean="0">
                              <a:latin typeface="Arial" panose="020B0604020202020204" pitchFamily="34" charset="0"/>
                              <a:cs typeface="Arial" panose="020B0604020202020204" pitchFamily="34" charset="0"/>
                            </a:rPr>
                            <a:t> are 3</a:t>
                          </a:r>
                          <a:r>
                            <a:rPr lang="en-US" sz="2800" i="0" baseline="0" dirty="0" smtClean="0">
                              <a:latin typeface="Arial" panose="020B0604020202020204" pitchFamily="34" charset="0"/>
                              <a:cs typeface="Arial" panose="020B0604020202020204" pitchFamily="34" charset="0"/>
                            </a:rPr>
                            <a:t> units … and … units …</a:t>
                          </a:r>
                          <a:endParaRPr lang="en-US" sz="2800" i="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975254979"/>
                  </p:ext>
                </p:extLst>
              </p:nvPr>
            </p:nvGraphicFramePr>
            <p:xfrm>
              <a:off x="251518" y="1268760"/>
              <a:ext cx="8568952" cy="4958582"/>
            </p:xfrm>
            <a:graphic>
              <a:graphicData uri="http://schemas.openxmlformats.org/drawingml/2006/table">
                <a:tbl>
                  <a:tblPr firstRow="1" bandRow="1">
                    <a:effectLst/>
                    <a:tableStyleId>{5940675A-B579-460E-94D1-54222C63F5DA}</a:tableStyleId>
                  </a:tblPr>
                  <a:tblGrid>
                    <a:gridCol w="2142238"/>
                    <a:gridCol w="1602180"/>
                    <a:gridCol w="4824534"/>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865120">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Calculate using vectors and represent the solutions graphically.</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Calculate the resultant of two vectors.</a:t>
                          </a:r>
                          <a:endParaRPr lang="en-US" sz="2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600" dirty="0" smtClean="0">
                              <a:latin typeface="Arial" panose="020B0604020202020204" pitchFamily="34" charset="0"/>
                              <a:cs typeface="Arial" panose="020B0604020202020204" pitchFamily="34" charset="0"/>
                            </a:rPr>
                            <a:t>The driver of a car going over a road-hump instinctively works out resultant forces.</a:t>
                          </a:r>
                        </a:p>
                        <a:p>
                          <a:r>
                            <a:rPr lang="en-US" sz="2600" dirty="0" smtClean="0">
                              <a:latin typeface="Arial" panose="020B0604020202020204" pitchFamily="34" charset="0"/>
                              <a:cs typeface="Arial" panose="020B0604020202020204" pitchFamily="34" charset="0"/>
                            </a:rPr>
                            <a:t>A road-designer does the same, but in advance and with greater accuracy.</a:t>
                          </a:r>
                          <a:endParaRPr lang="en-US" sz="26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033907">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383529" r="-498" b="-15882"/>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98462"/>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18.2</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252053"/>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489883"/>
              </a:xfrm>
              <a:prstGeom prst="rect">
                <a:avLst/>
              </a:prstGeom>
            </p:spPr>
            <p:txBody>
              <a:bodyPr wrap="square">
                <a:spAutoFit/>
              </a:bodyPr>
              <a:lstStyle/>
              <a:p>
                <a:pPr marL="344488" indent="-344488">
                  <a:buClr>
                    <a:srgbClr val="C00000"/>
                  </a:buClr>
                  <a:buFont typeface="+mj-lt"/>
                  <a:buAutoNum type="arabicPeriod"/>
                  <a:tabLst>
                    <a:tab pos="914400" algn="l"/>
                    <a:tab pos="2514600" algn="l"/>
                  </a:tabLst>
                </a:pPr>
                <a:r>
                  <a:rPr lang="en-US" sz="2100" dirty="0" smtClean="0">
                    <a:latin typeface="Arial" panose="020B0604020202020204" pitchFamily="34" charset="0"/>
                    <a:cs typeface="Arial" panose="020B0604020202020204" pitchFamily="34" charset="0"/>
                  </a:rPr>
                  <a:t>Copy shape A on a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coordinate grid.</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Translate </a:t>
                </a:r>
                <a:r>
                  <a:rPr lang="en-US" sz="2100" dirty="0">
                    <a:latin typeface="Arial" panose="020B0604020202020204" pitchFamily="34" charset="0"/>
                    <a:cs typeface="Arial" panose="020B0604020202020204" pitchFamily="34" charset="0"/>
                  </a:rPr>
                  <a:t>shape A </a:t>
                </a:r>
                <a:r>
                  <a:rPr lang="en-US" sz="2100" dirty="0" smtClean="0">
                    <a:latin typeface="Arial" panose="020B0604020202020204" pitchFamily="34" charset="0"/>
                    <a:cs typeface="Arial" panose="020B0604020202020204" pitchFamily="34" charset="0"/>
                  </a:rPr>
                  <a:t>by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vector </a:t>
                </a:r>
                <a:r>
                  <a:rPr lang="en-US" sz="2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0</m:t>
                        </m:r>
                      </m:num>
                      <m:den>
                        <m:r>
                          <a:rPr lang="en-US" sz="2100" b="0" i="1" smtClean="0">
                            <a:latin typeface="Cambria Math" panose="02040503050406030204" pitchFamily="18" charset="0"/>
                            <a:cs typeface="Arial" panose="020B0604020202020204" pitchFamily="34" charset="0"/>
                          </a:rPr>
                          <m:t>2</m:t>
                        </m:r>
                      </m:den>
                    </m:f>
                  </m:oMath>
                </a14:m>
                <a:r>
                  <a:rPr lang="en-US" sz="2100" dirty="0" smtClean="0">
                    <a:latin typeface="Arial" panose="020B0604020202020204" pitchFamily="34" charset="0"/>
                    <a:cs typeface="Arial" panose="020B0604020202020204" pitchFamily="34" charset="0"/>
                  </a:rPr>
                  <a:t>)</a:t>
                </a:r>
                <a:r>
                  <a:rPr lang="en-US" sz="2100" dirty="0"/>
                  <a:t> </a:t>
                </a:r>
                <a:r>
                  <a:rPr lang="en-US" sz="2100" dirty="0" smtClean="0"/>
                  <a:t/>
                </a:r>
                <a:br>
                  <a:rPr lang="en-US" sz="2100" dirty="0" smtClean="0"/>
                </a:br>
                <a:r>
                  <a:rPr lang="en-US" sz="2100" dirty="0" smtClean="0">
                    <a:latin typeface="Arial" panose="020B0604020202020204" pitchFamily="34" charset="0"/>
                    <a:cs typeface="Arial" panose="020B0604020202020204" pitchFamily="34" charset="0"/>
                  </a:rPr>
                  <a:t>Label </a:t>
                </a:r>
                <a:r>
                  <a:rPr lang="en-US" sz="2100" dirty="0">
                    <a:latin typeface="Arial" panose="020B0604020202020204" pitchFamily="34" charset="0"/>
                    <a:cs typeface="Arial" panose="020B0604020202020204" pitchFamily="34" charset="0"/>
                  </a:rPr>
                  <a:t>this new shape B.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Translate </a:t>
                </a:r>
                <a:r>
                  <a:rPr lang="en-US" sz="2100" dirty="0">
                    <a:latin typeface="Arial" panose="020B0604020202020204" pitchFamily="34" charset="0"/>
                    <a:cs typeface="Arial" panose="020B0604020202020204" pitchFamily="34" charset="0"/>
                  </a:rPr>
                  <a:t>shape B by the vector </a:t>
                </a:r>
                <a:r>
                  <a:rPr lang="en-US" sz="21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100" i="1">
                            <a:latin typeface="Cambria Math" panose="02040503050406030204" pitchFamily="18" charset="0"/>
                            <a:cs typeface="Arial" panose="020B0604020202020204" pitchFamily="34" charset="0"/>
                          </a:rPr>
                        </m:ctrlPr>
                      </m:fPr>
                      <m:num>
                        <m:r>
                          <a:rPr lang="en-US" sz="2100" i="1">
                            <a:latin typeface="Cambria Math" panose="02040503050406030204" pitchFamily="18" charset="0"/>
                            <a:cs typeface="Arial" panose="020B0604020202020204" pitchFamily="34" charset="0"/>
                          </a:rPr>
                          <m:t>2</m:t>
                        </m:r>
                      </m:num>
                      <m:den>
                        <m:r>
                          <a:rPr lang="en-US" sz="2100" b="0" i="1" smtClean="0">
                            <a:latin typeface="Cambria Math" panose="02040503050406030204" pitchFamily="18" charset="0"/>
                            <a:cs typeface="Arial" panose="020B0604020202020204" pitchFamily="34" charset="0"/>
                          </a:rPr>
                          <m:t>−1</m:t>
                        </m:r>
                      </m:den>
                    </m:f>
                  </m:oMath>
                </a14:m>
                <a:r>
                  <a:rPr lang="en-US" sz="2100" dirty="0" smtClean="0">
                    <a:latin typeface="Arial" panose="020B0604020202020204" pitchFamily="34" charset="0"/>
                    <a:cs typeface="Arial" panose="020B0604020202020204" pitchFamily="34" charset="0"/>
                  </a:rPr>
                  <a:t>)</a:t>
                </a:r>
                <a:r>
                  <a:rPr lang="en-US" sz="2100" dirty="0"/>
                  <a:t> </a:t>
                </a:r>
                <a:r>
                  <a:rPr lang="en-US" sz="2100" dirty="0" smtClean="0">
                    <a:latin typeface="Arial" panose="020B0604020202020204" pitchFamily="34" charset="0"/>
                    <a:cs typeface="Arial" panose="020B0604020202020204" pitchFamily="34" charset="0"/>
                  </a:rPr>
                  <a:t>Label </a:t>
                </a:r>
                <a:r>
                  <a:rPr lang="en-US" sz="2100" dirty="0">
                    <a:latin typeface="Arial" panose="020B0604020202020204" pitchFamily="34" charset="0"/>
                    <a:cs typeface="Arial" panose="020B0604020202020204" pitchFamily="34" charset="0"/>
                  </a:rPr>
                  <a:t>this new shape C.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single translation </a:t>
                </a:r>
                <a:r>
                  <a:rPr lang="en-US" sz="2100" dirty="0" smtClean="0">
                    <a:latin typeface="Arial" panose="020B0604020202020204" pitchFamily="34" charset="0"/>
                    <a:cs typeface="Arial" panose="020B0604020202020204" pitchFamily="34" charset="0"/>
                  </a:rPr>
                  <a:t>maps</a:t>
                </a:r>
              </a:p>
              <a:p>
                <a:pPr marL="741363" lvl="1" indent="-396875">
                  <a:buClr>
                    <a:srgbClr val="C00000"/>
                  </a:buClr>
                  <a:buFont typeface="+mj-lt"/>
                  <a:buAutoNum type="alphaLcPeriod"/>
                  <a:tabLst>
                    <a:tab pos="914400" algn="l"/>
                    <a:tab pos="2514600" algn="l"/>
                  </a:tabLst>
                </a:pPr>
                <a:r>
                  <a:rPr lang="en-US" sz="2100" dirty="0" smtClean="0">
                    <a:latin typeface="Arial" panose="020B0604020202020204" pitchFamily="34" charset="0"/>
                    <a:cs typeface="Arial" panose="020B0604020202020204" pitchFamily="34" charset="0"/>
                  </a:rPr>
                  <a:t>shape </a:t>
                </a:r>
                <a:r>
                  <a:rPr lang="en-US" sz="2100" dirty="0">
                    <a:latin typeface="Arial" panose="020B0604020202020204" pitchFamily="34" charset="0"/>
                    <a:cs typeface="Arial" panose="020B0604020202020204" pitchFamily="34" charset="0"/>
                  </a:rPr>
                  <a:t>A onto shape C </a:t>
                </a:r>
                <a:endParaRPr lang="en-US" sz="2100" dirty="0" smtClean="0">
                  <a:latin typeface="Arial" panose="020B0604020202020204" pitchFamily="34" charset="0"/>
                  <a:cs typeface="Arial" panose="020B0604020202020204" pitchFamily="34" charset="0"/>
                </a:endParaRPr>
              </a:p>
              <a:p>
                <a:pPr marL="741363" lvl="1" indent="-396875">
                  <a:buClr>
                    <a:srgbClr val="C00000"/>
                  </a:buClr>
                  <a:buFont typeface="+mj-lt"/>
                  <a:buAutoNum type="alphaLcPeriod"/>
                  <a:tabLst>
                    <a:tab pos="914400" algn="l"/>
                    <a:tab pos="2514600" algn="l"/>
                  </a:tabLst>
                </a:pPr>
                <a:r>
                  <a:rPr lang="en-US" sz="2100" dirty="0" smtClean="0">
                    <a:latin typeface="Arial" panose="020B0604020202020204" pitchFamily="34" charset="0"/>
                    <a:cs typeface="Arial" panose="020B0604020202020204" pitchFamily="34" charset="0"/>
                  </a:rPr>
                  <a:t>shape </a:t>
                </a:r>
                <a:r>
                  <a:rPr lang="en-US" sz="2100" dirty="0">
                    <a:latin typeface="Arial" panose="020B0604020202020204" pitchFamily="34" charset="0"/>
                    <a:cs typeface="Arial" panose="020B0604020202020204" pitchFamily="34" charset="0"/>
                  </a:rPr>
                  <a:t>C onto shape A</a:t>
                </a:r>
                <a:r>
                  <a:rPr lang="en-US" sz="2100" dirty="0" smtClean="0">
                    <a:latin typeface="Arial" panose="020B0604020202020204" pitchFamily="34" charset="0"/>
                    <a:cs typeface="Arial" panose="020B0604020202020204" pitchFamily="34" charset="0"/>
                  </a:rPr>
                  <a:t>?</a:t>
                </a:r>
              </a:p>
              <a:p>
                <a:pPr marL="344488" indent="-344488">
                  <a:buClr>
                    <a:srgbClr val="C00000"/>
                  </a:buClr>
                  <a:buFont typeface="+mj-lt"/>
                  <a:buAutoNum type="arabicPeriod"/>
                  <a:tabLst>
                    <a:tab pos="914400" algn="l"/>
                    <a:tab pos="2514600" algn="l"/>
                  </a:tabLst>
                </a:pPr>
                <a:r>
                  <a:rPr lang="en-US" sz="2100" dirty="0">
                    <a:latin typeface="Arial" panose="020B0604020202020204" pitchFamily="34" charset="0"/>
                    <a:cs typeface="Arial" panose="020B0604020202020204" pitchFamily="34" charset="0"/>
                  </a:rPr>
                  <a:t>The vector (</a:t>
                </a:r>
                <a14:m>
                  <m:oMath xmlns:m="http://schemas.openxmlformats.org/officeDocument/2006/math">
                    <m:f>
                      <m:fPr>
                        <m:type m:val="noBar"/>
                        <m:ctrlPr>
                          <a:rPr lang="en-US" sz="2100" i="1">
                            <a:latin typeface="Cambria Math" panose="02040503050406030204" pitchFamily="18" charset="0"/>
                            <a:cs typeface="Arial" panose="020B0604020202020204" pitchFamily="34" charset="0"/>
                          </a:rPr>
                        </m:ctrlPr>
                      </m:fPr>
                      <m:num>
                        <m:r>
                          <a:rPr lang="en-US" sz="2100" b="0" i="1" smtClean="0">
                            <a:latin typeface="Cambria Math" panose="02040503050406030204" pitchFamily="18" charset="0"/>
                            <a:cs typeface="Arial" panose="020B0604020202020204" pitchFamily="34" charset="0"/>
                          </a:rPr>
                          <m:t>3</m:t>
                        </m:r>
                      </m:num>
                      <m:den>
                        <m:r>
                          <a:rPr lang="en-US" sz="2100" b="0" i="1" smtClean="0">
                            <a:latin typeface="Cambria Math" panose="02040503050406030204" pitchFamily="18" charset="0"/>
                            <a:cs typeface="Arial" panose="020B0604020202020204" pitchFamily="34" charset="0"/>
                          </a:rPr>
                          <m:t>−1</m:t>
                        </m:r>
                      </m:den>
                    </m:f>
                  </m:oMath>
                </a14:m>
                <a:r>
                  <a:rPr lang="en-US" sz="2100" dirty="0">
                    <a:latin typeface="Arial" panose="020B0604020202020204" pitchFamily="34" charset="0"/>
                    <a:cs typeface="Arial" panose="020B0604020202020204" pitchFamily="34" charset="0"/>
                  </a:rPr>
                  <a:t>) transforms shape A </a:t>
                </a:r>
                <a:r>
                  <a:rPr lang="en-US" sz="2100" dirty="0" smtClean="0">
                    <a:latin typeface="Arial" panose="020B0604020202020204" pitchFamily="34" charset="0"/>
                    <a:cs typeface="Arial" panose="020B0604020202020204" pitchFamily="34" charset="0"/>
                  </a:rPr>
                  <a:t>to </a:t>
                </a:r>
                <a:r>
                  <a:rPr lang="en-US" sz="2100" dirty="0">
                    <a:latin typeface="Arial" panose="020B0604020202020204" pitchFamily="34" charset="0"/>
                    <a:cs typeface="Arial" panose="020B0604020202020204" pitchFamily="34" charset="0"/>
                  </a:rPr>
                  <a:t>shape </a:t>
                </a:r>
                <a:r>
                  <a:rPr lang="en-US" sz="2100" dirty="0" smtClean="0">
                    <a:latin typeface="Arial" panose="020B0604020202020204" pitchFamily="34" charset="0"/>
                    <a:cs typeface="Arial" panose="020B0604020202020204" pitchFamily="34" charset="0"/>
                  </a:rPr>
                  <a:t>B. What </a:t>
                </a:r>
                <a:r>
                  <a:rPr lang="en-US" sz="2100" dirty="0">
                    <a:latin typeface="Arial" panose="020B0604020202020204" pitchFamily="34" charset="0"/>
                    <a:cs typeface="Arial" panose="020B0604020202020204" pitchFamily="34" charset="0"/>
                  </a:rPr>
                  <a:t>vector transforms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shape </a:t>
                </a:r>
                <a:r>
                  <a:rPr lang="en-US" sz="2100" dirty="0">
                    <a:latin typeface="Arial" panose="020B0604020202020204" pitchFamily="34" charset="0"/>
                    <a:cs typeface="Arial" panose="020B0604020202020204" pitchFamily="34" charset="0"/>
                  </a:rPr>
                  <a:t>B to shape A?</a:t>
                </a:r>
                <a:endParaRPr lang="en-US" sz="21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489883"/>
              </a:xfrm>
              <a:prstGeom prst="rect">
                <a:avLst/>
              </a:prstGeom>
              <a:blipFill rotWithShape="0">
                <a:blip r:embed="rId4"/>
                <a:stretch>
                  <a:fillRect l="-1159" t="-814" b="-1628"/>
                </a:stretch>
              </a:blipFill>
            </p:spPr>
            <p:txBody>
              <a:bodyPr/>
              <a:lstStyle/>
              <a:p>
                <a:r>
                  <a:rPr lang="en-US">
                    <a:noFill/>
                  </a:rPr>
                  <a:t> </a:t>
                </a:r>
              </a:p>
            </p:txBody>
          </p:sp>
        </mc:Fallback>
      </mc:AlternateContent>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flipH="1">
                <a:off x="251520" y="5655192"/>
                <a:ext cx="5204539" cy="90582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Q2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Translate shape </a:t>
                </a:r>
                <a:r>
                  <a:rPr lang="en-US" sz="2300" dirty="0" smtClean="0">
                    <a:solidFill>
                      <a:schemeClr val="tx1"/>
                    </a:solidFill>
                    <a:latin typeface="Arial" panose="020B0604020202020204" pitchFamily="34" charset="0"/>
                    <a:cs typeface="Arial" panose="020B0604020202020204" pitchFamily="34" charset="0"/>
                  </a:rPr>
                  <a:t>A </a:t>
                </a:r>
                <a:r>
                  <a:rPr lang="en-US" sz="2300" dirty="0">
                    <a:solidFill>
                      <a:schemeClr val="tx1"/>
                    </a:solidFill>
                    <a:latin typeface="Arial" panose="020B0604020202020204" pitchFamily="34" charset="0"/>
                    <a:cs typeface="Arial" panose="020B0604020202020204" pitchFamily="34" charset="0"/>
                  </a:rPr>
                  <a:t>from </a:t>
                </a:r>
                <a:r>
                  <a:rPr lang="en-US" sz="2300" b="1" dirty="0">
                    <a:solidFill>
                      <a:schemeClr val="tx1"/>
                    </a:solidFill>
                    <a:latin typeface="Arial" panose="020B0604020202020204" pitchFamily="34" charset="0"/>
                    <a:cs typeface="Arial" panose="020B0604020202020204" pitchFamily="34" charset="0"/>
                  </a:rPr>
                  <a:t>Q1</a:t>
                </a:r>
                <a:r>
                  <a:rPr lang="en-US" sz="2300" dirty="0">
                    <a:solidFill>
                      <a:schemeClr val="tx1"/>
                    </a:solidFill>
                    <a:latin typeface="Arial" panose="020B0604020202020204" pitchFamily="34" charset="0"/>
                    <a:cs typeface="Arial" panose="020B0604020202020204" pitchFamily="34" charset="0"/>
                  </a:rPr>
                  <a:t> by</a:t>
                </a:r>
                <a:r>
                  <a:rPr lang="en-US" sz="2300" dirty="0">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300" i="1">
                            <a:solidFill>
                              <a:schemeClr val="tx1"/>
                            </a:solidFill>
                            <a:latin typeface="Cambria Math" panose="02040503050406030204" pitchFamily="18" charset="0"/>
                            <a:cs typeface="Arial" panose="020B0604020202020204" pitchFamily="34" charset="0"/>
                          </a:rPr>
                        </m:ctrlPr>
                      </m:fPr>
                      <m:num>
                        <m:r>
                          <a:rPr lang="en-US" sz="2300" i="1">
                            <a:solidFill>
                              <a:schemeClr val="tx1"/>
                            </a:solidFill>
                            <a:latin typeface="Cambria Math" panose="02040503050406030204" pitchFamily="18" charset="0"/>
                            <a:cs typeface="Arial" panose="020B0604020202020204" pitchFamily="34" charset="0"/>
                          </a:rPr>
                          <m:t>3</m:t>
                        </m:r>
                      </m:num>
                      <m:den>
                        <m:r>
                          <a:rPr lang="en-US" sz="2300" i="1">
                            <a:solidFill>
                              <a:schemeClr val="tx1"/>
                            </a:solidFill>
                            <a:latin typeface="Cambria Math" panose="02040503050406030204" pitchFamily="18" charset="0"/>
                            <a:cs typeface="Arial" panose="020B0604020202020204" pitchFamily="34" charset="0"/>
                          </a:rPr>
                          <m:t>−</m:t>
                        </m:r>
                        <m:r>
                          <a:rPr lang="en-US" sz="2300" b="0" i="1" smtClean="0">
                            <a:solidFill>
                              <a:schemeClr val="tx1"/>
                            </a:solidFill>
                            <a:latin typeface="Cambria Math" panose="02040503050406030204" pitchFamily="18" charset="0"/>
                            <a:cs typeface="Arial" panose="020B0604020202020204" pitchFamily="34" charset="0"/>
                          </a:rPr>
                          <m:t>2</m:t>
                        </m:r>
                      </m:den>
                    </m:f>
                  </m:oMath>
                </a14:m>
                <a:r>
                  <a:rPr lang="en-US" sz="2300" dirty="0">
                    <a:solidFill>
                      <a:schemeClr val="tx1"/>
                    </a:solidFill>
                    <a:latin typeface="Arial" panose="020B0604020202020204" pitchFamily="34" charset="0"/>
                    <a:cs typeface="Arial" panose="020B0604020202020204" pitchFamily="34"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flipH="1">
                <a:off x="251520" y="5655192"/>
                <a:ext cx="5204539" cy="905825"/>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35896" y="1196752"/>
            <a:ext cx="1595956" cy="1462958"/>
          </a:xfrm>
          <a:prstGeom prst="rect">
            <a:avLst/>
          </a:prstGeom>
        </p:spPr>
      </p:pic>
      <p:sp>
        <p:nvSpPr>
          <p:cNvPr id="14" name="Flowchart: Delay 13"/>
          <p:cNvSpPr/>
          <p:nvPr/>
        </p:nvSpPr>
        <p:spPr>
          <a:xfrm flipH="1">
            <a:off x="5215019" y="1232365"/>
            <a:ext cx="365093" cy="4356875"/>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43669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 name="Rectangle 1"/>
          <p:cNvSpPr/>
          <p:nvPr/>
        </p:nvSpPr>
        <p:spPr>
          <a:xfrm>
            <a:off x="179512" y="1142950"/>
            <a:ext cx="8712968" cy="5526410"/>
          </a:xfrm>
          <a:prstGeom prst="rect">
            <a:avLst/>
          </a:prstGeom>
        </p:spPr>
        <p:txBody>
          <a:bodyPr wrap="square" numCol="1" spcCol="182880">
            <a:spAutoFit/>
          </a:bodyPr>
          <a:lstStyle/>
          <a:p>
            <a:pPr>
              <a:buClr>
                <a:srgbClr val="0070C0"/>
              </a:buClr>
              <a:tabLst>
                <a:tab pos="804863" algn="l"/>
                <a:tab pos="8521700" algn="r"/>
              </a:tabLst>
            </a:pPr>
            <a:r>
              <a:rPr lang="en-US" sz="2800" b="1" dirty="0" smtClean="0">
                <a:solidFill>
                  <a:srgbClr val="FF0000"/>
                </a:solidFill>
                <a:latin typeface="Arial" panose="020B0604020202020204" pitchFamily="34" charset="0"/>
                <a:cs typeface="Arial" panose="020B0604020202020204" pitchFamily="34" charset="0"/>
              </a:rPr>
              <a:t>18 	Vectors </a:t>
            </a:r>
            <a:r>
              <a:rPr lang="en-US" sz="2800" b="1" dirty="0">
                <a:solidFill>
                  <a:srgbClr val="FF0000"/>
                </a:solidFill>
                <a:latin typeface="Arial" panose="020B0604020202020204" pitchFamily="34" charset="0"/>
                <a:cs typeface="Arial" panose="020B0604020202020204" pitchFamily="34" charset="0"/>
              </a:rPr>
              <a:t>and geometric proof </a:t>
            </a:r>
            <a:r>
              <a:rPr lang="en-US" sz="2800" b="1" dirty="0" smtClean="0">
                <a:solidFill>
                  <a:srgbClr val="FF0000"/>
                </a:solidFill>
                <a:latin typeface="Arial" panose="020B0604020202020204" pitchFamily="34" charset="0"/>
                <a:cs typeface="Arial" panose="020B0604020202020204" pitchFamily="34" charset="0"/>
              </a:rPr>
              <a:t>	557</a:t>
            </a:r>
            <a:endParaRPr lang="en-US" sz="2800" b="1" dirty="0">
              <a:solidFill>
                <a:srgbClr val="FF0000"/>
              </a:solidFill>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	Prior </a:t>
            </a:r>
            <a:r>
              <a:rPr lang="en-US" sz="2800" dirty="0">
                <a:latin typeface="Arial" panose="020B0604020202020204" pitchFamily="34" charset="0"/>
                <a:cs typeface="Arial" panose="020B0604020202020204" pitchFamily="34" charset="0"/>
              </a:rPr>
              <a:t>knowledge check </a:t>
            </a:r>
            <a:r>
              <a:rPr lang="en-US" sz="2800" dirty="0" smtClean="0">
                <a:latin typeface="Arial" panose="020B0604020202020204" pitchFamily="34" charset="0"/>
                <a:cs typeface="Arial" panose="020B0604020202020204" pitchFamily="34" charset="0"/>
              </a:rPr>
              <a:t>	557</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a:latin typeface="Arial" panose="020B0604020202020204" pitchFamily="34" charset="0"/>
                <a:cs typeface="Arial" panose="020B0604020202020204" pitchFamily="34" charset="0"/>
              </a:rPr>
              <a:t>18.1 </a:t>
            </a:r>
            <a:r>
              <a:rPr lang="en-US" sz="2800" dirty="0" smtClean="0">
                <a:latin typeface="Arial" panose="020B0604020202020204" pitchFamily="34" charset="0"/>
                <a:cs typeface="Arial" panose="020B0604020202020204" pitchFamily="34" charset="0"/>
              </a:rPr>
              <a:t>	Vectors </a:t>
            </a:r>
            <a:r>
              <a:rPr lang="en-US" sz="2800" dirty="0">
                <a:latin typeface="Arial" panose="020B0604020202020204" pitchFamily="34" charset="0"/>
                <a:cs typeface="Arial" panose="020B0604020202020204" pitchFamily="34" charset="0"/>
              </a:rPr>
              <a:t>and vector notation </a:t>
            </a:r>
            <a:r>
              <a:rPr lang="en-US" sz="2800" dirty="0" smtClean="0">
                <a:latin typeface="Arial" panose="020B0604020202020204" pitchFamily="34" charset="0"/>
                <a:cs typeface="Arial" panose="020B0604020202020204" pitchFamily="34" charset="0"/>
              </a:rPr>
              <a:t>	558</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a:latin typeface="Arial" panose="020B0604020202020204" pitchFamily="34" charset="0"/>
                <a:cs typeface="Arial" panose="020B0604020202020204" pitchFamily="34" charset="0"/>
              </a:rPr>
              <a:t>18.2 </a:t>
            </a:r>
            <a:r>
              <a:rPr lang="en-US" sz="2800" dirty="0" smtClean="0">
                <a:latin typeface="Arial" panose="020B0604020202020204" pitchFamily="34" charset="0"/>
                <a:cs typeface="Arial" panose="020B0604020202020204" pitchFamily="34" charset="0"/>
              </a:rPr>
              <a:t>	Vector </a:t>
            </a:r>
            <a:r>
              <a:rPr lang="en-US" sz="2800" dirty="0">
                <a:latin typeface="Arial" panose="020B0604020202020204" pitchFamily="34" charset="0"/>
                <a:cs typeface="Arial" panose="020B0604020202020204" pitchFamily="34" charset="0"/>
              </a:rPr>
              <a:t>arithmetic </a:t>
            </a:r>
            <a:r>
              <a:rPr lang="en-US" sz="2800" dirty="0" smtClean="0">
                <a:latin typeface="Arial" panose="020B0604020202020204" pitchFamily="34" charset="0"/>
                <a:cs typeface="Arial" panose="020B0604020202020204" pitchFamily="34" charset="0"/>
              </a:rPr>
              <a:t>	560</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a:latin typeface="Arial" panose="020B0604020202020204" pitchFamily="34" charset="0"/>
                <a:cs typeface="Arial" panose="020B0604020202020204" pitchFamily="34" charset="0"/>
              </a:rPr>
              <a:t>18.3 </a:t>
            </a:r>
            <a:r>
              <a:rPr lang="en-US" sz="2800" dirty="0" smtClean="0">
                <a:latin typeface="Arial" panose="020B0604020202020204" pitchFamily="34" charset="0"/>
                <a:cs typeface="Arial" panose="020B0604020202020204" pitchFamily="34" charset="0"/>
              </a:rPr>
              <a:t>	More </a:t>
            </a:r>
            <a:r>
              <a:rPr lang="en-US" sz="2800" dirty="0">
                <a:latin typeface="Arial" panose="020B0604020202020204" pitchFamily="34" charset="0"/>
                <a:cs typeface="Arial" panose="020B0604020202020204" pitchFamily="34" charset="0"/>
              </a:rPr>
              <a:t>vector arithmetic </a:t>
            </a:r>
            <a:r>
              <a:rPr lang="en-US" sz="2800" dirty="0" smtClean="0">
                <a:latin typeface="Arial" panose="020B0604020202020204" pitchFamily="34" charset="0"/>
                <a:cs typeface="Arial" panose="020B0604020202020204" pitchFamily="34" charset="0"/>
              </a:rPr>
              <a:t>	563</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a:latin typeface="Arial" panose="020B0604020202020204" pitchFamily="34" charset="0"/>
                <a:cs typeface="Arial" panose="020B0604020202020204" pitchFamily="34" charset="0"/>
              </a:rPr>
              <a:t>18.4 </a:t>
            </a:r>
            <a:r>
              <a:rPr lang="en-US" sz="2800" dirty="0" smtClean="0">
                <a:latin typeface="Arial" panose="020B0604020202020204" pitchFamily="34" charset="0"/>
                <a:cs typeface="Arial" panose="020B0604020202020204" pitchFamily="34" charset="0"/>
              </a:rPr>
              <a:t>	Parallel </a:t>
            </a:r>
            <a:r>
              <a:rPr lang="en-US" sz="2800" dirty="0">
                <a:latin typeface="Arial" panose="020B0604020202020204" pitchFamily="34" charset="0"/>
                <a:cs typeface="Arial" panose="020B0604020202020204" pitchFamily="34" charset="0"/>
              </a:rPr>
              <a:t>vectors and collinear points </a:t>
            </a:r>
            <a:r>
              <a:rPr lang="en-US" sz="2800" dirty="0" smtClean="0">
                <a:latin typeface="Arial" panose="020B0604020202020204" pitchFamily="34" charset="0"/>
                <a:cs typeface="Arial" panose="020B0604020202020204" pitchFamily="34" charset="0"/>
              </a:rPr>
              <a:t>	566</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a:latin typeface="Arial" panose="020B0604020202020204" pitchFamily="34" charset="0"/>
                <a:cs typeface="Arial" panose="020B0604020202020204" pitchFamily="34" charset="0"/>
              </a:rPr>
              <a:t>18.5 </a:t>
            </a:r>
            <a:r>
              <a:rPr lang="en-US" sz="2800" dirty="0" smtClean="0">
                <a:latin typeface="Arial" panose="020B0604020202020204" pitchFamily="34" charset="0"/>
                <a:cs typeface="Arial" panose="020B0604020202020204" pitchFamily="34" charset="0"/>
              </a:rPr>
              <a:t>	Solving </a:t>
            </a:r>
            <a:r>
              <a:rPr lang="en-US" sz="2800" dirty="0">
                <a:latin typeface="Arial" panose="020B0604020202020204" pitchFamily="34" charset="0"/>
                <a:cs typeface="Arial" panose="020B0604020202020204" pitchFamily="34" charset="0"/>
              </a:rPr>
              <a:t>geometric problems </a:t>
            </a:r>
            <a:r>
              <a:rPr lang="en-US" sz="2800" dirty="0" smtClean="0">
                <a:latin typeface="Arial" panose="020B0604020202020204" pitchFamily="34" charset="0"/>
                <a:cs typeface="Arial" panose="020B0604020202020204" pitchFamily="34" charset="0"/>
              </a:rPr>
              <a:t>	568</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	Problem-solving 	572</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	Check </a:t>
            </a:r>
            <a:r>
              <a:rPr lang="en-US" sz="2800" dirty="0">
                <a:latin typeface="Arial" panose="020B0604020202020204" pitchFamily="34" charset="0"/>
                <a:cs typeface="Arial" panose="020B0604020202020204" pitchFamily="34" charset="0"/>
              </a:rPr>
              <a:t>up </a:t>
            </a:r>
            <a:r>
              <a:rPr lang="en-US" sz="2800" dirty="0" smtClean="0">
                <a:latin typeface="Arial" panose="020B0604020202020204" pitchFamily="34" charset="0"/>
                <a:cs typeface="Arial" panose="020B0604020202020204" pitchFamily="34" charset="0"/>
              </a:rPr>
              <a:t>	574</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	Strengthen 	576</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	Extend 	579</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	Knowledge </a:t>
            </a:r>
            <a:r>
              <a:rPr lang="en-US" sz="2800" dirty="0">
                <a:latin typeface="Arial" panose="020B0604020202020204" pitchFamily="34" charset="0"/>
                <a:cs typeface="Arial" panose="020B0604020202020204" pitchFamily="34" charset="0"/>
              </a:rPr>
              <a:t>check </a:t>
            </a:r>
            <a:r>
              <a:rPr lang="en-US" sz="2800" dirty="0" smtClean="0">
                <a:latin typeface="Arial" panose="020B0604020202020204" pitchFamily="34" charset="0"/>
                <a:cs typeface="Arial" panose="020B0604020202020204" pitchFamily="34" charset="0"/>
              </a:rPr>
              <a:t>	582</a:t>
            </a:r>
            <a:endParaRPr lang="en-US" sz="28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800" dirty="0" smtClean="0">
                <a:latin typeface="Arial" panose="020B0604020202020204" pitchFamily="34" charset="0"/>
                <a:cs typeface="Arial" panose="020B0604020202020204" pitchFamily="34" charset="0"/>
              </a:rPr>
              <a:t>	Unit </a:t>
            </a:r>
            <a:r>
              <a:rPr lang="en-US" sz="2800" dirty="0">
                <a:latin typeface="Arial" panose="020B0604020202020204" pitchFamily="34" charset="0"/>
                <a:cs typeface="Arial" panose="020B0604020202020204" pitchFamily="34" charset="0"/>
              </a:rPr>
              <a:t>test </a:t>
            </a:r>
            <a:r>
              <a:rPr lang="en-US" sz="2800" dirty="0" smtClean="0">
                <a:latin typeface="Arial" panose="020B0604020202020204" pitchFamily="34" charset="0"/>
                <a:cs typeface="Arial" panose="020B0604020202020204" pitchFamily="34" charset="0"/>
              </a:rPr>
              <a:t>	584</a:t>
            </a:r>
            <a:endParaRPr lang="en-US" sz="2800" dirty="0">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iv</a:t>
            </a:r>
            <a:endParaRPr lang="en-GB" sz="1400" b="1" dirty="0">
              <a:latin typeface="Calibri" panose="020F0502020204030204" pitchFamily="34" charset="0"/>
            </a:endParaRPr>
          </a:p>
        </p:txBody>
      </p:sp>
    </p:spTree>
    <p:extLst>
      <p:ext uri="{BB962C8B-B14F-4D97-AF65-F5344CB8AC3E}">
        <p14:creationId xmlns:p14="http://schemas.microsoft.com/office/powerpoint/2010/main" val="274810456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560</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51786"/>
              </a:xfrm>
              <a:prstGeom prst="rect">
                <a:avLst/>
              </a:prstGeom>
            </p:spPr>
            <p:txBody>
              <a:bodyPr wrap="square">
                <a:spAutoFit/>
              </a:bodyPr>
              <a:lstStyle/>
              <a:p>
                <a:pPr marL="465138" indent="-465138">
                  <a:buClr>
                    <a:srgbClr val="C00000"/>
                  </a:buClr>
                  <a:buFont typeface="+mj-lt"/>
                  <a:buAutoNum type="arabicPeriod" startAt="3"/>
                  <a:tabLst>
                    <a:tab pos="914400" algn="l"/>
                    <a:tab pos="2514600" algn="l"/>
                  </a:tabLst>
                </a:pPr>
                <a:r>
                  <a:rPr lang="en-US" sz="2550" b="1" dirty="0" smtClean="0">
                    <a:solidFill>
                      <a:srgbClr val="C00000"/>
                    </a:solidFill>
                    <a:latin typeface="Arial" panose="020B0604020202020204" pitchFamily="34" charset="0"/>
                    <a:cs typeface="Arial" panose="020B0604020202020204" pitchFamily="34" charset="0"/>
                  </a:rPr>
                  <a:t>Reasoning</a:t>
                </a:r>
                <a:r>
                  <a:rPr lang="en-US" sz="2550" dirty="0">
                    <a:solidFill>
                      <a:srgbClr val="C00000"/>
                    </a:solidFill>
                    <a:latin typeface="Arial" panose="020B0604020202020204" pitchFamily="34" charset="0"/>
                    <a:cs typeface="Arial" panose="020B0604020202020204" pitchFamily="34" charset="0"/>
                  </a:rPr>
                  <a:t> </a:t>
                </a:r>
                <a:r>
                  <a:rPr lang="en-US" sz="2550" dirty="0">
                    <a:latin typeface="Arial" panose="020B0604020202020204" pitchFamily="34" charset="0"/>
                    <a:cs typeface="Arial" panose="020B0604020202020204" pitchFamily="34" charset="0"/>
                  </a:rPr>
                  <a:t>The points A, B, C and D are the vertices of a quadrilateral where A has coordinates (1,1</a:t>
                </a:r>
                <a:r>
                  <a:rPr lang="en-US" sz="2550" dirty="0" smtClean="0">
                    <a:latin typeface="Arial" panose="020B0604020202020204" pitchFamily="34" charset="0"/>
                    <a:cs typeface="Arial" panose="020B0604020202020204" pitchFamily="34" charset="0"/>
                  </a:rPr>
                  <a:t>).</a:t>
                </a:r>
                <a:r>
                  <a:rPr lang="en-US" sz="2550" dirty="0">
                    <a:latin typeface="Arial" panose="020B0604020202020204" pitchFamily="34" charset="0"/>
                    <a:cs typeface="Arial" panose="020B0604020202020204" pitchFamily="34" charset="0"/>
                  </a:rPr>
                  <a:t/>
                </a:r>
                <a:br>
                  <a:rPr lang="en-US" sz="2550" dirty="0">
                    <a:latin typeface="Arial" panose="020B0604020202020204" pitchFamily="34" charset="0"/>
                    <a:cs typeface="Arial" panose="020B0604020202020204" pitchFamily="34" charset="0"/>
                  </a:rPr>
                </a:br>
                <a14:m>
                  <m:oMath xmlns:m="http://schemas.openxmlformats.org/officeDocument/2006/math">
                    <m:acc>
                      <m:accPr>
                        <m:chr m:val="⃗"/>
                        <m:ctrlPr>
                          <a:rPr lang="en-US" sz="2550" b="1" i="1" dirty="0">
                            <a:latin typeface="Cambria Math" panose="02040503050406030204" pitchFamily="18" charset="0"/>
                          </a:rPr>
                        </m:ctrlPr>
                      </m:accPr>
                      <m:e>
                        <m:r>
                          <a:rPr lang="en-US" sz="2550" b="1" dirty="0">
                            <a:latin typeface="Cambria Math" panose="02040503050406030204" pitchFamily="18" charset="0"/>
                          </a:rPr>
                          <m:t>𝐀𝐁</m:t>
                        </m:r>
                      </m:e>
                    </m:acc>
                  </m:oMath>
                </a14:m>
                <a:r>
                  <a:rPr lang="en-US" sz="255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550" i="1">
                            <a:latin typeface="Cambria Math" panose="02040503050406030204" pitchFamily="18" charset="0"/>
                            <a:cs typeface="Arial" panose="020B0604020202020204" pitchFamily="34" charset="0"/>
                          </a:rPr>
                        </m:ctrlPr>
                      </m:fPr>
                      <m:num>
                        <m:r>
                          <a:rPr lang="en-US" sz="2550" b="0" i="1" smtClean="0">
                            <a:latin typeface="Cambria Math" panose="02040503050406030204" pitchFamily="18" charset="0"/>
                            <a:cs typeface="Arial" panose="020B0604020202020204" pitchFamily="34" charset="0"/>
                          </a:rPr>
                          <m:t>1</m:t>
                        </m:r>
                      </m:num>
                      <m:den>
                        <m:r>
                          <a:rPr lang="en-US" sz="2550" b="0" i="1" smtClean="0">
                            <a:latin typeface="Cambria Math" panose="02040503050406030204" pitchFamily="18" charset="0"/>
                            <a:cs typeface="Arial" panose="020B0604020202020204" pitchFamily="34" charset="0"/>
                          </a:rPr>
                          <m:t>2</m:t>
                        </m:r>
                      </m:den>
                    </m:f>
                    <m:r>
                      <a:rPr lang="en-US" sz="2550" b="1" i="1">
                        <a:latin typeface="Cambria Math" panose="02040503050406030204" pitchFamily="18" charset="0"/>
                        <a:cs typeface="Arial" panose="020B0604020202020204" pitchFamily="34" charset="0"/>
                      </a:rPr>
                      <m:t>)</m:t>
                    </m:r>
                  </m:oMath>
                </a14:m>
                <a:r>
                  <a:rPr lang="en-US" sz="255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550" b="1" i="1" dirty="0">
                            <a:latin typeface="Cambria Math" panose="02040503050406030204" pitchFamily="18" charset="0"/>
                          </a:rPr>
                        </m:ctrlPr>
                      </m:accPr>
                      <m:e>
                        <m:r>
                          <a:rPr lang="en-US" sz="2550" b="1" i="0" dirty="0" smtClean="0">
                            <a:latin typeface="Cambria Math" panose="02040503050406030204" pitchFamily="18" charset="0"/>
                          </a:rPr>
                          <m:t>𝐁𝐂</m:t>
                        </m:r>
                      </m:e>
                    </m:acc>
                  </m:oMath>
                </a14:m>
                <a:r>
                  <a:rPr lang="en-US" sz="255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550" i="1">
                            <a:latin typeface="Cambria Math" panose="02040503050406030204" pitchFamily="18" charset="0"/>
                            <a:cs typeface="Arial" panose="020B0604020202020204" pitchFamily="34" charset="0"/>
                          </a:rPr>
                        </m:ctrlPr>
                      </m:fPr>
                      <m:num>
                        <m:r>
                          <a:rPr lang="en-US" sz="2550" i="1">
                            <a:latin typeface="Cambria Math" panose="02040503050406030204" pitchFamily="18" charset="0"/>
                            <a:cs typeface="Arial" panose="020B0604020202020204" pitchFamily="34" charset="0"/>
                          </a:rPr>
                          <m:t>4</m:t>
                        </m:r>
                      </m:num>
                      <m:den>
                        <m:r>
                          <a:rPr lang="en-US" sz="2550" b="0" i="1" smtClean="0">
                            <a:latin typeface="Cambria Math" panose="02040503050406030204" pitchFamily="18" charset="0"/>
                            <a:cs typeface="Arial" panose="020B0604020202020204" pitchFamily="34" charset="0"/>
                          </a:rPr>
                          <m:t>1</m:t>
                        </m:r>
                      </m:den>
                    </m:f>
                    <m:r>
                      <a:rPr lang="en-US" sz="2550" b="1" i="1">
                        <a:latin typeface="Cambria Math" panose="02040503050406030204" pitchFamily="18" charset="0"/>
                        <a:cs typeface="Arial" panose="020B0604020202020204" pitchFamily="34" charset="0"/>
                      </a:rPr>
                      <m:t>)</m:t>
                    </m:r>
                  </m:oMath>
                </a14:m>
                <a:r>
                  <a:rPr lang="en-US" sz="2550" dirty="0" smtClean="0">
                    <a:latin typeface="Arial" panose="020B0604020202020204" pitchFamily="34" charset="0"/>
                    <a:cs typeface="Arial" panose="020B0604020202020204" pitchFamily="34" charset="0"/>
                  </a:rPr>
                  <a:t>, and </a:t>
                </a:r>
                <a:r>
                  <a:rPr lang="en-US" sz="2550" b="1" i="1" dirty="0" smtClean="0">
                    <a:latin typeface="Cambria Math" panose="02040503050406030204" pitchFamily="18" charset="0"/>
                  </a:rPr>
                  <a:t/>
                </a:r>
                <a:br>
                  <a:rPr lang="en-US" sz="2550" b="1" i="1" dirty="0" smtClean="0">
                    <a:latin typeface="Cambria Math" panose="02040503050406030204" pitchFamily="18" charset="0"/>
                  </a:rPr>
                </a:br>
                <a14:m>
                  <m:oMath xmlns:m="http://schemas.openxmlformats.org/officeDocument/2006/math">
                    <m:acc>
                      <m:accPr>
                        <m:chr m:val="⃗"/>
                        <m:ctrlPr>
                          <a:rPr lang="en-US" sz="2550" b="1" i="1" dirty="0">
                            <a:latin typeface="Cambria Math" panose="02040503050406030204" pitchFamily="18" charset="0"/>
                          </a:rPr>
                        </m:ctrlPr>
                      </m:accPr>
                      <m:e>
                        <m:r>
                          <a:rPr lang="en-US" sz="2550" b="1" dirty="0">
                            <a:latin typeface="Cambria Math" panose="02040503050406030204" pitchFamily="18" charset="0"/>
                          </a:rPr>
                          <m:t>𝐀𝐁</m:t>
                        </m:r>
                      </m:e>
                    </m:acc>
                  </m:oMath>
                </a14:m>
                <a:r>
                  <a:rPr lang="en-US" sz="255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550" i="1">
                            <a:latin typeface="Cambria Math" panose="02040503050406030204" pitchFamily="18" charset="0"/>
                            <a:cs typeface="Arial" panose="020B0604020202020204" pitchFamily="34" charset="0"/>
                          </a:rPr>
                        </m:ctrlPr>
                      </m:fPr>
                      <m:num>
                        <m:r>
                          <a:rPr lang="en-US" sz="2550" b="0" i="1" smtClean="0">
                            <a:latin typeface="Cambria Math" panose="02040503050406030204" pitchFamily="18" charset="0"/>
                            <a:cs typeface="Arial" panose="020B0604020202020204" pitchFamily="34" charset="0"/>
                          </a:rPr>
                          <m:t>3</m:t>
                        </m:r>
                      </m:num>
                      <m:den>
                        <m:r>
                          <a:rPr lang="en-US" sz="2550" i="1">
                            <a:latin typeface="Cambria Math" panose="02040503050406030204" pitchFamily="18" charset="0"/>
                            <a:cs typeface="Arial" panose="020B0604020202020204" pitchFamily="34" charset="0"/>
                          </a:rPr>
                          <m:t>−</m:t>
                        </m:r>
                        <m:r>
                          <a:rPr lang="en-US" sz="2550" b="0" i="1" smtClean="0">
                            <a:latin typeface="Cambria Math" panose="02040503050406030204" pitchFamily="18" charset="0"/>
                            <a:cs typeface="Arial" panose="020B0604020202020204" pitchFamily="34" charset="0"/>
                          </a:rPr>
                          <m:t>1</m:t>
                        </m:r>
                      </m:den>
                    </m:f>
                    <m:r>
                      <a:rPr lang="en-US" sz="2550" b="1" i="1">
                        <a:latin typeface="Cambria Math" panose="02040503050406030204" pitchFamily="18" charset="0"/>
                        <a:cs typeface="Arial" panose="020B0604020202020204" pitchFamily="34" charset="0"/>
                      </a:rPr>
                      <m:t>)</m:t>
                    </m:r>
                  </m:oMath>
                </a14:m>
                <a:endParaRPr lang="en-US" sz="2550" b="1" dirty="0" smtClean="0">
                  <a:latin typeface="Arial" panose="020B0604020202020204" pitchFamily="34" charset="0"/>
                  <a:cs typeface="Arial" panose="020B0604020202020204" pitchFamily="34" charset="0"/>
                </a:endParaRPr>
              </a:p>
              <a:p>
                <a:pPr marL="922338" lvl="1" indent="-465138">
                  <a:buClr>
                    <a:srgbClr val="C00000"/>
                  </a:buClr>
                  <a:buFont typeface="+mj-lt"/>
                  <a:buAutoNum type="alphaLcPeriod"/>
                  <a:tabLst>
                    <a:tab pos="914400" algn="l"/>
                    <a:tab pos="2514600" algn="l"/>
                  </a:tabLst>
                </a:pPr>
                <a:r>
                  <a:rPr lang="en-US" sz="2550" dirty="0">
                    <a:latin typeface="Arial" panose="020B0604020202020204" pitchFamily="34" charset="0"/>
                    <a:cs typeface="Arial" panose="020B0604020202020204" pitchFamily="34" charset="0"/>
                  </a:rPr>
                  <a:t>Draw quadrilateral ABCD on squared paper. </a:t>
                </a:r>
              </a:p>
              <a:p>
                <a:pPr marL="922338" lvl="1" indent="-465138">
                  <a:buClr>
                    <a:srgbClr val="C00000"/>
                  </a:buClr>
                  <a:buFont typeface="+mj-lt"/>
                  <a:buAutoNum type="alphaLcPeriod"/>
                  <a:tabLst>
                    <a:tab pos="914400" algn="l"/>
                    <a:tab pos="2514600" algn="l"/>
                  </a:tabLst>
                </a:pPr>
                <a:r>
                  <a:rPr lang="en-US" sz="2550" dirty="0" smtClean="0">
                    <a:latin typeface="Arial" panose="020B0604020202020204" pitchFamily="34" charset="0"/>
                    <a:cs typeface="Arial" panose="020B0604020202020204" pitchFamily="34" charset="0"/>
                  </a:rPr>
                  <a:t>Write </a:t>
                </a:r>
                <a:r>
                  <a:rPr lang="en-US" sz="2550" dirty="0">
                    <a:latin typeface="Arial" panose="020B0604020202020204" pitchFamily="34" charset="0"/>
                    <a:cs typeface="Arial" panose="020B0604020202020204" pitchFamily="34" charset="0"/>
                  </a:rPr>
                  <a:t>AD as a column vector, </a:t>
                </a:r>
                <a:endParaRPr lang="en-US" sz="2550" dirty="0" smtClean="0">
                  <a:latin typeface="Arial" panose="020B0604020202020204" pitchFamily="34" charset="0"/>
                  <a:cs typeface="Arial" panose="020B0604020202020204" pitchFamily="34" charset="0"/>
                </a:endParaRPr>
              </a:p>
              <a:p>
                <a:pPr marL="922338" lvl="1" indent="-465138">
                  <a:buClr>
                    <a:srgbClr val="C00000"/>
                  </a:buClr>
                  <a:buFont typeface="+mj-lt"/>
                  <a:buAutoNum type="alphaLcPeriod"/>
                  <a:tabLst>
                    <a:tab pos="914400" algn="l"/>
                    <a:tab pos="2514600" algn="l"/>
                  </a:tabLst>
                </a:pPr>
                <a:r>
                  <a:rPr lang="en-US" sz="2550" dirty="0">
                    <a:latin typeface="Arial" panose="020B0604020202020204" pitchFamily="34" charset="0"/>
                    <a:cs typeface="Arial" panose="020B0604020202020204" pitchFamily="34" charset="0"/>
                  </a:rPr>
                  <a:t>What type of quadrilateral is ABCD?</a:t>
                </a:r>
                <a:endParaRPr lang="en-US" sz="2550" dirty="0" smtClean="0">
                  <a:latin typeface="Arial" panose="020B0604020202020204" pitchFamily="34" charset="0"/>
                  <a:cs typeface="Arial" panose="020B0604020202020204" pitchFamily="34" charset="0"/>
                </a:endParaRPr>
              </a:p>
              <a:p>
                <a:pPr marL="922338" lvl="1" indent="-465138">
                  <a:buClr>
                    <a:srgbClr val="C00000"/>
                  </a:buClr>
                  <a:buFont typeface="+mj-lt"/>
                  <a:buAutoNum type="alphaLcPeriod"/>
                  <a:tabLst>
                    <a:tab pos="914400" algn="l"/>
                    <a:tab pos="2514600" algn="l"/>
                  </a:tabLst>
                </a:pPr>
                <a:r>
                  <a:rPr lang="en-US" sz="2550" dirty="0" smtClean="0">
                    <a:latin typeface="Arial" panose="020B0604020202020204" pitchFamily="34" charset="0"/>
                    <a:cs typeface="Arial" panose="020B0604020202020204" pitchFamily="34" charset="0"/>
                  </a:rPr>
                  <a:t>What </a:t>
                </a:r>
                <a:r>
                  <a:rPr lang="en-US" sz="2550" dirty="0">
                    <a:latin typeface="Arial" panose="020B0604020202020204" pitchFamily="34" charset="0"/>
                    <a:cs typeface="Arial" panose="020B0604020202020204" pitchFamily="34" charset="0"/>
                  </a:rPr>
                  <a:t>do you notice about BC and AD?</a:t>
                </a:r>
                <a:endParaRPr lang="en-US" sz="255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51786"/>
              </a:xfrm>
              <a:prstGeom prst="rect">
                <a:avLst/>
              </a:prstGeom>
              <a:blipFill rotWithShape="0">
                <a:blip r:embed="rId4"/>
                <a:stretch>
                  <a:fillRect l="-1738" t="-1025" r="-3708" b="-1822"/>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82725774"/>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401800"/>
              </a:xfrm>
              <a:prstGeom prst="rect">
                <a:avLst/>
              </a:prstGeom>
            </p:spPr>
            <p:txBody>
              <a:bodyPr wrap="square">
                <a:spAutoFit/>
              </a:bodyPr>
              <a:lstStyle/>
              <a:p>
                <a:pPr marL="465138" indent="-465138">
                  <a:buClr>
                    <a:srgbClr val="C00000"/>
                  </a:buClr>
                  <a:buFont typeface="+mj-lt"/>
                  <a:buAutoNum type="arabicPeriod" startAt="4"/>
                  <a:tabLst>
                    <a:tab pos="914400" algn="l"/>
                    <a:tab pos="2514600" algn="l"/>
                  </a:tabLst>
                </a:pPr>
                <a:r>
                  <a:rPr lang="en-US" sz="2550" b="1" dirty="0" smtClean="0">
                    <a:solidFill>
                      <a:srgbClr val="C00000"/>
                    </a:solidFill>
                    <a:latin typeface="Arial" panose="020B0604020202020204" pitchFamily="34" charset="0"/>
                    <a:cs typeface="Arial" panose="020B0604020202020204" pitchFamily="34" charset="0"/>
                  </a:rPr>
                  <a:t>Reasoning</a:t>
                </a:r>
                <a:r>
                  <a:rPr lang="en-US" sz="2550" dirty="0">
                    <a:solidFill>
                      <a:srgbClr val="C00000"/>
                    </a:solidFill>
                    <a:latin typeface="Arial" panose="020B0604020202020204" pitchFamily="34" charset="0"/>
                    <a:cs typeface="Arial" panose="020B0604020202020204" pitchFamily="34" charset="0"/>
                  </a:rPr>
                  <a:t> </a:t>
                </a:r>
                <a:r>
                  <a:rPr lang="en-US" sz="2550" dirty="0" smtClean="0">
                    <a:latin typeface="Arial" panose="020B0604020202020204" pitchFamily="34" charset="0"/>
                    <a:cs typeface="Arial" panose="020B0604020202020204" pitchFamily="34" charset="0"/>
                  </a:rPr>
                  <a:t>The </a:t>
                </a:r>
                <a:r>
                  <a:rPr lang="en-US" sz="2550" dirty="0">
                    <a:latin typeface="Arial" panose="020B0604020202020204" pitchFamily="34" charset="0"/>
                    <a:cs typeface="Arial" panose="020B0604020202020204" pitchFamily="34" charset="0"/>
                  </a:rPr>
                  <a:t>points A, B, C and D are the vertices of a parallelogram. A has coordinates (1,1), </a:t>
                </a:r>
                <a14:m>
                  <m:oMath xmlns:m="http://schemas.openxmlformats.org/officeDocument/2006/math">
                    <m:acc>
                      <m:accPr>
                        <m:chr m:val="⃗"/>
                        <m:ctrlPr>
                          <a:rPr lang="en-US" sz="2550" b="1" i="1" dirty="0">
                            <a:latin typeface="Cambria Math" panose="02040503050406030204" pitchFamily="18" charset="0"/>
                          </a:rPr>
                        </m:ctrlPr>
                      </m:accPr>
                      <m:e>
                        <m:r>
                          <a:rPr lang="en-US" sz="2550" b="1" i="0" dirty="0" smtClean="0">
                            <a:latin typeface="Cambria Math" panose="02040503050406030204" pitchFamily="18" charset="0"/>
                          </a:rPr>
                          <m:t>𝐀𝐁</m:t>
                        </m:r>
                      </m:e>
                    </m:acc>
                  </m:oMath>
                </a14:m>
                <a:r>
                  <a:rPr lang="en-US" sz="255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550" i="1">
                            <a:latin typeface="Cambria Math" panose="02040503050406030204" pitchFamily="18" charset="0"/>
                            <a:cs typeface="Arial" panose="020B0604020202020204" pitchFamily="34" charset="0"/>
                          </a:rPr>
                        </m:ctrlPr>
                      </m:fPr>
                      <m:num>
                        <m:r>
                          <a:rPr lang="en-US" sz="2550" b="0" i="0" smtClean="0">
                            <a:latin typeface="Cambria Math" panose="02040503050406030204" pitchFamily="18" charset="0"/>
                            <a:cs typeface="Arial" panose="020B0604020202020204" pitchFamily="34" charset="0"/>
                          </a:rPr>
                          <m:t>2</m:t>
                        </m:r>
                      </m:num>
                      <m:den>
                        <m:r>
                          <a:rPr lang="en-US" sz="2550" b="0" i="0" smtClean="0">
                            <a:latin typeface="Cambria Math" panose="02040503050406030204" pitchFamily="18" charset="0"/>
                            <a:cs typeface="Arial" panose="020B0604020202020204" pitchFamily="34" charset="0"/>
                          </a:rPr>
                          <m:t>3</m:t>
                        </m:r>
                      </m:den>
                    </m:f>
                    <m:r>
                      <a:rPr lang="en-US" sz="2550" b="1" i="0">
                        <a:latin typeface="Cambria Math" panose="02040503050406030204" pitchFamily="18" charset="0"/>
                        <a:cs typeface="Arial" panose="020B0604020202020204" pitchFamily="34" charset="0"/>
                      </a:rPr>
                      <m:t>)</m:t>
                    </m:r>
                  </m:oMath>
                </a14:m>
                <a:r>
                  <a:rPr lang="en-US" sz="255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550" b="1" i="1" dirty="0">
                            <a:latin typeface="Cambria Math" panose="02040503050406030204" pitchFamily="18" charset="0"/>
                          </a:rPr>
                        </m:ctrlPr>
                      </m:accPr>
                      <m:e>
                        <m:r>
                          <a:rPr lang="en-US" sz="2550" b="1" i="0" dirty="0" smtClean="0">
                            <a:latin typeface="Cambria Math" panose="02040503050406030204" pitchFamily="18" charset="0"/>
                          </a:rPr>
                          <m:t>𝐀𝐃</m:t>
                        </m:r>
                      </m:e>
                    </m:acc>
                  </m:oMath>
                </a14:m>
                <a:r>
                  <a:rPr lang="en-US" sz="255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550" i="1">
                            <a:latin typeface="Cambria Math" panose="02040503050406030204" pitchFamily="18" charset="0"/>
                            <a:cs typeface="Arial" panose="020B0604020202020204" pitchFamily="34" charset="0"/>
                          </a:rPr>
                        </m:ctrlPr>
                      </m:fPr>
                      <m:num>
                        <m:r>
                          <a:rPr lang="en-US" sz="2550" i="0">
                            <a:latin typeface="Cambria Math" panose="02040503050406030204" pitchFamily="18" charset="0"/>
                            <a:cs typeface="Arial" panose="020B0604020202020204" pitchFamily="34" charset="0"/>
                          </a:rPr>
                          <m:t>4</m:t>
                        </m:r>
                      </m:num>
                      <m:den>
                        <m:r>
                          <a:rPr lang="en-US" sz="2550" b="0" i="0" smtClean="0">
                            <a:latin typeface="Cambria Math" panose="02040503050406030204" pitchFamily="18" charset="0"/>
                            <a:cs typeface="Arial" panose="020B0604020202020204" pitchFamily="34" charset="0"/>
                          </a:rPr>
                          <m:t>−1</m:t>
                        </m:r>
                      </m:den>
                    </m:f>
                    <m:r>
                      <a:rPr lang="en-US" sz="2550" b="1" i="0">
                        <a:latin typeface="Cambria Math" panose="02040503050406030204" pitchFamily="18" charset="0"/>
                        <a:cs typeface="Arial" panose="020B0604020202020204" pitchFamily="34" charset="0"/>
                      </a:rPr>
                      <m:t>)</m:t>
                    </m:r>
                  </m:oMath>
                </a14:m>
                <a:r>
                  <a:rPr lang="en-US" sz="2550" dirty="0">
                    <a:latin typeface="Arial" panose="020B0604020202020204" pitchFamily="34" charset="0"/>
                    <a:cs typeface="Arial" panose="020B0604020202020204" pitchFamily="34" charset="0"/>
                  </a:rPr>
                  <a:t>,  </a:t>
                </a:r>
                <a:endParaRPr lang="en-US" sz="255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n-US" sz="2550" dirty="0" smtClean="0">
                    <a:latin typeface="Arial" panose="020B0604020202020204" pitchFamily="34" charset="0"/>
                    <a:cs typeface="Arial" panose="020B0604020202020204" pitchFamily="34" charset="0"/>
                  </a:rPr>
                  <a:t>Draw </a:t>
                </a:r>
                <a:r>
                  <a:rPr lang="en-US" sz="2550" dirty="0">
                    <a:latin typeface="Arial" panose="020B0604020202020204" pitchFamily="34" charset="0"/>
                    <a:cs typeface="Arial" panose="020B0604020202020204" pitchFamily="34" charset="0"/>
                  </a:rPr>
                  <a:t>parallelogram ABCD on squared paper, </a:t>
                </a:r>
                <a:endParaRPr lang="en-US" sz="255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n-US" sz="2550" dirty="0" smtClean="0">
                    <a:latin typeface="Arial" panose="020B0604020202020204" pitchFamily="34" charset="0"/>
                    <a:cs typeface="Arial" panose="020B0604020202020204" pitchFamily="34" charset="0"/>
                  </a:rPr>
                  <a:t>Write </a:t>
                </a:r>
                <a:r>
                  <a:rPr lang="en-US" sz="2550" dirty="0">
                    <a:latin typeface="Arial" panose="020B0604020202020204" pitchFamily="34" charset="0"/>
                    <a:cs typeface="Arial" panose="020B0604020202020204" pitchFamily="34" charset="0"/>
                  </a:rPr>
                  <a:t>as a column vector </a:t>
                </a:r>
                <a:endParaRPr lang="en-US" sz="2550" dirty="0" smtClean="0">
                  <a:latin typeface="Arial" panose="020B0604020202020204" pitchFamily="34" charset="0"/>
                  <a:cs typeface="Arial" panose="020B0604020202020204" pitchFamily="34" charset="0"/>
                </a:endParaRPr>
              </a:p>
              <a:p>
                <a:pPr marL="1485900" lvl="2" indent="-519113">
                  <a:buClr>
                    <a:srgbClr val="C00000"/>
                  </a:buClr>
                  <a:buFont typeface="+mj-lt"/>
                  <a:buAutoNum type="romanLcPeriod"/>
                  <a:tabLst>
                    <a:tab pos="914400" algn="l"/>
                    <a:tab pos="2514600" algn="l"/>
                  </a:tabLst>
                </a:pPr>
                <a:r>
                  <a:rPr lang="en-US" sz="2550" dirty="0" smtClean="0">
                    <a:latin typeface="Arial" panose="020B0604020202020204" pitchFamily="34" charset="0"/>
                    <a:cs typeface="Arial" panose="020B0604020202020204" pitchFamily="34" charset="0"/>
                  </a:rPr>
                  <a:t>CB 	</a:t>
                </a:r>
                <a:r>
                  <a:rPr lang="en-US" sz="2550" dirty="0" smtClean="0">
                    <a:solidFill>
                      <a:srgbClr val="C00000"/>
                    </a:solidFill>
                    <a:latin typeface="Arial" panose="020B0604020202020204" pitchFamily="34" charset="0"/>
                    <a:cs typeface="Arial" panose="020B0604020202020204" pitchFamily="34" charset="0"/>
                  </a:rPr>
                  <a:t>ii.</a:t>
                </a:r>
                <a:r>
                  <a:rPr lang="en-US" sz="2550" dirty="0" smtClean="0">
                    <a:latin typeface="Arial" panose="020B0604020202020204" pitchFamily="34" charset="0"/>
                    <a:cs typeface="Arial" panose="020B0604020202020204" pitchFamily="34" charset="0"/>
                  </a:rPr>
                  <a:t> BC</a:t>
                </a:r>
              </a:p>
              <a:p>
                <a:pPr marL="966787" lvl="2">
                  <a:buClr>
                    <a:srgbClr val="C00000"/>
                  </a:buClr>
                  <a:tabLst>
                    <a:tab pos="914400" algn="l"/>
                    <a:tab pos="2514600" algn="l"/>
                  </a:tabLst>
                </a:pPr>
                <a:r>
                  <a:rPr lang="en-US" sz="2550" dirty="0" smtClean="0">
                    <a:latin typeface="Arial" panose="020B0604020202020204" pitchFamily="34" charset="0"/>
                    <a:cs typeface="Arial" panose="020B0604020202020204" pitchFamily="34" charset="0"/>
                  </a:rPr>
                  <a:t>What </a:t>
                </a:r>
                <a:r>
                  <a:rPr lang="en-US" sz="2550" dirty="0">
                    <a:latin typeface="Arial" panose="020B0604020202020204" pitchFamily="34" charset="0"/>
                    <a:cs typeface="Arial" panose="020B0604020202020204" pitchFamily="34" charset="0"/>
                  </a:rPr>
                  <a:t>do you </a:t>
                </a:r>
                <a:r>
                  <a:rPr lang="en-US" sz="2550" dirty="0" smtClean="0">
                    <a:latin typeface="Arial" panose="020B0604020202020204" pitchFamily="34" charset="0"/>
                    <a:cs typeface="Arial" panose="020B0604020202020204" pitchFamily="34" charset="0"/>
                  </a:rPr>
                  <a:t>notice?</a:t>
                </a:r>
              </a:p>
              <a:p>
                <a:pPr marL="979487" lvl="2" indent="-514350">
                  <a:buClr>
                    <a:srgbClr val="C00000"/>
                  </a:buClr>
                  <a:buFont typeface="+mj-lt"/>
                  <a:buAutoNum type="alphaLcPeriod" startAt="3"/>
                  <a:tabLst>
                    <a:tab pos="2514600" algn="l"/>
                  </a:tabLst>
                </a:pPr>
                <a:r>
                  <a:rPr lang="en-US" sz="2550" dirty="0" smtClean="0">
                    <a:latin typeface="Arial" panose="020B0604020202020204" pitchFamily="34" charset="0"/>
                    <a:cs typeface="Arial" panose="020B0604020202020204" pitchFamily="34" charset="0"/>
                  </a:rPr>
                  <a:t>What </a:t>
                </a:r>
                <a:r>
                  <a:rPr lang="en-US" sz="2550" dirty="0">
                    <a:latin typeface="Arial" panose="020B0604020202020204" pitchFamily="34" charset="0"/>
                    <a:cs typeface="Arial" panose="020B0604020202020204" pitchFamily="34" charset="0"/>
                  </a:rPr>
                  <a:t>do you notice about </a:t>
                </a:r>
                <a:endParaRPr lang="en-US" sz="2550" dirty="0" smtClean="0">
                  <a:latin typeface="Arial" panose="020B0604020202020204" pitchFamily="34" charset="0"/>
                  <a:cs typeface="Arial" panose="020B0604020202020204" pitchFamily="34" charset="0"/>
                </a:endParaRPr>
              </a:p>
              <a:p>
                <a:pPr marL="1485900" lvl="2" indent="-519113">
                  <a:buClr>
                    <a:srgbClr val="C00000"/>
                  </a:buClr>
                  <a:buFont typeface="+mj-lt"/>
                  <a:buAutoNum type="romanLcPeriod"/>
                  <a:tabLst>
                    <a:tab pos="914400" algn="l"/>
                    <a:tab pos="2514600" algn="l"/>
                  </a:tabLst>
                </a:pPr>
                <a14:m>
                  <m:oMath xmlns:m="http://schemas.openxmlformats.org/officeDocument/2006/math">
                    <m:acc>
                      <m:accPr>
                        <m:chr m:val="⃗"/>
                        <m:ctrlPr>
                          <a:rPr lang="en-US" sz="2550" b="1" i="1" dirty="0">
                            <a:latin typeface="Cambria Math" panose="02040503050406030204" pitchFamily="18" charset="0"/>
                          </a:rPr>
                        </m:ctrlPr>
                      </m:accPr>
                      <m:e>
                        <m:r>
                          <a:rPr lang="en-US" sz="2550" b="1" i="0" dirty="0">
                            <a:latin typeface="Cambria Math" panose="02040503050406030204" pitchFamily="18" charset="0"/>
                          </a:rPr>
                          <m:t>𝐀𝐁</m:t>
                        </m:r>
                      </m:e>
                    </m:acc>
                  </m:oMath>
                </a14:m>
                <a:r>
                  <a:rPr lang="en-US" sz="2550" dirty="0">
                    <a:latin typeface="Arial" panose="020B0604020202020204" pitchFamily="34" charset="0"/>
                    <a:cs typeface="Arial" panose="020B0604020202020204" pitchFamily="34" charset="0"/>
                  </a:rPr>
                  <a:t> </a:t>
                </a:r>
                <a:r>
                  <a:rPr lang="en-US" sz="2550" dirty="0" smtClean="0">
                    <a:latin typeface="Arial" panose="020B0604020202020204" pitchFamily="34" charset="0"/>
                    <a:cs typeface="Arial" panose="020B0604020202020204" pitchFamily="34" charset="0"/>
                  </a:rPr>
                  <a:t>and </a:t>
                </a:r>
                <a14:m>
                  <m:oMath xmlns:m="http://schemas.openxmlformats.org/officeDocument/2006/math">
                    <m:acc>
                      <m:accPr>
                        <m:chr m:val="⃗"/>
                        <m:ctrlPr>
                          <a:rPr lang="en-US" sz="2550" b="1" i="1" dirty="0">
                            <a:latin typeface="Cambria Math" panose="02040503050406030204" pitchFamily="18" charset="0"/>
                          </a:rPr>
                        </m:ctrlPr>
                      </m:accPr>
                      <m:e>
                        <m:r>
                          <a:rPr lang="en-US" sz="2550" b="1" i="0" dirty="0" smtClean="0">
                            <a:latin typeface="Cambria Math" panose="02040503050406030204" pitchFamily="18" charset="0"/>
                          </a:rPr>
                          <m:t>𝐃𝐂</m:t>
                        </m:r>
                      </m:e>
                    </m:acc>
                  </m:oMath>
                </a14:m>
                <a:r>
                  <a:rPr lang="en-US" sz="2550" dirty="0" smtClean="0">
                    <a:latin typeface="Arial" panose="020B0604020202020204" pitchFamily="34" charset="0"/>
                    <a:cs typeface="Arial" panose="020B0604020202020204" pitchFamily="34" charset="0"/>
                  </a:rPr>
                  <a:t> </a:t>
                </a:r>
                <a:r>
                  <a:rPr lang="en-US" sz="2550" dirty="0">
                    <a:latin typeface="Arial" panose="020B0604020202020204" pitchFamily="34" charset="0"/>
                    <a:cs typeface="Arial" panose="020B0604020202020204" pitchFamily="34" charset="0"/>
                  </a:rPr>
                  <a:t>	</a:t>
                </a:r>
                <a:endParaRPr lang="en-US" sz="2550" dirty="0" smtClean="0">
                  <a:latin typeface="Arial" panose="020B0604020202020204" pitchFamily="34" charset="0"/>
                  <a:cs typeface="Arial" panose="020B0604020202020204" pitchFamily="34" charset="0"/>
                </a:endParaRPr>
              </a:p>
              <a:p>
                <a:pPr marL="1485900" lvl="2" indent="-519113">
                  <a:buClr>
                    <a:srgbClr val="C00000"/>
                  </a:buClr>
                  <a:buFont typeface="+mj-lt"/>
                  <a:buAutoNum type="romanLcPeriod"/>
                  <a:tabLst>
                    <a:tab pos="914400" algn="l"/>
                    <a:tab pos="2514600" algn="l"/>
                  </a:tabLst>
                </a:pPr>
                <a14:m>
                  <m:oMath xmlns:m="http://schemas.openxmlformats.org/officeDocument/2006/math">
                    <m:acc>
                      <m:accPr>
                        <m:chr m:val="⃗"/>
                        <m:ctrlPr>
                          <a:rPr lang="en-US" sz="2550" b="1" i="1" dirty="0">
                            <a:latin typeface="Cambria Math" panose="02040503050406030204" pitchFamily="18" charset="0"/>
                          </a:rPr>
                        </m:ctrlPr>
                      </m:accPr>
                      <m:e>
                        <m:r>
                          <a:rPr lang="en-US" sz="2550" b="1" i="0" dirty="0">
                            <a:latin typeface="Cambria Math" panose="02040503050406030204" pitchFamily="18" charset="0"/>
                          </a:rPr>
                          <m:t>𝐀</m:t>
                        </m:r>
                        <m:r>
                          <a:rPr lang="en-US" sz="2550" b="1" i="0" dirty="0" smtClean="0">
                            <a:latin typeface="Cambria Math" panose="02040503050406030204" pitchFamily="18" charset="0"/>
                          </a:rPr>
                          <m:t>𝐃</m:t>
                        </m:r>
                      </m:e>
                    </m:acc>
                  </m:oMath>
                </a14:m>
                <a:r>
                  <a:rPr lang="en-US" sz="255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2550" b="1" i="1" dirty="0">
                            <a:latin typeface="Cambria Math" panose="02040503050406030204" pitchFamily="18" charset="0"/>
                          </a:rPr>
                        </m:ctrlPr>
                      </m:accPr>
                      <m:e>
                        <m:r>
                          <a:rPr lang="en-US" sz="2550" b="1" i="0" dirty="0" smtClean="0">
                            <a:latin typeface="Cambria Math" panose="02040503050406030204" pitchFamily="18" charset="0"/>
                          </a:rPr>
                          <m:t>𝐂</m:t>
                        </m:r>
                        <m:r>
                          <a:rPr lang="en-US" sz="2550" b="1" i="0" dirty="0">
                            <a:latin typeface="Cambria Math" panose="02040503050406030204" pitchFamily="18" charset="0"/>
                          </a:rPr>
                          <m:t>𝐁</m:t>
                        </m:r>
                      </m:e>
                    </m:acc>
                  </m:oMath>
                </a14:m>
                <a:endParaRPr lang="en-US" sz="255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401800"/>
              </a:xfrm>
              <a:prstGeom prst="rect">
                <a:avLst/>
              </a:prstGeom>
              <a:blipFill rotWithShape="0">
                <a:blip r:embed="rId4"/>
                <a:stretch>
                  <a:fillRect l="-1738" t="-1016" r="-3592" b="-2822"/>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3998397485"/>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4149080"/>
                <a:ext cx="5256584" cy="1921039"/>
              </a:xfrm>
              <a:prstGeom prst="rect">
                <a:avLst/>
              </a:prstGeom>
            </p:spPr>
            <p:txBody>
              <a:bodyPr wrap="square">
                <a:spAutoFit/>
              </a:bodyPr>
              <a:lstStyle/>
              <a:p>
                <a:pPr marL="514350" indent="-514350">
                  <a:buClr>
                    <a:srgbClr val="C00000"/>
                  </a:buClr>
                  <a:buFont typeface="+mj-lt"/>
                  <a:buAutoNum type="arabicPeriod" startAt="5"/>
                  <a:tabLst>
                    <a:tab pos="914400" algn="l"/>
                    <a:tab pos="2514600" algn="l"/>
                  </a:tabLst>
                </a:pPr>
                <a:r>
                  <a:rPr lang="en-US" sz="2600" dirty="0" smtClean="0">
                    <a:latin typeface="Arial" panose="020B0604020202020204" pitchFamily="34" charset="0"/>
                    <a:cs typeface="Arial" panose="020B0604020202020204" pitchFamily="34" charset="0"/>
                  </a:rPr>
                  <a:t>In quadrilateral ABCD,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𝐀𝐁</m:t>
                        </m:r>
                      </m:e>
                    </m:acc>
                  </m:oMath>
                </a14:m>
                <a:r>
                  <a:rPr lang="en-US" sz="26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3</m:t>
                        </m:r>
                      </m:num>
                      <m:den>
                        <m:r>
                          <a:rPr lang="en-US" sz="2600" b="0" i="0" smtClean="0">
                            <a:latin typeface="Cambria Math" panose="02040503050406030204" pitchFamily="18" charset="0"/>
                            <a:cs typeface="Arial" panose="020B0604020202020204" pitchFamily="34" charset="0"/>
                          </a:rPr>
                          <m:t>4</m:t>
                        </m:r>
                      </m:den>
                    </m:f>
                    <m:r>
                      <a:rPr lang="en-US" sz="2600" b="1" i="0">
                        <a:latin typeface="Cambria Math" panose="02040503050406030204" pitchFamily="18" charset="0"/>
                        <a:cs typeface="Arial" panose="020B0604020202020204" pitchFamily="34" charset="0"/>
                      </a:rPr>
                      <m:t>)</m:t>
                    </m:r>
                  </m:oMath>
                </a14:m>
                <a:r>
                  <a:rPr lang="en-US" sz="2600" dirty="0">
                    <a:latin typeface="Arial" panose="020B0604020202020204" pitchFamily="34" charset="0"/>
                    <a:cs typeface="Arial" panose="020B0604020202020204" pitchFamily="34" charset="0"/>
                  </a:rPr>
                  <a:t>,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𝐁𝐂</m:t>
                        </m:r>
                      </m:e>
                    </m:acc>
                  </m:oMath>
                </a14:m>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5</m:t>
                        </m:r>
                      </m:num>
                      <m:den>
                        <m:r>
                          <a:rPr lang="en-US" sz="2600" b="0" i="0" smtClean="0">
                            <a:latin typeface="Cambria Math" panose="02040503050406030204" pitchFamily="18" charset="0"/>
                            <a:cs typeface="Arial" panose="020B0604020202020204" pitchFamily="34" charset="0"/>
                          </a:rPr>
                          <m:t>0</m:t>
                        </m:r>
                      </m:den>
                    </m:f>
                    <m:r>
                      <a:rPr lang="en-US" sz="2600" b="1">
                        <a:latin typeface="Cambria Math" panose="02040503050406030204" pitchFamily="18" charset="0"/>
                        <a:cs typeface="Arial" panose="020B0604020202020204" pitchFamily="34" charset="0"/>
                      </a:rPr>
                      <m:t>)</m:t>
                    </m:r>
                  </m:oMath>
                </a14:m>
                <a:r>
                  <a:rPr lang="en-US" sz="2600" dirty="0">
                    <a:latin typeface="Arial" panose="020B0604020202020204" pitchFamily="34" charset="0"/>
                    <a:cs typeface="Arial" panose="020B0604020202020204" pitchFamily="34" charset="0"/>
                  </a:rPr>
                  <a:t>,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𝐂𝐃</m:t>
                        </m:r>
                      </m:e>
                    </m:acc>
                  </m:oMath>
                </a14:m>
                <a:r>
                  <a:rPr lang="en-US" sz="26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−3</m:t>
                        </m:r>
                      </m:num>
                      <m:den>
                        <m:r>
                          <a:rPr lang="en-US" sz="2600" b="0" i="0" smtClean="0">
                            <a:latin typeface="Cambria Math" panose="02040503050406030204" pitchFamily="18" charset="0"/>
                            <a:cs typeface="Arial" panose="020B0604020202020204" pitchFamily="34" charset="0"/>
                          </a:rPr>
                          <m:t>−4</m:t>
                        </m:r>
                      </m:den>
                    </m:f>
                    <m:r>
                      <a:rPr lang="en-US" sz="2600" b="1">
                        <a:latin typeface="Cambria Math" panose="02040503050406030204" pitchFamily="18" charset="0"/>
                        <a:cs typeface="Arial" panose="020B0604020202020204" pitchFamily="34" charset="0"/>
                      </a:rPr>
                      <m:t>)</m:t>
                    </m:r>
                  </m:oMath>
                </a14:m>
                <a:r>
                  <a:rPr lang="en-US" sz="260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𝐃𝐀</m:t>
                        </m:r>
                      </m:e>
                    </m:acc>
                  </m:oMath>
                </a14:m>
                <a:r>
                  <a:rPr lang="en-US" sz="26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m:t>
                        </m:r>
                        <m:r>
                          <a:rPr lang="en-US" sz="2600">
                            <a:latin typeface="Cambria Math" panose="02040503050406030204" pitchFamily="18" charset="0"/>
                            <a:cs typeface="Arial" panose="020B0604020202020204" pitchFamily="34" charset="0"/>
                          </a:rPr>
                          <m:t>5</m:t>
                        </m:r>
                      </m:num>
                      <m:den>
                        <m:r>
                          <a:rPr lang="en-US" sz="2600">
                            <a:latin typeface="Cambria Math" panose="02040503050406030204" pitchFamily="18" charset="0"/>
                            <a:cs typeface="Arial" panose="020B0604020202020204" pitchFamily="34" charset="0"/>
                          </a:rPr>
                          <m:t>0</m:t>
                        </m:r>
                      </m:den>
                    </m:f>
                    <m:r>
                      <a:rPr lang="en-US" sz="2600" b="1">
                        <a:latin typeface="Cambria Math" panose="02040503050406030204" pitchFamily="18" charset="0"/>
                        <a:cs typeface="Arial" panose="020B0604020202020204" pitchFamily="34" charset="0"/>
                      </a:rPr>
                      <m:t>)</m:t>
                    </m:r>
                  </m:oMath>
                </a14:m>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What type of quadrilateral is ABCD</a:t>
                </a:r>
                <a:endParaRPr lang="en-US" sz="26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4149080"/>
                <a:ext cx="5256584" cy="1921039"/>
              </a:xfrm>
              <a:prstGeom prst="rect">
                <a:avLst/>
              </a:prstGeom>
              <a:blipFill rotWithShape="0">
                <a:blip r:embed="rId4"/>
                <a:stretch>
                  <a:fillRect l="-1738" t="-635" b="-6984"/>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4221088"/>
            <a:ext cx="548640" cy="537090"/>
          </a:xfrm>
          <a:prstGeom prst="rect">
            <a:avLst/>
          </a:prstGeom>
        </p:spPr>
      </p:pic>
      <p:grpSp>
        <p:nvGrpSpPr>
          <p:cNvPr id="11" name="Group 10"/>
          <p:cNvGrpSpPr/>
          <p:nvPr/>
        </p:nvGrpSpPr>
        <p:grpSpPr>
          <a:xfrm>
            <a:off x="251520" y="1266021"/>
            <a:ext cx="5213924" cy="2811051"/>
            <a:chOff x="150164" y="6494199"/>
            <a:chExt cx="5213924" cy="2811051"/>
          </a:xfrm>
        </p:grpSpPr>
        <mc:AlternateContent xmlns:mc="http://schemas.openxmlformats.org/markup-compatibility/2006" xmlns:a14="http://schemas.microsoft.com/office/drawing/2010/main">
          <mc:Choice Requires="a14">
            <p:sp>
              <p:nvSpPr>
                <p:cNvPr id="12" name="Rectangle 11"/>
                <p:cNvSpPr/>
                <p:nvPr/>
              </p:nvSpPr>
              <p:spPr>
                <a:xfrm flipH="1">
                  <a:off x="150164" y="6673055"/>
                  <a:ext cx="5213924" cy="2632195"/>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If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𝐀𝐁</m:t>
                          </m:r>
                        </m:e>
                      </m:acc>
                    </m:oMath>
                  </a14:m>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smtClean="0">
                              <a:solidFill>
                                <a:schemeClr val="tx1"/>
                              </a:solidFill>
                              <a:latin typeface="Cambria Math" panose="02040503050406030204" pitchFamily="18" charset="0"/>
                            </a:rPr>
                          </m:ctrlPr>
                        </m:accPr>
                        <m:e>
                          <m:r>
                            <a:rPr lang="en-US" sz="2400" b="1" i="0" dirty="0" smtClean="0">
                              <a:solidFill>
                                <a:schemeClr val="tx1"/>
                              </a:solidFill>
                              <a:latin typeface="Cambria Math" panose="02040503050406030204" pitchFamily="18" charset="0"/>
                            </a:rPr>
                            <m:t>𝐂𝐃</m:t>
                          </m:r>
                        </m:e>
                      </m:acc>
                    </m:oMath>
                  </a14:m>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then the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line segments AB and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CD are equal in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length and are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parallel.</a:t>
                  </a:r>
                </a:p>
                <a:p>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𝐀𝐁</m:t>
                          </m:r>
                        </m:e>
                      </m:acc>
                    </m:oMath>
                  </a14:m>
                  <a:r>
                    <a:rPr lang="en-US" sz="2400" dirty="0">
                      <a:solidFill>
                        <a:schemeClr val="tx1"/>
                      </a:solidFill>
                      <a:latin typeface="Arial" panose="020B0604020202020204" pitchFamily="34" charset="0"/>
                      <a:cs typeface="Arial" panose="020B0604020202020204" pitchFamily="34" charset="0"/>
                    </a:rPr>
                    <a:t> = </a:t>
                  </a:r>
                  <a:r>
                    <a:rPr lang="en-US" sz="2400" dirty="0" smtClean="0">
                      <a:solidFill>
                        <a:schemeClr val="tx1"/>
                      </a:solidFill>
                      <a:latin typeface="Arial" panose="020B0604020202020204" pitchFamily="34" charset="0"/>
                      <a:cs typeface="Arial" panose="020B0604020202020204" pitchFamily="34" charset="0"/>
                    </a:rPr>
                    <a:t>-</a:t>
                  </a:r>
                  <a14:m>
                    <m:oMath xmlns:m="http://schemas.openxmlformats.org/officeDocument/2006/math">
                      <m:acc>
                        <m:accPr>
                          <m:chr m:val="⃗"/>
                          <m:ctrlPr>
                            <a:rPr lang="en-US" sz="2400" b="1" i="1" dirty="0" smtClean="0">
                              <a:solidFill>
                                <a:schemeClr val="tx1"/>
                              </a:solidFill>
                              <a:latin typeface="Cambria Math" panose="02040503050406030204" pitchFamily="18" charset="0"/>
                            </a:rPr>
                          </m:ctrlPr>
                        </m:accPr>
                        <m:e>
                          <m:r>
                            <a:rPr lang="en-US" sz="2400" b="1" i="0" dirty="0" smtClean="0">
                              <a:solidFill>
                                <a:schemeClr val="tx1"/>
                              </a:solidFill>
                              <a:latin typeface="Cambria Math" panose="02040503050406030204" pitchFamily="18" charset="0"/>
                            </a:rPr>
                            <m:t>𝐁𝐀</m:t>
                          </m:r>
                        </m:e>
                      </m:acc>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150164" y="6673055"/>
                  <a:ext cx="5213924" cy="2632195"/>
                </a:xfrm>
                <a:prstGeom prst="rect">
                  <a:avLst/>
                </a:prstGeom>
                <a:blipFill rotWithShape="0">
                  <a:blip r:embed="rId6"/>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5</a:t>
              </a:r>
              <a:endParaRPr lang="en-US" sz="24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31135" y="2991973"/>
            <a:ext cx="2560071" cy="1005743"/>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435245" y="1513839"/>
            <a:ext cx="2000851" cy="1304902"/>
          </a:xfrm>
          <a:prstGeom prst="rect">
            <a:avLst/>
          </a:prstGeom>
        </p:spPr>
      </p:pic>
      <p:sp>
        <p:nvSpPr>
          <p:cNvPr id="15" name="Rectangle 14"/>
          <p:cNvSpPr/>
          <p:nvPr/>
        </p:nvSpPr>
        <p:spPr>
          <a:xfrm flipH="1">
            <a:off x="277364" y="6135687"/>
            <a:ext cx="8500605"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Look at the vectors for opposite sides.</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174879"/>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561</a:t>
            </a:r>
            <a:endParaRPr lang="en-GB" sz="1400" b="1" dirty="0">
              <a:latin typeface="Calibri" panose="020F050202020403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92211" y="1277572"/>
            <a:ext cx="656253" cy="642440"/>
          </a:xfrm>
          <a:prstGeom prst="rect">
            <a:avLst/>
          </a:prstGeom>
        </p:spPr>
      </p:pic>
      <p:grpSp>
        <p:nvGrpSpPr>
          <p:cNvPr id="16" name="Group 15"/>
          <p:cNvGrpSpPr/>
          <p:nvPr/>
        </p:nvGrpSpPr>
        <p:grpSpPr>
          <a:xfrm>
            <a:off x="288096" y="1268760"/>
            <a:ext cx="5173611" cy="3337013"/>
            <a:chOff x="3465597" y="1089031"/>
            <a:chExt cx="5309150" cy="3337013"/>
          </a:xfrm>
        </p:grpSpPr>
        <p:sp>
          <p:nvSpPr>
            <p:cNvPr id="17" name="Round Diagonal Corner Rectangle 16"/>
            <p:cNvSpPr/>
            <p:nvPr/>
          </p:nvSpPr>
          <p:spPr>
            <a:xfrm>
              <a:off x="3465597" y="1089031"/>
              <a:ext cx="5309150" cy="3337013"/>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Diagonal Corner Rectangle 17"/>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6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3550913" y="1666250"/>
                  <a:ext cx="5197552" cy="2759794"/>
                </a:xfrm>
                <a:prstGeom prst="rect">
                  <a:avLst/>
                </a:prstGeom>
              </p:spPr>
              <p:txBody>
                <a:bodyPr wrap="square">
                  <a:spAutoFit/>
                </a:bodyPr>
                <a:lstStyle/>
                <a:p>
                  <a:pPr>
                    <a:spcAft>
                      <a:spcPts val="0"/>
                    </a:spcAft>
                    <a:tabLst>
                      <a:tab pos="4972050" algn="r"/>
                    </a:tabLst>
                  </a:pPr>
                  <a:r>
                    <a:rPr lang="en-US" sz="2300" i="1" dirty="0" smtClean="0"/>
                    <a:t>P</a:t>
                  </a:r>
                  <a:r>
                    <a:rPr lang="en-US" sz="2300" dirty="0" smtClean="0"/>
                    <a:t> is the point (0, 3),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𝐏𝐐</m:t>
                          </m:r>
                        </m:e>
                      </m:acc>
                    </m:oMath>
                  </a14:m>
                  <a:r>
                    <a:rPr lang="en-US" sz="23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b="0" i="0" smtClean="0">
                              <a:latin typeface="Cambria Math" panose="02040503050406030204" pitchFamily="18" charset="0"/>
                              <a:cs typeface="Arial" panose="020B0604020202020204" pitchFamily="34" charset="0"/>
                            </a:rPr>
                            <m:t>2</m:t>
                          </m:r>
                        </m:num>
                        <m:den>
                          <m:r>
                            <a:rPr lang="en-US" sz="2300" b="0" i="0" smtClean="0">
                              <a:latin typeface="Cambria Math" panose="02040503050406030204" pitchFamily="18" charset="0"/>
                              <a:cs typeface="Arial" panose="020B0604020202020204" pitchFamily="34" charset="0"/>
                            </a:rPr>
                            <m:t>3</m:t>
                          </m:r>
                        </m:den>
                      </m:f>
                      <m:r>
                        <a:rPr lang="en-US" sz="2300" b="1">
                          <a:latin typeface="Cambria Math" panose="02040503050406030204" pitchFamily="18" charset="0"/>
                          <a:cs typeface="Arial" panose="020B0604020202020204" pitchFamily="34" charset="0"/>
                        </a:rPr>
                        <m:t>)</m:t>
                      </m:r>
                    </m:oMath>
                  </a14:m>
                  <a:endParaRPr lang="en-US" sz="2300" dirty="0" smtClean="0">
                    <a:latin typeface="Arial" panose="020B0604020202020204" pitchFamily="34" charset="0"/>
                    <a:cs typeface="Arial" panose="020B0604020202020204" pitchFamily="34" charset="0"/>
                  </a:endParaRPr>
                </a:p>
                <a:p>
                  <a:pPr marL="457200" indent="-457200">
                    <a:spcAft>
                      <a:spcPts val="0"/>
                    </a:spcAft>
                    <a:buFont typeface="+mj-lt"/>
                    <a:buAutoNum type="alphaLcPeriod"/>
                    <a:tabLst>
                      <a:tab pos="4972050" algn="r"/>
                    </a:tabLst>
                  </a:pPr>
                  <a:r>
                    <a:rPr lang="en-US" sz="2300" dirty="0" smtClean="0">
                      <a:latin typeface="Arial" panose="020B0604020202020204" pitchFamily="34" charset="0"/>
                      <a:cs typeface="Arial" panose="020B0604020202020204" pitchFamily="34" charset="0"/>
                    </a:rPr>
                    <a:t>Find the coordinates of </a:t>
                  </a:r>
                  <a:r>
                    <a:rPr lang="en-US" sz="2300" i="1" dirty="0" smtClean="0">
                      <a:latin typeface="Arial" panose="020B0604020202020204" pitchFamily="34" charset="0"/>
                      <a:cs typeface="Arial" panose="020B0604020202020204" pitchFamily="34" charset="0"/>
                    </a:rPr>
                    <a:t>Q</a:t>
                  </a:r>
                  <a:r>
                    <a:rPr lang="en-US" sz="2300" dirty="0" smtClean="0">
                      <a:latin typeface="Arial" panose="020B0604020202020204" pitchFamily="34" charset="0"/>
                      <a:cs typeface="Arial" panose="020B0604020202020204" pitchFamily="34" charset="0"/>
                    </a:rPr>
                    <a:t>.</a:t>
                  </a:r>
                  <a:r>
                    <a:rPr lang="en-US" sz="2300" dirty="0" smtClean="0"/>
                    <a:t>	</a:t>
                  </a:r>
                  <a:r>
                    <a:rPr lang="en-US" sz="2300" b="1" dirty="0" smtClean="0"/>
                    <a:t>(1)</a:t>
                  </a:r>
                </a:p>
                <a:p>
                  <a:pPr>
                    <a:spcAft>
                      <a:spcPts val="0"/>
                    </a:spcAft>
                    <a:tabLst>
                      <a:tab pos="4972050" algn="r"/>
                    </a:tabLst>
                  </a:pPr>
                  <a:r>
                    <a:rPr lang="en-US" sz="2300" dirty="0" smtClean="0"/>
                    <a:t>R is the point (2, 4). </a:t>
                  </a:r>
                  <a:r>
                    <a:rPr lang="en-US" sz="2300" i="1" dirty="0" smtClean="0"/>
                    <a:t>QS</a:t>
                  </a:r>
                  <a:r>
                    <a:rPr lang="en-US" sz="2300" dirty="0" smtClean="0"/>
                    <a:t> is a diagonal of the parallelogram </a:t>
                  </a:r>
                  <a:r>
                    <a:rPr lang="en-US" sz="2300" i="1" dirty="0" smtClean="0"/>
                    <a:t>PQRS</a:t>
                  </a:r>
                  <a:r>
                    <a:rPr lang="en-US" sz="2300" dirty="0" smtClean="0"/>
                    <a:t>.</a:t>
                  </a:r>
                </a:p>
                <a:p>
                  <a:pPr marL="514350" indent="-514350">
                    <a:spcAft>
                      <a:spcPts val="0"/>
                    </a:spcAft>
                    <a:buFont typeface="+mj-lt"/>
                    <a:buAutoNum type="alphaLcPeriod" startAt="2"/>
                    <a:tabLst>
                      <a:tab pos="4972050" algn="r"/>
                    </a:tabLst>
                  </a:pPr>
                  <a:r>
                    <a:rPr lang="en-US" sz="2300" dirty="0" smtClean="0"/>
                    <a:t>Express </a:t>
                  </a:r>
                  <a14:m>
                    <m:oMath xmlns:m="http://schemas.openxmlformats.org/officeDocument/2006/math">
                      <m:acc>
                        <m:accPr>
                          <m:chr m:val="⃗"/>
                          <m:ctrlPr>
                            <a:rPr lang="en-US" sz="2300" b="1" i="1" dirty="0">
                              <a:latin typeface="Cambria Math" panose="02040503050406030204" pitchFamily="18" charset="0"/>
                            </a:rPr>
                          </m:ctrlPr>
                        </m:accPr>
                        <m:e>
                          <m:r>
                            <a:rPr lang="en-US" sz="2300" b="1" dirty="0">
                              <a:latin typeface="Cambria Math" panose="02040503050406030204" pitchFamily="18" charset="0"/>
                            </a:rPr>
                            <m:t>𝐏</m:t>
                          </m:r>
                          <m:r>
                            <a:rPr lang="en-US" sz="2300" b="1" i="0" dirty="0" smtClean="0">
                              <a:latin typeface="Cambria Math" panose="02040503050406030204" pitchFamily="18" charset="0"/>
                            </a:rPr>
                            <m:t>𝐑</m:t>
                          </m:r>
                        </m:e>
                      </m:acc>
                    </m:oMath>
                  </a14:m>
                  <a:r>
                    <a:rPr lang="en-US" sz="2300" dirty="0" smtClean="0"/>
                    <a:t> as a column vector.</a:t>
                  </a:r>
                </a:p>
                <a:p>
                  <a:pPr>
                    <a:spcAft>
                      <a:spcPts val="0"/>
                    </a:spcAft>
                    <a:tabLst>
                      <a:tab pos="4972050" algn="r"/>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𝐑𝐓</m:t>
                          </m:r>
                        </m:e>
                      </m:acc>
                    </m:oMath>
                  </a14:m>
                  <a:r>
                    <a:rPr lang="en-US" sz="2300" dirty="0" smtClean="0"/>
                    <a:t> = </a:t>
                  </a:r>
                  <a:r>
                    <a:rPr lang="en-US" sz="23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a:latin typeface="Cambria Math" panose="02040503050406030204" pitchFamily="18" charset="0"/>
                              <a:cs typeface="Arial" panose="020B0604020202020204" pitchFamily="34" charset="0"/>
                            </a:rPr>
                            <m:t>2</m:t>
                          </m:r>
                        </m:num>
                        <m:den>
                          <m:r>
                            <a:rPr lang="en-US" sz="2300" b="0" i="0" smtClean="0">
                              <a:latin typeface="Cambria Math" panose="02040503050406030204" pitchFamily="18" charset="0"/>
                              <a:cs typeface="Arial" panose="020B0604020202020204" pitchFamily="34" charset="0"/>
                            </a:rPr>
                            <m:t>−</m:t>
                          </m:r>
                          <m:r>
                            <a:rPr lang="en-US" sz="2300">
                              <a:latin typeface="Cambria Math" panose="02040503050406030204" pitchFamily="18" charset="0"/>
                              <a:cs typeface="Arial" panose="020B0604020202020204" pitchFamily="34" charset="0"/>
                            </a:rPr>
                            <m:t>3</m:t>
                          </m:r>
                        </m:den>
                      </m:f>
                      <m:r>
                        <a:rPr lang="en-US" sz="2300" b="1">
                          <a:latin typeface="Cambria Math" panose="02040503050406030204" pitchFamily="18" charset="0"/>
                          <a:cs typeface="Arial" panose="020B0604020202020204" pitchFamily="34" charset="0"/>
                        </a:rPr>
                        <m:t>)</m:t>
                      </m:r>
                    </m:oMath>
                  </a14:m>
                  <a:r>
                    <a:rPr lang="en-US" sz="2300" dirty="0" smtClean="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(3)</a:t>
                  </a:r>
                </a:p>
                <a:p>
                  <a:pPr marL="457200" indent="-457200">
                    <a:spcAft>
                      <a:spcPts val="0"/>
                    </a:spcAft>
                    <a:buFont typeface="+mj-lt"/>
                    <a:buAutoNum type="alphaLcPeriod" startAt="3"/>
                    <a:tabLst>
                      <a:tab pos="4972050" algn="r"/>
                    </a:tabLst>
                  </a:pPr>
                  <a:r>
                    <a:rPr lang="en-US" sz="2300" dirty="0" smtClean="0">
                      <a:latin typeface="Arial" panose="020B0604020202020204" pitchFamily="34" charset="0"/>
                      <a:cs typeface="Arial" panose="020B0604020202020204" pitchFamily="34" charset="0"/>
                    </a:rPr>
                    <a:t>Calculate the length of </a:t>
                  </a:r>
                  <a:r>
                    <a:rPr lang="en-US" sz="2300" i="1" dirty="0" smtClean="0">
                      <a:latin typeface="Arial" panose="020B0604020202020204" pitchFamily="34" charset="0"/>
                      <a:cs typeface="Arial" panose="020B0604020202020204" pitchFamily="34" charset="0"/>
                    </a:rPr>
                    <a:t>PT</a:t>
                  </a:r>
                  <a:r>
                    <a:rPr lang="en-US" sz="2300" dirty="0" smtClean="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(3)</a:t>
                  </a:r>
                  <a:endParaRPr lang="en-US" sz="2300" b="1" dirty="0">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550913" y="1666250"/>
                  <a:ext cx="5197552" cy="2759794"/>
                </a:xfrm>
                <a:prstGeom prst="rect">
                  <a:avLst/>
                </a:prstGeom>
                <a:blipFill rotWithShape="0">
                  <a:blip r:embed="rId5"/>
                  <a:stretch>
                    <a:fillRect l="-1805" t="-662" r="-1685" b="-3753"/>
                  </a:stretch>
                </a:blipFill>
              </p:spPr>
              <p:txBody>
                <a:bodyPr/>
                <a:lstStyle/>
                <a:p>
                  <a:r>
                    <a:rPr lang="en-US">
                      <a:noFill/>
                    </a:rPr>
                    <a:t> </a:t>
                  </a:r>
                </a:p>
              </p:txBody>
            </p:sp>
          </mc:Fallback>
        </mc:AlternateContent>
      </p:grpSp>
      <p:grpSp>
        <p:nvGrpSpPr>
          <p:cNvPr id="20" name="Group 19"/>
          <p:cNvGrpSpPr/>
          <p:nvPr/>
        </p:nvGrpSpPr>
        <p:grpSpPr>
          <a:xfrm>
            <a:off x="251520" y="4738212"/>
            <a:ext cx="5213924" cy="1794683"/>
            <a:chOff x="150164" y="6494199"/>
            <a:chExt cx="5213924" cy="1794683"/>
          </a:xfrm>
        </p:grpSpPr>
        <p:sp>
          <p:nvSpPr>
            <p:cNvPr id="22" name="Rectangle 21"/>
            <p:cNvSpPr/>
            <p:nvPr/>
          </p:nvSpPr>
          <p:spPr>
            <a:xfrm flipH="1">
              <a:off x="150164" y="6673055"/>
              <a:ext cx="5213924" cy="1615827"/>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smtClean="0">
                  <a:solidFill>
                    <a:schemeClr val="tx1"/>
                  </a:solidFill>
                  <a:latin typeface="Arial" panose="020B0604020202020204" pitchFamily="34" charset="0"/>
                  <a:cs typeface="Arial" panose="020B0604020202020204" pitchFamily="34" charset="0"/>
                </a:rPr>
                <a:t>2b </a:t>
              </a:r>
              <a:r>
                <a:rPr lang="en-US" sz="2100" dirty="0">
                  <a:solidFill>
                    <a:schemeClr val="tx1"/>
                  </a:solidFill>
                  <a:latin typeface="Arial" panose="020B0604020202020204" pitchFamily="34" charset="0"/>
                  <a:cs typeface="Arial" panose="020B0604020202020204" pitchFamily="34" charset="0"/>
                </a:rPr>
                <a:t>is twice as long as </a:t>
              </a:r>
              <a:r>
                <a:rPr lang="en-US" sz="2100" b="1" dirty="0">
                  <a:solidFill>
                    <a:schemeClr val="tx1"/>
                  </a:solidFill>
                  <a:latin typeface="Arial" panose="020B0604020202020204" pitchFamily="34" charset="0"/>
                  <a:cs typeface="Arial" panose="020B0604020202020204" pitchFamily="34" charset="0"/>
                </a:rPr>
                <a:t>a</a:t>
              </a:r>
              <a:r>
                <a:rPr lang="en-US" sz="2100" dirty="0">
                  <a:solidFill>
                    <a:schemeClr val="tx1"/>
                  </a:solidFill>
                  <a:latin typeface="Arial" panose="020B0604020202020204" pitchFamily="34" charset="0"/>
                  <a:cs typeface="Arial" panose="020B0604020202020204" pitchFamily="34" charset="0"/>
                </a:rPr>
                <a:t> </a:t>
              </a: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and in </a:t>
              </a:r>
              <a:r>
                <a:rPr lang="en-US" sz="2100" dirty="0">
                  <a:solidFill>
                    <a:schemeClr val="tx1"/>
                  </a:solidFill>
                  <a:latin typeface="Arial" panose="020B0604020202020204" pitchFamily="34" charset="0"/>
                  <a:cs typeface="Arial" panose="020B0604020202020204" pitchFamily="34" charset="0"/>
                </a:rPr>
                <a:t>the same direction.</a:t>
              </a:r>
            </a:p>
            <a:p>
              <a:r>
                <a:rPr lang="en-US" sz="2100" b="1" dirty="0">
                  <a:solidFill>
                    <a:schemeClr val="tx1"/>
                  </a:solidFill>
                  <a:latin typeface="Arial" panose="020B0604020202020204" pitchFamily="34" charset="0"/>
                  <a:cs typeface="Arial" panose="020B0604020202020204" pitchFamily="34" charset="0"/>
                </a:rPr>
                <a:t>-a</a:t>
              </a:r>
              <a:r>
                <a:rPr lang="en-US" sz="2100" dirty="0">
                  <a:solidFill>
                    <a:schemeClr val="tx1"/>
                  </a:solidFill>
                  <a:latin typeface="Arial" panose="020B0604020202020204" pitchFamily="34" charset="0"/>
                  <a:cs typeface="Arial" panose="020B0604020202020204" pitchFamily="34" charset="0"/>
                </a:rPr>
                <a:t> is the same length as </a:t>
              </a:r>
              <a:r>
                <a:rPr lang="en-US" sz="2100" b="1" dirty="0" smtClean="0">
                  <a:solidFill>
                    <a:schemeClr val="tx1"/>
                  </a:solidFill>
                  <a:latin typeface="Arial" panose="020B0604020202020204" pitchFamily="34" charset="0"/>
                  <a:cs typeface="Arial" panose="020B0604020202020204" pitchFamily="34" charset="0"/>
                </a:rPr>
                <a:t>a</a:t>
              </a:r>
              <a:r>
                <a:rPr lang="en-US" sz="2100" dirty="0" smtClean="0">
                  <a:solidFill>
                    <a:schemeClr val="tx1"/>
                  </a:solidFill>
                  <a:latin typeface="Arial" panose="020B0604020202020204" pitchFamily="34" charset="0"/>
                  <a:cs typeface="Arial" panose="020B0604020202020204" pitchFamily="34" charset="0"/>
                </a:rPr>
                <a:t>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but </a:t>
              </a:r>
              <a:r>
                <a:rPr lang="en-US" sz="2100" dirty="0">
                  <a:solidFill>
                    <a:schemeClr val="tx1"/>
                  </a:solidFill>
                  <a:latin typeface="Arial" panose="020B0604020202020204" pitchFamily="34" charset="0"/>
                  <a:cs typeface="Arial" panose="020B0604020202020204" pitchFamily="34" charset="0"/>
                </a:rPr>
                <a:t>in the opposite direction.</a:t>
              </a:r>
            </a:p>
          </p:txBody>
        </p:sp>
        <p:sp>
          <p:nvSpPr>
            <p:cNvPr id="23" name="Pentagon 2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6</a:t>
              </a:r>
              <a:endParaRPr lang="en-US" sz="2000"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16974" y="5013176"/>
            <a:ext cx="1919122" cy="990726"/>
          </a:xfrm>
          <a:prstGeom prst="rect">
            <a:avLst/>
          </a:prstGeom>
        </p:spPr>
      </p:pic>
      <p:sp>
        <p:nvSpPr>
          <p:cNvPr id="24" name="Rectangle 23"/>
          <p:cNvSpPr/>
          <p:nvPr/>
        </p:nvSpPr>
        <p:spPr>
          <a:xfrm flipH="1">
            <a:off x="5580112" y="1208946"/>
            <a:ext cx="2430477" cy="70788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smtClean="0">
                <a:solidFill>
                  <a:schemeClr val="tx1"/>
                </a:solidFill>
                <a:latin typeface="Arial" panose="020B0604020202020204" pitchFamily="34" charset="0"/>
                <a:cs typeface="Arial" panose="020B0604020202020204" pitchFamily="34" charset="0"/>
              </a:rPr>
              <a:t>Sketch a diagram</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7237"/>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561</a:t>
            </a:r>
            <a:endParaRPr lang="en-GB" sz="1400" b="1" dirty="0">
              <a:latin typeface="Calibri" panose="020F0502020204030204" pitchFamily="34" charset="0"/>
            </a:endParaRPr>
          </a:p>
        </p:txBody>
      </p:sp>
      <p:sp>
        <p:nvSpPr>
          <p:cNvPr id="3" name="Rectangle 2"/>
          <p:cNvSpPr/>
          <p:nvPr/>
        </p:nvSpPr>
        <p:spPr>
          <a:xfrm>
            <a:off x="251520" y="1219929"/>
            <a:ext cx="5256584" cy="5293757"/>
          </a:xfrm>
          <a:prstGeom prst="rect">
            <a:avLst/>
          </a:prstGeom>
        </p:spPr>
        <p:txBody>
          <a:bodyPr wrap="square">
            <a:spAutoFit/>
          </a:bodyPr>
          <a:lstStyle/>
          <a:p>
            <a:pPr marL="465138" indent="-465138">
              <a:buClr>
                <a:srgbClr val="C00000"/>
              </a:buClr>
              <a:buFont typeface="+mj-lt"/>
              <a:buAutoNum type="arabicPeriod" startAt="7"/>
              <a:tabLst>
                <a:tab pos="914400" algn="l"/>
                <a:tab pos="2514600" algn="l"/>
              </a:tabLst>
            </a:pPr>
            <a:r>
              <a:rPr lang="en-US" sz="2600" dirty="0">
                <a:latin typeface="Arial" panose="020B0604020202020204" pitchFamily="34" charset="0"/>
                <a:cs typeface="Arial" panose="020B0604020202020204" pitchFamily="34" charset="0"/>
              </a:rPr>
              <a:t>On squared paper draw vectors to represent </a:t>
            </a:r>
            <a:endParaRPr lang="en-US" sz="2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n-US" sz="2600" dirty="0" smtClean="0">
                <a:latin typeface="Arial" panose="020B0604020202020204" pitchFamily="34" charset="0"/>
                <a:cs typeface="Arial" panose="020B0604020202020204" pitchFamily="34" charset="0"/>
              </a:rPr>
              <a:t>2a     </a:t>
            </a:r>
          </a:p>
          <a:p>
            <a:pPr marL="971550" lvl="1" indent="-514350">
              <a:buClr>
                <a:srgbClr val="C00000"/>
              </a:buClr>
              <a:buFont typeface="+mj-lt"/>
              <a:buAutoNum type="alphaLcPeriod"/>
              <a:tabLst>
                <a:tab pos="914400" algn="l"/>
                <a:tab pos="2514600" algn="l"/>
              </a:tabLst>
            </a:pPr>
            <a:r>
              <a:rPr lang="en-US" sz="2600" dirty="0" smtClean="0">
                <a:latin typeface="Arial" panose="020B0604020202020204" pitchFamily="34" charset="0"/>
                <a:cs typeface="Arial" panose="020B0604020202020204" pitchFamily="34" charset="0"/>
              </a:rPr>
              <a:t>–a     </a:t>
            </a:r>
          </a:p>
          <a:p>
            <a:pPr marL="971550" lvl="1" indent="-514350">
              <a:buClr>
                <a:srgbClr val="C00000"/>
              </a:buClr>
              <a:buFont typeface="+mj-lt"/>
              <a:buAutoNum type="alphaLcPeriod"/>
              <a:tabLst>
                <a:tab pos="914400" algn="l"/>
                <a:tab pos="2514600" algn="l"/>
              </a:tabLst>
            </a:pPr>
            <a:r>
              <a:rPr lang="en-US" sz="2600" dirty="0" smtClean="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b </a:t>
            </a:r>
            <a:endParaRPr lang="en-US" sz="2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4"/>
              <a:tabLst>
                <a:tab pos="914400" algn="l"/>
                <a:tab pos="2514600" algn="l"/>
              </a:tabLst>
            </a:pPr>
            <a:r>
              <a:rPr lang="en-US" sz="2600" dirty="0" smtClean="0">
                <a:latin typeface="Arial" panose="020B0604020202020204" pitchFamily="34" charset="0"/>
                <a:cs typeface="Arial" panose="020B0604020202020204" pitchFamily="34" charset="0"/>
              </a:rPr>
              <a:t>3b     </a:t>
            </a:r>
          </a:p>
          <a:p>
            <a:pPr marL="971550" lvl="1" indent="-514350">
              <a:buClr>
                <a:srgbClr val="C00000"/>
              </a:buClr>
              <a:buFont typeface="+mj-lt"/>
              <a:buAutoNum type="alphaLcPeriod" startAt="4"/>
              <a:tabLst>
                <a:tab pos="914400" algn="l"/>
                <a:tab pos="2514600" algn="l"/>
              </a:tabLst>
            </a:pPr>
            <a:r>
              <a:rPr lang="en-US" sz="2600" dirty="0" smtClean="0">
                <a:latin typeface="Arial" panose="020B0604020202020204" pitchFamily="34" charset="0"/>
                <a:cs typeface="Arial" panose="020B0604020202020204" pitchFamily="34" charset="0"/>
              </a:rPr>
              <a:t>-2b</a:t>
            </a:r>
            <a:endParaRPr lang="en-US" sz="3200" dirty="0" smtClean="0">
              <a:latin typeface="Arial" panose="020B0604020202020204" pitchFamily="34" charset="0"/>
              <a:cs typeface="Arial" panose="020B0604020202020204" pitchFamily="34" charset="0"/>
            </a:endParaRPr>
          </a:p>
          <a:p>
            <a:pPr marL="514350" indent="-514350">
              <a:buClr>
                <a:srgbClr val="C00000"/>
              </a:buClr>
              <a:buFont typeface="+mj-lt"/>
              <a:buAutoNum type="arabicPeriod" startAt="7"/>
              <a:tabLst>
                <a:tab pos="914400" algn="l"/>
                <a:tab pos="2514600" algn="l"/>
              </a:tabLst>
            </a:pPr>
            <a:r>
              <a:rPr lang="en-US" sz="2600" dirty="0">
                <a:latin typeface="Arial" panose="020B0604020202020204" pitchFamily="34" charset="0"/>
                <a:cs typeface="Arial" panose="020B0604020202020204" pitchFamily="34" charset="0"/>
              </a:rPr>
              <a:t>The vectors </a:t>
            </a:r>
            <a:r>
              <a:rPr lang="en-US" sz="2600" b="1" dirty="0">
                <a:latin typeface="Arial" panose="020B0604020202020204" pitchFamily="34" charset="0"/>
                <a:cs typeface="Arial" panose="020B0604020202020204" pitchFamily="34" charset="0"/>
              </a:rPr>
              <a:t>p</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q</a:t>
            </a:r>
            <a:r>
              <a:rPr lang="en-US" sz="2600" dirty="0">
                <a:latin typeface="Arial" panose="020B0604020202020204" pitchFamily="34" charset="0"/>
                <a:cs typeface="Arial" panose="020B0604020202020204" pitchFamily="34" charset="0"/>
              </a:rPr>
              <a:t> are shown on an isometric grid. Draw these vectors on an isometric grid, </a:t>
            </a:r>
            <a:endParaRPr lang="en-US" sz="2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n-US" sz="2600" dirty="0" smtClean="0">
                <a:latin typeface="Arial" panose="020B0604020202020204" pitchFamily="34" charset="0"/>
                <a:cs typeface="Arial" panose="020B0604020202020204" pitchFamily="34" charset="0"/>
              </a:rPr>
              <a:t>2</a:t>
            </a:r>
            <a:r>
              <a:rPr lang="en-US" sz="2600" b="1" dirty="0" smtClean="0">
                <a:latin typeface="Arial" panose="020B0604020202020204" pitchFamily="34" charset="0"/>
                <a:cs typeface="Arial" panose="020B0604020202020204" pitchFamily="34" charset="0"/>
              </a:rPr>
              <a:t>p</a:t>
            </a:r>
            <a:r>
              <a:rPr lang="en-US" sz="2600" dirty="0" smtClean="0">
                <a:latin typeface="Arial" panose="020B0604020202020204" pitchFamily="34" charset="0"/>
                <a:cs typeface="Arial" panose="020B0604020202020204" pitchFamily="34" charset="0"/>
              </a:rPr>
              <a:t>   b. ½</a:t>
            </a:r>
            <a:r>
              <a:rPr lang="en-US" sz="2600" b="1" dirty="0" smtClean="0">
                <a:latin typeface="Arial" panose="020B0604020202020204" pitchFamily="34" charset="0"/>
                <a:cs typeface="Arial" panose="020B0604020202020204" pitchFamily="34" charset="0"/>
              </a:rPr>
              <a:t>q</a:t>
            </a:r>
          </a:p>
          <a:p>
            <a:pPr marL="971550" lvl="1" indent="-514350">
              <a:buClr>
                <a:srgbClr val="C00000"/>
              </a:buClr>
              <a:buFont typeface="+mj-lt"/>
              <a:buAutoNum type="alphaLcPeriod" startAt="3"/>
              <a:tabLst>
                <a:tab pos="914400" algn="l"/>
                <a:tab pos="2514600" algn="l"/>
              </a:tabLst>
            </a:pPr>
            <a:r>
              <a:rPr lang="en-US" sz="2600" dirty="0" smtClean="0">
                <a:latin typeface="Arial" panose="020B0604020202020204" pitchFamily="34" charset="0"/>
                <a:cs typeface="Arial" panose="020B0604020202020204" pitchFamily="34" charset="0"/>
              </a:rPr>
              <a:t>-</a:t>
            </a:r>
            <a:r>
              <a:rPr lang="en-US" sz="2600" b="1" dirty="0">
                <a:latin typeface="Arial" panose="020B0604020202020204" pitchFamily="34" charset="0"/>
                <a:cs typeface="Arial" panose="020B0604020202020204" pitchFamily="34" charset="0"/>
              </a:rPr>
              <a:t>p</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d. </a:t>
            </a:r>
            <a:r>
              <a:rPr lang="en-US" sz="2600" dirty="0">
                <a:latin typeface="Arial" panose="020B0604020202020204" pitchFamily="34" charset="0"/>
                <a:cs typeface="Arial" panose="020B0604020202020204" pitchFamily="34" charset="0"/>
              </a:rPr>
              <a:t>-</a:t>
            </a:r>
            <a:r>
              <a:rPr lang="en-US" sz="2600" b="1" dirty="0">
                <a:latin typeface="Arial" panose="020B0604020202020204" pitchFamily="34" charset="0"/>
                <a:cs typeface="Arial" panose="020B0604020202020204" pitchFamily="34" charset="0"/>
              </a:rPr>
              <a:t>q</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1760" y="2209668"/>
            <a:ext cx="3096344" cy="1651380"/>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36255" y="5256347"/>
            <a:ext cx="1971849" cy="1333526"/>
          </a:xfrm>
          <a:prstGeom prst="rect">
            <a:avLst/>
          </a:prstGeom>
        </p:spPr>
      </p:pic>
    </p:spTree>
    <p:extLst>
      <p:ext uri="{BB962C8B-B14F-4D97-AF65-F5344CB8AC3E}">
        <p14:creationId xmlns:p14="http://schemas.microsoft.com/office/powerpoint/2010/main" val="3792932224"/>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3284984"/>
                <a:ext cx="5256584" cy="3240887"/>
              </a:xfrm>
              <a:prstGeom prst="rect">
                <a:avLst/>
              </a:prstGeom>
            </p:spPr>
            <p:txBody>
              <a:bodyPr wrap="square">
                <a:spAutoFit/>
              </a:bodyPr>
              <a:lstStyle/>
              <a:p>
                <a:pPr marL="465138" indent="-465138">
                  <a:buClr>
                    <a:srgbClr val="C00000"/>
                  </a:buClr>
                  <a:buFont typeface="+mj-lt"/>
                  <a:buAutoNum type="arabicPeriod" startAt="9"/>
                  <a:tabLst>
                    <a:tab pos="914400" algn="l"/>
                    <a:tab pos="2514600" algn="l"/>
                  </a:tabLst>
                </a:pPr>
                <a:r>
                  <a:rPr lang="en-US" sz="2600" b="1" dirty="0" smtClean="0">
                    <a:solidFill>
                      <a:srgbClr val="C00000"/>
                    </a:solidFill>
                    <a:latin typeface="Arial" panose="020B0604020202020204" pitchFamily="34" charset="0"/>
                    <a:cs typeface="Arial" panose="020B0604020202020204" pitchFamily="34" charset="0"/>
                  </a:rPr>
                  <a:t>Reasoning</a:t>
                </a:r>
                <a:r>
                  <a:rPr lang="en-US" sz="2600" dirty="0">
                    <a:solidFill>
                      <a:srgbClr val="C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600" b="1" i="1" dirty="0">
                            <a:latin typeface="Cambria Math" panose="02040503050406030204" pitchFamily="18" charset="0"/>
                          </a:rPr>
                        </m:ctrlPr>
                      </m:accPr>
                      <m:e>
                        <m:r>
                          <a:rPr lang="en-US" sz="2600" b="1" dirty="0">
                            <a:latin typeface="Cambria Math" panose="02040503050406030204" pitchFamily="18" charset="0"/>
                          </a:rPr>
                          <m:t>𝐀𝐁</m:t>
                        </m:r>
                      </m:e>
                    </m:acc>
                  </m:oMath>
                </a14:m>
                <a:r>
                  <a:rPr lang="en-US" sz="26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a:latin typeface="Cambria Math" panose="02040503050406030204" pitchFamily="18" charset="0"/>
                            <a:cs typeface="Arial" panose="020B0604020202020204" pitchFamily="34" charset="0"/>
                          </a:rPr>
                          <m:t>2</m:t>
                        </m:r>
                      </m:num>
                      <m:den>
                        <m:r>
                          <a:rPr lang="en-US" sz="2600" b="0" i="0" smtClean="0">
                            <a:latin typeface="Cambria Math" panose="02040503050406030204" pitchFamily="18" charset="0"/>
                            <a:cs typeface="Arial" panose="020B0604020202020204" pitchFamily="34" charset="0"/>
                          </a:rPr>
                          <m:t>1</m:t>
                        </m:r>
                      </m:den>
                    </m:f>
                    <m:r>
                      <a:rPr lang="en-US" sz="2600" b="1">
                        <a:latin typeface="Cambria Math" panose="02040503050406030204" pitchFamily="18" charset="0"/>
                        <a:cs typeface="Arial" panose="020B0604020202020204" pitchFamily="34" charset="0"/>
                      </a:rPr>
                      <m:t>)</m:t>
                    </m:r>
                  </m:oMath>
                </a14:m>
                <a:endParaRPr lang="en-US" sz="26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a:tabLst>
                    <a:tab pos="914400" algn="l"/>
                    <a:tab pos="2514600" algn="l"/>
                  </a:tabLst>
                </a:pPr>
                <a:r>
                  <a:rPr lang="en-US" sz="2600" dirty="0" smtClean="0">
                    <a:latin typeface="Arial" panose="020B0604020202020204" pitchFamily="34" charset="0"/>
                    <a:cs typeface="Arial" panose="020B0604020202020204" pitchFamily="34" charset="0"/>
                  </a:rPr>
                  <a:t>Copy and complete to find the column vector for 2</a:t>
                </a:r>
                <a14:m>
                  <m:oMath xmlns:m="http://schemas.openxmlformats.org/officeDocument/2006/math">
                    <m:acc>
                      <m:accPr>
                        <m:chr m:val="⃗"/>
                        <m:ctrlPr>
                          <a:rPr lang="en-US" sz="2600" b="1" i="1" dirty="0">
                            <a:latin typeface="Cambria Math" panose="02040503050406030204" pitchFamily="18" charset="0"/>
                          </a:rPr>
                        </m:ctrlPr>
                      </m:accPr>
                      <m:e>
                        <m:r>
                          <a:rPr lang="en-US" sz="2600" b="1" dirty="0">
                            <a:latin typeface="Cambria Math" panose="02040503050406030204" pitchFamily="18" charset="0"/>
                          </a:rPr>
                          <m:t>𝐀𝐁</m:t>
                        </m:r>
                      </m:e>
                    </m:acc>
                    <m:r>
                      <a:rPr lang="en-US" sz="2600" b="0" i="0" dirty="0" smtClean="0">
                        <a:latin typeface="Cambria Math" panose="02040503050406030204" pitchFamily="18" charset="0"/>
                      </a:rPr>
                      <m:t>,</m:t>
                    </m:r>
                  </m:oMath>
                </a14:m>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14:m>
                  <m:oMath xmlns:m="http://schemas.openxmlformats.org/officeDocument/2006/math">
                    <m:r>
                      <a:rPr lang="en-US" sz="2600" b="0" i="0" dirty="0" smtClean="0">
                        <a:latin typeface="Cambria Math" panose="02040503050406030204" pitchFamily="18" charset="0"/>
                      </a:rPr>
                      <m:t>2</m:t>
                    </m:r>
                    <m:acc>
                      <m:accPr>
                        <m:chr m:val="⃗"/>
                        <m:ctrlPr>
                          <a:rPr lang="en-US" sz="2600" b="1" i="1" dirty="0">
                            <a:latin typeface="Cambria Math" panose="02040503050406030204" pitchFamily="18" charset="0"/>
                          </a:rPr>
                        </m:ctrlPr>
                      </m:accPr>
                      <m:e>
                        <m:r>
                          <a:rPr lang="en-US" sz="2600" b="1" dirty="0">
                            <a:latin typeface="Cambria Math" panose="02040503050406030204" pitchFamily="18" charset="0"/>
                          </a:rPr>
                          <m:t>𝐀𝐁</m:t>
                        </m:r>
                      </m:e>
                    </m:acc>
                  </m:oMath>
                </a14:m>
                <a:r>
                  <a:rPr lang="en-US" sz="2600" dirty="0" smtClean="0">
                    <a:latin typeface="Arial" panose="020B0604020202020204" pitchFamily="34" charset="0"/>
                    <a:cs typeface="Arial" panose="020B0604020202020204" pitchFamily="34" charset="0"/>
                  </a:rPr>
                  <a:t> = 2 x </a:t>
                </a:r>
                <a:r>
                  <a:rPr lang="en-US" sz="26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a:latin typeface="Cambria Math" panose="02040503050406030204" pitchFamily="18" charset="0"/>
                            <a:cs typeface="Arial" panose="020B0604020202020204" pitchFamily="34" charset="0"/>
                          </a:rPr>
                          <m:t>2</m:t>
                        </m:r>
                      </m:num>
                      <m:den>
                        <m:r>
                          <a:rPr lang="en-US" sz="2600">
                            <a:latin typeface="Cambria Math" panose="02040503050406030204" pitchFamily="18" charset="0"/>
                            <a:cs typeface="Arial" panose="020B0604020202020204" pitchFamily="34" charset="0"/>
                          </a:rPr>
                          <m:t>1</m:t>
                        </m:r>
                      </m:den>
                    </m:f>
                    <m:r>
                      <a:rPr lang="en-US" sz="2600" b="1">
                        <a:latin typeface="Cambria Math" panose="02040503050406030204" pitchFamily="18" charset="0"/>
                        <a:cs typeface="Arial" panose="020B0604020202020204" pitchFamily="34" charset="0"/>
                      </a:rPr>
                      <m:t>)</m:t>
                    </m:r>
                  </m:oMath>
                </a14:m>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 (</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a:latin typeface="Cambria Math" panose="02040503050406030204" pitchFamily="18" charset="0"/>
                            <a:cs typeface="Arial" panose="020B0604020202020204" pitchFamily="34" charset="0"/>
                          </a:rPr>
                          <m:t>2</m:t>
                        </m:r>
                        <m:r>
                          <a:rPr lang="en-US" sz="2600" b="0" i="1" smtClean="0">
                            <a:latin typeface="Cambria Math" panose="02040503050406030204" pitchFamily="18" charset="0"/>
                            <a:cs typeface="Arial" panose="020B0604020202020204" pitchFamily="34" charset="0"/>
                          </a:rPr>
                          <m:t> </m:t>
                        </m:r>
                        <m:r>
                          <a:rPr lang="en-US" sz="2600" b="0" i="1" smtClean="0">
                            <a:latin typeface="Cambria Math" panose="02040503050406030204" pitchFamily="18" charset="0"/>
                            <a:cs typeface="Arial" panose="020B0604020202020204" pitchFamily="34" charset="0"/>
                          </a:rPr>
                          <m:t>𝑥</m:t>
                        </m:r>
                        <m:r>
                          <a:rPr lang="en-US" sz="2600" b="0" i="1" smtClean="0">
                            <a:latin typeface="Cambria Math" panose="02040503050406030204" pitchFamily="18" charset="0"/>
                            <a:cs typeface="Arial" panose="020B0604020202020204" pitchFamily="34" charset="0"/>
                          </a:rPr>
                          <m:t> 2</m:t>
                        </m:r>
                      </m:num>
                      <m:den>
                        <m:r>
                          <a:rPr lang="en-US" sz="2600" b="0" i="0" smtClean="0">
                            <a:latin typeface="Cambria Math" panose="02040503050406030204" pitchFamily="18" charset="0"/>
                            <a:cs typeface="Arial" panose="020B0604020202020204" pitchFamily="34" charset="0"/>
                          </a:rPr>
                          <m:t>2 </m:t>
                        </m:r>
                        <m:r>
                          <m:rPr>
                            <m:sty m:val="p"/>
                          </m:rPr>
                          <a:rPr lang="en-US" sz="2600" b="0" i="0" smtClean="0">
                            <a:latin typeface="Cambria Math" panose="02040503050406030204" pitchFamily="18" charset="0"/>
                            <a:cs typeface="Arial" panose="020B0604020202020204" pitchFamily="34" charset="0"/>
                          </a:rPr>
                          <m:t>x</m:t>
                        </m:r>
                        <m:r>
                          <a:rPr lang="en-US" sz="2600" b="0" i="0" smtClean="0">
                            <a:latin typeface="Cambria Math" panose="02040503050406030204" pitchFamily="18" charset="0"/>
                            <a:cs typeface="Arial" panose="020B0604020202020204" pitchFamily="34" charset="0"/>
                          </a:rPr>
                          <m:t> 1</m:t>
                        </m:r>
                      </m:den>
                    </m:f>
                    <m:r>
                      <a:rPr lang="en-US" sz="2600" b="1">
                        <a:latin typeface="Cambria Math" panose="02040503050406030204" pitchFamily="18" charset="0"/>
                        <a:cs typeface="Arial" panose="020B0604020202020204" pitchFamily="34" charset="0"/>
                      </a:rPr>
                      <m:t>)</m:t>
                    </m:r>
                  </m:oMath>
                </a14:m>
                <a:r>
                  <a:rPr lang="en-US" sz="2600" dirty="0" smtClean="0">
                    <a:latin typeface="Arial" panose="020B0604020202020204" pitchFamily="34" charset="0"/>
                    <a:cs typeface="Arial" panose="020B0604020202020204" pitchFamily="34" charset="0"/>
                  </a:rPr>
                  <a:t> = (</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  ]</m:t>
                        </m:r>
                      </m:num>
                      <m:den>
                        <m:r>
                          <a:rPr lang="en-US" sz="2600" b="0" i="0" smtClean="0">
                            <a:latin typeface="Cambria Math" panose="02040503050406030204" pitchFamily="18" charset="0"/>
                            <a:cs typeface="Arial" panose="020B0604020202020204" pitchFamily="34" charset="0"/>
                          </a:rPr>
                          <m:t>[  ]</m:t>
                        </m:r>
                      </m:den>
                    </m:f>
                  </m:oMath>
                </a14:m>
                <a:r>
                  <a:rPr lang="en-US" sz="2600" dirty="0" smtClean="0">
                    <a:latin typeface="Arial" panose="020B0604020202020204" pitchFamily="34" charset="0"/>
                    <a:cs typeface="Arial" panose="020B0604020202020204" pitchFamily="34" charset="0"/>
                  </a:rPr>
                  <a:t>) </a:t>
                </a:r>
              </a:p>
              <a:p>
                <a:pPr marL="862013" lvl="1" indent="-404813">
                  <a:buClr>
                    <a:srgbClr val="C00000"/>
                  </a:buClr>
                  <a:buFont typeface="+mj-lt"/>
                  <a:buAutoNum type="alphaLcPeriod"/>
                  <a:tabLst>
                    <a:tab pos="2514600" algn="l"/>
                  </a:tabLst>
                </a:pPr>
                <a:r>
                  <a:rPr lang="en-US" sz="2600" dirty="0" smtClean="0">
                    <a:latin typeface="Arial" panose="020B0604020202020204" pitchFamily="34" charset="0"/>
                    <a:cs typeface="Arial" panose="020B0604020202020204" pitchFamily="34" charset="0"/>
                  </a:rPr>
                  <a:t>Write </a:t>
                </a:r>
                <a:r>
                  <a:rPr lang="en-US" sz="2600" dirty="0">
                    <a:latin typeface="Arial" panose="020B0604020202020204" pitchFamily="34" charset="0"/>
                    <a:cs typeface="Arial" panose="020B0604020202020204" pitchFamily="34" charset="0"/>
                  </a:rPr>
                  <a:t>down the column vector </a:t>
                </a:r>
                <a:r>
                  <a:rPr lang="en-US" sz="2600" dirty="0" smtClean="0">
                    <a:latin typeface="Arial" panose="020B0604020202020204" pitchFamily="34" charset="0"/>
                    <a:cs typeface="Arial" panose="020B0604020202020204" pitchFamily="34" charset="0"/>
                  </a:rPr>
                  <a:t>for:</a:t>
                </a:r>
              </a:p>
              <a:p>
                <a:pPr marL="1379538" lvl="2" indent="-465138">
                  <a:buClr>
                    <a:srgbClr val="C00000"/>
                  </a:buClr>
                  <a:buFont typeface="+mj-lt"/>
                  <a:buAutoNum type="romanLcPeriod"/>
                  <a:tabLst>
                    <a:tab pos="914400" algn="l"/>
                    <a:tab pos="2514600" algn="l"/>
                  </a:tabLst>
                </a:pPr>
                <a14:m>
                  <m:oMath xmlns:m="http://schemas.openxmlformats.org/officeDocument/2006/math">
                    <m:r>
                      <a:rPr lang="en-US" sz="2600" b="0" i="0" dirty="0" smtClean="0">
                        <a:latin typeface="Cambria Math" panose="02040503050406030204" pitchFamily="18" charset="0"/>
                      </a:rPr>
                      <m:t>3</m:t>
                    </m:r>
                    <m:acc>
                      <m:accPr>
                        <m:chr m:val="⃗"/>
                        <m:ctrlPr>
                          <a:rPr lang="en-US" sz="2600" b="1" i="1" dirty="0">
                            <a:latin typeface="Cambria Math" panose="02040503050406030204" pitchFamily="18" charset="0"/>
                          </a:rPr>
                        </m:ctrlPr>
                      </m:accPr>
                      <m:e>
                        <m:r>
                          <a:rPr lang="en-US" sz="2600" b="1" dirty="0">
                            <a:latin typeface="Cambria Math" panose="02040503050406030204" pitchFamily="18" charset="0"/>
                          </a:rPr>
                          <m:t>𝐀𝐁</m:t>
                        </m:r>
                      </m:e>
                    </m:acc>
                  </m:oMath>
                </a14:m>
                <a:r>
                  <a:rPr lang="en-US" sz="2600" b="1"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ii.</a:t>
                </a:r>
                <a:r>
                  <a:rPr lang="en-US" sz="2600" dirty="0" smtClean="0">
                    <a:latin typeface="Arial" panose="020B0604020202020204" pitchFamily="34" charset="0"/>
                    <a:cs typeface="Arial" panose="020B0604020202020204" pitchFamily="34" charset="0"/>
                  </a:rPr>
                  <a:t> </a:t>
                </a:r>
                <a14:m>
                  <m:oMath xmlns:m="http://schemas.openxmlformats.org/officeDocument/2006/math">
                    <m:r>
                      <a:rPr lang="en-US" sz="2600" b="0" i="0" dirty="0" smtClean="0">
                        <a:latin typeface="Cambria Math" panose="02040503050406030204" pitchFamily="18" charset="0"/>
                      </a:rPr>
                      <m:t>−</m:t>
                    </m:r>
                    <m:r>
                      <a:rPr lang="en-US" sz="2600" b="1" i="1" dirty="0" smtClean="0">
                        <a:latin typeface="Cambria Math" panose="02040503050406030204" pitchFamily="18" charset="0"/>
                      </a:rPr>
                      <m:t>𝟒</m:t>
                    </m:r>
                    <m:acc>
                      <m:accPr>
                        <m:chr m:val="⃗"/>
                        <m:ctrlPr>
                          <a:rPr lang="en-US" sz="2600" b="1" i="1" dirty="0">
                            <a:latin typeface="Cambria Math" panose="02040503050406030204" pitchFamily="18" charset="0"/>
                          </a:rPr>
                        </m:ctrlPr>
                      </m:accPr>
                      <m:e>
                        <m:r>
                          <a:rPr lang="en-US" sz="2600" b="1" dirty="0">
                            <a:latin typeface="Cambria Math" panose="02040503050406030204" pitchFamily="18" charset="0"/>
                          </a:rPr>
                          <m:t>𝐀𝐁</m:t>
                        </m:r>
                      </m:e>
                    </m:acc>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iii.</a:t>
                </a:r>
                <a:r>
                  <a:rPr lang="en-US" sz="2600" dirty="0" smtClean="0">
                    <a:latin typeface="Arial" panose="020B0604020202020204" pitchFamily="34" charset="0"/>
                    <a:cs typeface="Arial" panose="020B0604020202020204" pitchFamily="34" charset="0"/>
                  </a:rPr>
                  <a:t> ½</a:t>
                </a:r>
                <a14:m>
                  <m:oMath xmlns:m="http://schemas.openxmlformats.org/officeDocument/2006/math">
                    <m:acc>
                      <m:accPr>
                        <m:chr m:val="⃗"/>
                        <m:ctrlPr>
                          <a:rPr lang="en-US" sz="2600" b="1" i="1" dirty="0">
                            <a:latin typeface="Cambria Math" panose="02040503050406030204" pitchFamily="18" charset="0"/>
                          </a:rPr>
                        </m:ctrlPr>
                      </m:accPr>
                      <m:e>
                        <m:r>
                          <a:rPr lang="en-US" sz="2600" b="1" dirty="0">
                            <a:latin typeface="Cambria Math" panose="02040503050406030204" pitchFamily="18" charset="0"/>
                          </a:rPr>
                          <m:t>𝐀𝐁</m:t>
                        </m:r>
                      </m:e>
                    </m:acc>
                  </m:oMath>
                </a14:m>
                <a:r>
                  <a:rPr lang="en-US" sz="2600"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3284984"/>
                <a:ext cx="5256584" cy="3240887"/>
              </a:xfrm>
              <a:prstGeom prst="rect">
                <a:avLst/>
              </a:prstGeom>
              <a:blipFill rotWithShape="0">
                <a:blip r:embed="rId4"/>
                <a:stretch>
                  <a:fillRect l="-1738" t="-564" b="-3571"/>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grpSp>
        <p:nvGrpSpPr>
          <p:cNvPr id="8" name="Group 7"/>
          <p:cNvGrpSpPr/>
          <p:nvPr/>
        </p:nvGrpSpPr>
        <p:grpSpPr>
          <a:xfrm>
            <a:off x="294180" y="1281828"/>
            <a:ext cx="5213924" cy="1917794"/>
            <a:chOff x="150164" y="6494199"/>
            <a:chExt cx="5213924" cy="1917794"/>
          </a:xfrm>
        </p:grpSpPr>
        <p:sp>
          <p:nvSpPr>
            <p:cNvPr id="10" name="Rectangle 9"/>
            <p:cNvSpPr/>
            <p:nvPr/>
          </p:nvSpPr>
          <p:spPr>
            <a:xfrm flipH="1">
              <a:off x="150164" y="6673055"/>
              <a:ext cx="5213924" cy="1738938"/>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300" dirty="0">
                  <a:solidFill>
                    <a:schemeClr val="tx1"/>
                  </a:solidFill>
                  <a:latin typeface="Arial" panose="020B0604020202020204" pitchFamily="34" charset="0"/>
                  <a:cs typeface="Arial" panose="020B0604020202020204" pitchFamily="34" charset="0"/>
                </a:rPr>
                <a:t>When a vector </a:t>
              </a:r>
              <a:r>
                <a:rPr lang="en-US" sz="2300" b="1" dirty="0">
                  <a:solidFill>
                    <a:schemeClr val="tx1"/>
                  </a:solidFill>
                  <a:latin typeface="Arial" panose="020B0604020202020204" pitchFamily="34" charset="0"/>
                  <a:cs typeface="Arial" panose="020B0604020202020204" pitchFamily="34" charset="0"/>
                </a:rPr>
                <a:t>a</a:t>
              </a:r>
              <a:r>
                <a:rPr lang="en-US" sz="2300" dirty="0">
                  <a:solidFill>
                    <a:schemeClr val="tx1"/>
                  </a:solidFill>
                  <a:latin typeface="Arial" panose="020B0604020202020204" pitchFamily="34" charset="0"/>
                  <a:cs typeface="Arial" panose="020B0604020202020204" pitchFamily="34" charset="0"/>
                </a:rPr>
                <a:t> is multiplied by a scalar </a:t>
              </a:r>
              <a:r>
                <a:rPr lang="en-US" sz="2300" i="1" dirty="0">
                  <a:solidFill>
                    <a:schemeClr val="tx1"/>
                  </a:solidFill>
                  <a:latin typeface="Arial" panose="020B0604020202020204" pitchFamily="34" charset="0"/>
                  <a:cs typeface="Arial" panose="020B0604020202020204" pitchFamily="34" charset="0"/>
                </a:rPr>
                <a:t>k</a:t>
              </a:r>
              <a:r>
                <a:rPr lang="en-US" sz="2300" dirty="0">
                  <a:solidFill>
                    <a:schemeClr val="tx1"/>
                  </a:solidFill>
                  <a:latin typeface="Arial" panose="020B0604020202020204" pitchFamily="34" charset="0"/>
                  <a:cs typeface="Arial" panose="020B0604020202020204" pitchFamily="34" charset="0"/>
                </a:rPr>
                <a:t> then the vector </a:t>
              </a:r>
              <a:r>
                <a:rPr lang="en-US" sz="2300" i="1" dirty="0" err="1">
                  <a:solidFill>
                    <a:schemeClr val="tx1"/>
                  </a:solidFill>
                  <a:latin typeface="Arial" panose="020B0604020202020204" pitchFamily="34" charset="0"/>
                  <a:cs typeface="Arial" panose="020B0604020202020204" pitchFamily="34" charset="0"/>
                </a:rPr>
                <a:t>k</a:t>
              </a:r>
              <a:r>
                <a:rPr lang="en-US" sz="2300" b="1" dirty="0" err="1">
                  <a:solidFill>
                    <a:schemeClr val="tx1"/>
                  </a:solidFill>
                  <a:latin typeface="Arial" panose="020B0604020202020204" pitchFamily="34" charset="0"/>
                  <a:cs typeface="Arial" panose="020B0604020202020204" pitchFamily="34" charset="0"/>
                </a:rPr>
                <a:t>a</a:t>
              </a:r>
              <a:r>
                <a:rPr lang="en-US" sz="2300" dirty="0">
                  <a:solidFill>
                    <a:schemeClr val="tx1"/>
                  </a:solidFill>
                  <a:latin typeface="Arial" panose="020B0604020202020204" pitchFamily="34" charset="0"/>
                  <a:cs typeface="Arial" panose="020B0604020202020204" pitchFamily="34" charset="0"/>
                </a:rPr>
                <a:t> is parallel to </a:t>
              </a:r>
              <a:r>
                <a:rPr lang="en-US" sz="2300" b="1" dirty="0">
                  <a:solidFill>
                    <a:schemeClr val="tx1"/>
                  </a:solidFill>
                  <a:latin typeface="Arial" panose="020B0604020202020204" pitchFamily="34" charset="0"/>
                  <a:cs typeface="Arial" panose="020B0604020202020204" pitchFamily="34" charset="0"/>
                </a:rPr>
                <a:t>a</a:t>
              </a:r>
              <a:r>
                <a:rPr lang="en-US" sz="2300" dirty="0">
                  <a:solidFill>
                    <a:schemeClr val="tx1"/>
                  </a:solidFill>
                  <a:latin typeface="Arial" panose="020B0604020202020204" pitchFamily="34" charset="0"/>
                  <a:cs typeface="Arial" panose="020B0604020202020204" pitchFamily="34" charset="0"/>
                </a:rPr>
                <a:t> and is equal to </a:t>
              </a:r>
              <a:r>
                <a:rPr lang="en-US" sz="2300" i="1" dirty="0">
                  <a:solidFill>
                    <a:schemeClr val="tx1"/>
                  </a:solidFill>
                  <a:latin typeface="Arial" panose="020B0604020202020204" pitchFamily="34" charset="0"/>
                  <a:cs typeface="Arial" panose="020B0604020202020204" pitchFamily="34" charset="0"/>
                </a:rPr>
                <a:t>k</a:t>
              </a:r>
              <a:r>
                <a:rPr lang="en-US" sz="2300" dirty="0">
                  <a:solidFill>
                    <a:schemeClr val="tx1"/>
                  </a:solidFill>
                  <a:latin typeface="Arial" panose="020B0604020202020204" pitchFamily="34" charset="0"/>
                  <a:cs typeface="Arial" panose="020B0604020202020204" pitchFamily="34" charset="0"/>
                </a:rPr>
                <a:t> times </a:t>
              </a:r>
              <a:r>
                <a:rPr lang="en-US" sz="2300" b="1" dirty="0">
                  <a:solidFill>
                    <a:schemeClr val="tx1"/>
                  </a:solidFill>
                  <a:latin typeface="Arial" panose="020B0604020202020204" pitchFamily="34" charset="0"/>
                  <a:cs typeface="Arial" panose="020B0604020202020204" pitchFamily="34" charset="0"/>
                </a:rPr>
                <a:t>a</a:t>
              </a:r>
              <a:r>
                <a:rPr lang="en-US" sz="2300" dirty="0">
                  <a:solidFill>
                    <a:schemeClr val="tx1"/>
                  </a:solidFill>
                  <a:latin typeface="Arial" panose="020B0604020202020204" pitchFamily="34" charset="0"/>
                  <a:cs typeface="Arial" panose="020B0604020202020204" pitchFamily="34" charset="0"/>
                </a:rPr>
                <a:t>.</a:t>
              </a:r>
            </a:p>
            <a:p>
              <a:r>
                <a:rPr lang="en-US" sz="2300" dirty="0">
                  <a:solidFill>
                    <a:schemeClr val="tx1"/>
                  </a:solidFill>
                  <a:latin typeface="Arial" panose="020B0604020202020204" pitchFamily="34" charset="0"/>
                  <a:cs typeface="Arial" panose="020B0604020202020204" pitchFamily="34" charset="0"/>
                </a:rPr>
                <a:t>A scalar is a number, e.g. 3</a:t>
              </a:r>
              <a:r>
                <a:rPr lang="en-US" sz="2300" dirty="0" smtClean="0">
                  <a:solidFill>
                    <a:schemeClr val="tx1"/>
                  </a:solidFill>
                  <a:latin typeface="Arial" panose="020B0604020202020204" pitchFamily="34" charset="0"/>
                  <a:cs typeface="Arial" panose="020B0604020202020204" pitchFamily="34" charset="0"/>
                </a:rPr>
                <a:t>, 2</a:t>
              </a:r>
              <a:r>
                <a:rPr lang="en-US" sz="2300" dirty="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½, </a:t>
              </a:r>
              <a:r>
                <a:rPr lang="en-US" sz="2300" dirty="0">
                  <a:solidFill>
                    <a:schemeClr val="tx1"/>
                  </a:solidFill>
                  <a:latin typeface="Arial" panose="020B0604020202020204" pitchFamily="34" charset="0"/>
                  <a:cs typeface="Arial" panose="020B0604020202020204" pitchFamily="34" charset="0"/>
                </a:rPr>
                <a:t>-</a:t>
              </a:r>
              <a:r>
                <a:rPr lang="en-US" sz="2300" dirty="0" smtClean="0">
                  <a:solidFill>
                    <a:schemeClr val="tx1"/>
                  </a:solidFill>
                  <a:latin typeface="Arial" panose="020B0604020202020204" pitchFamily="34" charset="0"/>
                  <a:cs typeface="Arial" panose="020B0604020202020204" pitchFamily="34" charset="0"/>
                </a:rPr>
                <a:t>1 ...</a:t>
              </a:r>
              <a:endParaRPr lang="en-US" sz="2300"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7</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72848328"/>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1786066"/>
              </a:xfrm>
              <a:prstGeom prst="rect">
                <a:avLst/>
              </a:prstGeom>
            </p:spPr>
            <p:txBody>
              <a:bodyPr wrap="square">
                <a:spAutoFit/>
              </a:bodyPr>
              <a:lstStyle/>
              <a:p>
                <a:pPr marL="465138" indent="-465138">
                  <a:buClr>
                    <a:srgbClr val="C00000"/>
                  </a:buClr>
                  <a:buFont typeface="+mj-lt"/>
                  <a:buAutoNum type="arabicPeriod" startAt="10"/>
                  <a:tabLst>
                    <a:tab pos="914400" algn="l"/>
                    <a:tab pos="2514600" algn="l"/>
                  </a:tabLst>
                </a:pPr>
                <a:r>
                  <a:rPr lang="en-US" sz="2400" b="1" dirty="0" smtClean="0">
                    <a:solidFill>
                      <a:srgbClr val="C00000"/>
                    </a:solidFill>
                    <a:latin typeface="Arial" panose="020B0604020202020204" pitchFamily="34" charset="0"/>
                    <a:cs typeface="Arial" panose="020B0604020202020204" pitchFamily="34" charset="0"/>
                  </a:rPr>
                  <a:t>Reasoning</a:t>
                </a:r>
                <a:r>
                  <a:rPr lang="en-US" sz="2400" dirty="0">
                    <a:solidFill>
                      <a:srgbClr val="C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𝐀𝐁</m:t>
                        </m:r>
                      </m:e>
                    </m:acc>
                  </m:oMath>
                </a14:m>
                <a:r>
                  <a:rPr lang="en-US" sz="24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1</m:t>
                        </m:r>
                      </m:num>
                      <m:den>
                        <m:r>
                          <a:rPr lang="en-US" sz="2400" b="0" i="0" smtClean="0">
                            <a:latin typeface="Cambria Math" panose="02040503050406030204" pitchFamily="18" charset="0"/>
                            <a:cs typeface="Arial" panose="020B0604020202020204" pitchFamily="34" charset="0"/>
                          </a:rPr>
                          <m:t>2</m:t>
                        </m:r>
                      </m:den>
                    </m:f>
                    <m:r>
                      <a:rPr lang="en-US" sz="2400" b="1">
                        <a:latin typeface="Cambria Math" panose="02040503050406030204" pitchFamily="18" charset="0"/>
                        <a:cs typeface="Arial" panose="020B0604020202020204" pitchFamily="34" charset="0"/>
                      </a:rPr>
                      <m:t>)</m:t>
                    </m:r>
                  </m:oMath>
                </a14:m>
                <a:r>
                  <a:rPr lang="en-US" sz="240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𝐁𝐂</m:t>
                        </m:r>
                      </m:e>
                    </m:acc>
                  </m:oMath>
                </a14:m>
                <a:r>
                  <a:rPr lang="en-US" sz="24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0" smtClean="0">
                            <a:latin typeface="Cambria Math" panose="02040503050406030204" pitchFamily="18" charset="0"/>
                            <a:cs typeface="Arial" panose="020B0604020202020204" pitchFamily="34" charset="0"/>
                          </a:rPr>
                          <m:t>3</m:t>
                        </m:r>
                      </m:num>
                      <m:den>
                        <m:r>
                          <a:rPr lang="en-US" sz="2400" b="0" i="0" smtClean="0">
                            <a:latin typeface="Cambria Math" panose="02040503050406030204" pitchFamily="18" charset="0"/>
                            <a:cs typeface="Arial" panose="020B0604020202020204" pitchFamily="34" charset="0"/>
                          </a:rPr>
                          <m:t>1</m:t>
                        </m:r>
                      </m:den>
                    </m:f>
                    <m:r>
                      <a:rPr lang="en-US" sz="2400" b="1">
                        <a:latin typeface="Cambria Math" panose="02040503050406030204" pitchFamily="18" charset="0"/>
                        <a:cs typeface="Arial" panose="020B0604020202020204" pitchFamily="34" charset="0"/>
                      </a:rPr>
                      <m:t>)</m:t>
                    </m:r>
                  </m:oMath>
                </a14:m>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Write down the vector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m:t>
                        </m:r>
                        <m:r>
                          <a:rPr lang="en-US" sz="2400" b="1" i="0" dirty="0" smtClean="0">
                            <a:latin typeface="Cambria Math" panose="02040503050406030204" pitchFamily="18" charset="0"/>
                          </a:rPr>
                          <m:t>𝐂</m:t>
                        </m:r>
                      </m:e>
                    </m:acc>
                  </m:oMath>
                </a14:m>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Discussion  How can you find</a:t>
                </a:r>
                <a:r>
                  <a:rPr lang="en-US" sz="2400" dirty="0">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𝐀𝐂</m:t>
                        </m:r>
                      </m:e>
                    </m:acc>
                  </m:oMath>
                </a14:m>
                <a:r>
                  <a:rPr lang="en-US" sz="2400" dirty="0" smtClean="0">
                    <a:latin typeface="Arial" panose="020B0604020202020204" pitchFamily="34" charset="0"/>
                    <a:cs typeface="Arial" panose="020B0604020202020204" pitchFamily="34" charset="0"/>
                  </a:rPr>
                  <a:t> from </a:t>
                </a:r>
                <a:r>
                  <a:rPr lang="en-US" sz="2400" dirty="0">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m:t>
                        </m:r>
                        <m:r>
                          <a:rPr lang="en-US" sz="2400" b="1" i="0" dirty="0" smtClean="0">
                            <a:latin typeface="Cambria Math" panose="02040503050406030204" pitchFamily="18" charset="0"/>
                          </a:rPr>
                          <m:t>𝐁</m:t>
                        </m:r>
                      </m:e>
                    </m:acc>
                  </m:oMath>
                </a14:m>
                <a:r>
                  <a:rPr lang="en-US" sz="2400" dirty="0" smtClean="0">
                    <a:latin typeface="Arial" panose="020B0604020202020204" pitchFamily="34" charset="0"/>
                    <a:cs typeface="Arial" panose="020B0604020202020204" pitchFamily="34" charset="0"/>
                  </a:rPr>
                  <a:t> an8d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𝐁</m:t>
                        </m:r>
                        <m:r>
                          <a:rPr lang="en-US" sz="2400" b="1" dirty="0">
                            <a:latin typeface="Cambria Math" panose="02040503050406030204" pitchFamily="18" charset="0"/>
                          </a:rPr>
                          <m:t>𝐂</m:t>
                        </m:r>
                      </m:e>
                    </m:acc>
                  </m:oMath>
                </a14:m>
                <a:r>
                  <a:rPr lang="en-US" sz="2400" dirty="0" smtClean="0">
                    <a:latin typeface="Arial" panose="020B0604020202020204" pitchFamily="34" charset="0"/>
                    <a:cs typeface="Arial" panose="020B0604020202020204" pitchFamily="34"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1786066"/>
              </a:xfrm>
              <a:prstGeom prst="rect">
                <a:avLst/>
              </a:prstGeom>
              <a:blipFill rotWithShape="0">
                <a:blip r:embed="rId4"/>
                <a:stretch>
                  <a:fillRect l="-1506" t="-683" r="-1738" b="-7167"/>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grpSp>
        <p:nvGrpSpPr>
          <p:cNvPr id="12" name="Group 11"/>
          <p:cNvGrpSpPr/>
          <p:nvPr/>
        </p:nvGrpSpPr>
        <p:grpSpPr>
          <a:xfrm>
            <a:off x="251520" y="2924944"/>
            <a:ext cx="5213924" cy="3658527"/>
            <a:chOff x="150164" y="6494199"/>
            <a:chExt cx="5213924" cy="3658527"/>
          </a:xfrm>
        </p:grpSpPr>
        <mc:AlternateContent xmlns:mc="http://schemas.openxmlformats.org/markup-compatibility/2006" xmlns:a14="http://schemas.microsoft.com/office/drawing/2010/main">
          <mc:Choice Requires="a14">
            <p:sp>
              <p:nvSpPr>
                <p:cNvPr id="13" name="Rectangle 12"/>
                <p:cNvSpPr/>
                <p:nvPr/>
              </p:nvSpPr>
              <p:spPr>
                <a:xfrm flipH="1">
                  <a:off x="150164" y="6673055"/>
                  <a:ext cx="5213924" cy="3479671"/>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The two-stage journey from A to B and then from B to C has the same starting point and the same finishing point as the single journey from A to C. So A to B followed by B to C is equivalent to A to C.</a:t>
                  </a:r>
                </a:p>
                <a:p>
                  <a14:m>
                    <m:oMath xmlns:m="http://schemas.openxmlformats.org/officeDocument/2006/math">
                      <m:acc>
                        <m:accPr>
                          <m:chr m:val="⃗"/>
                          <m:ctrlPr>
                            <a:rPr lang="en-US" sz="2000" b="1" i="1" dirty="0">
                              <a:solidFill>
                                <a:schemeClr val="tx1"/>
                              </a:solidFill>
                              <a:latin typeface="Cambria Math" panose="02040503050406030204" pitchFamily="18" charset="0"/>
                            </a:rPr>
                          </m:ctrlPr>
                        </m:accPr>
                        <m:e>
                          <m:r>
                            <a:rPr lang="en-US" sz="2000" b="1" dirty="0">
                              <a:solidFill>
                                <a:schemeClr val="tx1"/>
                              </a:solidFill>
                              <a:latin typeface="Cambria Math" panose="02040503050406030204" pitchFamily="18" charset="0"/>
                            </a:rPr>
                            <m:t>𝐀𝐁</m:t>
                          </m:r>
                        </m:e>
                      </m:acc>
                    </m:oMath>
                  </a14:m>
                  <a:r>
                    <a:rPr lang="en-US" sz="20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000" b="1" i="1" dirty="0">
                              <a:solidFill>
                                <a:schemeClr val="tx1"/>
                              </a:solidFill>
                              <a:latin typeface="Cambria Math" panose="02040503050406030204" pitchFamily="18" charset="0"/>
                            </a:rPr>
                          </m:ctrlPr>
                        </m:accPr>
                        <m:e>
                          <m:r>
                            <a:rPr lang="en-US" sz="2000" b="1" i="0" dirty="0" smtClean="0">
                              <a:solidFill>
                                <a:schemeClr val="tx1"/>
                              </a:solidFill>
                              <a:latin typeface="Cambria Math" panose="02040503050406030204" pitchFamily="18" charset="0"/>
                            </a:rPr>
                            <m:t>𝐁𝐂</m:t>
                          </m:r>
                        </m:e>
                      </m:acc>
                    </m:oMath>
                  </a14:m>
                  <a:r>
                    <a:rPr lang="en-US" sz="20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000" b="1" i="1" dirty="0">
                              <a:solidFill>
                                <a:schemeClr val="tx1"/>
                              </a:solidFill>
                              <a:latin typeface="Cambria Math" panose="02040503050406030204" pitchFamily="18" charset="0"/>
                            </a:rPr>
                          </m:ctrlPr>
                        </m:accPr>
                        <m:e>
                          <m:r>
                            <a:rPr lang="en-US" sz="2000" b="1" dirty="0">
                              <a:solidFill>
                                <a:schemeClr val="tx1"/>
                              </a:solidFill>
                              <a:latin typeface="Cambria Math" panose="02040503050406030204" pitchFamily="18" charset="0"/>
                            </a:rPr>
                            <m:t>𝐀</m:t>
                          </m:r>
                          <m:r>
                            <a:rPr lang="en-US" sz="2000" b="1" i="0" dirty="0" smtClean="0">
                              <a:solidFill>
                                <a:schemeClr val="tx1"/>
                              </a:solidFill>
                              <a:latin typeface="Cambria Math" panose="02040503050406030204" pitchFamily="18" charset="0"/>
                            </a:rPr>
                            <m:t>𝐂</m:t>
                          </m:r>
                        </m:e>
                      </m:acc>
                    </m:oMath>
                  </a14:m>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Triangle law for vector </a:t>
                  </a:r>
                  <a:r>
                    <a:rPr lang="en-US" sz="2000" b="1" dirty="0" smtClean="0">
                      <a:solidFill>
                        <a:schemeClr val="tx1"/>
                      </a:solidFill>
                      <a:latin typeface="Arial" panose="020B0604020202020204" pitchFamily="34" charset="0"/>
                      <a:cs typeface="Arial" panose="020B0604020202020204" pitchFamily="34" charset="0"/>
                    </a:rPr>
                    <a:t/>
                  </a:r>
                  <a:br>
                    <a:rPr lang="en-US" sz="2000" b="1" dirty="0" smtClean="0">
                      <a:solidFill>
                        <a:schemeClr val="tx1"/>
                      </a:solidFill>
                      <a:latin typeface="Arial" panose="020B0604020202020204" pitchFamily="34" charset="0"/>
                      <a:cs typeface="Arial" panose="020B0604020202020204" pitchFamily="34" charset="0"/>
                    </a:rPr>
                  </a:br>
                  <a:r>
                    <a:rPr lang="en-US" sz="2000" b="1" dirty="0" smtClean="0">
                      <a:solidFill>
                        <a:schemeClr val="tx1"/>
                      </a:solidFill>
                      <a:latin typeface="Arial" panose="020B0604020202020204" pitchFamily="34" charset="0"/>
                      <a:cs typeface="Arial" panose="020B0604020202020204" pitchFamily="34" charset="0"/>
                    </a:rPr>
                    <a:t>addition</a:t>
                  </a:r>
                  <a:endParaRPr lang="en-US" sz="2000" b="1"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Let </a:t>
                  </a:r>
                  <a14:m>
                    <m:oMath xmlns:m="http://schemas.openxmlformats.org/officeDocument/2006/math">
                      <m:acc>
                        <m:accPr>
                          <m:chr m:val="⃗"/>
                          <m:ctrlPr>
                            <a:rPr lang="en-US" sz="2000" b="1" i="1" dirty="0">
                              <a:solidFill>
                                <a:schemeClr val="tx1"/>
                              </a:solidFill>
                              <a:latin typeface="Cambria Math" panose="02040503050406030204" pitchFamily="18" charset="0"/>
                            </a:rPr>
                          </m:ctrlPr>
                        </m:accPr>
                        <m:e>
                          <m:r>
                            <a:rPr lang="en-US" sz="2000" b="1" dirty="0">
                              <a:solidFill>
                                <a:schemeClr val="tx1"/>
                              </a:solidFill>
                              <a:latin typeface="Cambria Math" panose="02040503050406030204" pitchFamily="18" charset="0"/>
                            </a:rPr>
                            <m:t>𝐀𝐁</m:t>
                          </m:r>
                        </m:e>
                      </m:acc>
                    </m:oMath>
                  </a14:m>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b, </a:t>
                  </a:r>
                  <a14:m>
                    <m:oMath xmlns:m="http://schemas.openxmlformats.org/officeDocument/2006/math">
                      <m:acc>
                        <m:accPr>
                          <m:chr m:val="⃗"/>
                          <m:ctrlPr>
                            <a:rPr lang="en-US" sz="2000" b="1" i="1" dirty="0">
                              <a:solidFill>
                                <a:schemeClr val="tx1"/>
                              </a:solidFill>
                              <a:latin typeface="Cambria Math" panose="02040503050406030204" pitchFamily="18" charset="0"/>
                            </a:rPr>
                          </m:ctrlPr>
                        </m:accPr>
                        <m:e>
                          <m:r>
                            <a:rPr lang="en-US" sz="2000" b="1" i="0" dirty="0" smtClean="0">
                              <a:solidFill>
                                <a:schemeClr val="tx1"/>
                              </a:solidFill>
                              <a:latin typeface="Cambria Math" panose="02040503050406030204" pitchFamily="18" charset="0"/>
                            </a:rPr>
                            <m:t>𝐁𝐂</m:t>
                          </m:r>
                        </m:e>
                      </m:acc>
                    </m:oMath>
                  </a14:m>
                  <a:r>
                    <a:rPr lang="en-US" sz="2000" dirty="0">
                      <a:solidFill>
                        <a:schemeClr val="tx1"/>
                      </a:solidFill>
                      <a:latin typeface="Arial" panose="020B0604020202020204" pitchFamily="34" charset="0"/>
                      <a:cs typeface="Arial" panose="020B0604020202020204" pitchFamily="34" charset="0"/>
                    </a:rPr>
                    <a:t> = </a:t>
                  </a:r>
                  <a:r>
                    <a:rPr lang="en-US" sz="2000" b="1" dirty="0" smtClean="0">
                      <a:solidFill>
                        <a:schemeClr val="tx1"/>
                      </a:solidFill>
                      <a:latin typeface="Arial" panose="020B0604020202020204" pitchFamily="34" charset="0"/>
                      <a:cs typeface="Arial" panose="020B0604020202020204" pitchFamily="34" charset="0"/>
                    </a:rPr>
                    <a:t>b</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and </a:t>
                  </a:r>
                  <a14:m>
                    <m:oMath xmlns:m="http://schemas.openxmlformats.org/officeDocument/2006/math">
                      <m:acc>
                        <m:accPr>
                          <m:chr m:val="⃗"/>
                          <m:ctrlPr>
                            <a:rPr lang="en-US" sz="2000" b="1" i="1" dirty="0">
                              <a:solidFill>
                                <a:schemeClr val="tx1"/>
                              </a:solidFill>
                              <a:latin typeface="Cambria Math" panose="02040503050406030204" pitchFamily="18" charset="0"/>
                            </a:rPr>
                          </m:ctrlPr>
                        </m:accPr>
                        <m:e>
                          <m:r>
                            <a:rPr lang="en-US" sz="2000" b="1" i="0" dirty="0" smtClean="0">
                              <a:solidFill>
                                <a:schemeClr val="tx1"/>
                              </a:solidFill>
                              <a:latin typeface="Cambria Math" panose="02040503050406030204" pitchFamily="18" charset="0"/>
                            </a:rPr>
                            <m:t>𝐀𝐂</m:t>
                          </m:r>
                        </m:e>
                      </m:acc>
                    </m:oMath>
                  </a14:m>
                  <a:r>
                    <a:rPr lang="en-US" sz="2000" dirty="0">
                      <a:solidFill>
                        <a:schemeClr val="tx1"/>
                      </a:solidFill>
                      <a:latin typeface="Arial" panose="020B0604020202020204" pitchFamily="34" charset="0"/>
                      <a:cs typeface="Arial" panose="020B0604020202020204" pitchFamily="34" charset="0"/>
                    </a:rPr>
                    <a:t> = </a:t>
                  </a:r>
                  <a:r>
                    <a:rPr lang="en-US" sz="2000" b="1" dirty="0">
                      <a:solidFill>
                        <a:schemeClr val="tx1"/>
                      </a:solidFill>
                      <a:latin typeface="Arial" panose="020B0604020202020204" pitchFamily="34" charset="0"/>
                      <a:cs typeface="Arial" panose="020B0604020202020204" pitchFamily="34" charset="0"/>
                    </a:rPr>
                    <a:t>c</a:t>
                  </a:r>
                  <a:r>
                    <a:rPr lang="en-US" sz="2000" dirty="0">
                      <a:solidFill>
                        <a:schemeClr val="tx1"/>
                      </a:solidFill>
                      <a:latin typeface="Arial" panose="020B0604020202020204" pitchFamily="34" charset="0"/>
                      <a:cs typeface="Arial" panose="020B0604020202020204" pitchFamily="34" charset="0"/>
                    </a:rPr>
                    <a:t>.</a:t>
                  </a:r>
                </a:p>
                <a:p>
                  <a:r>
                    <a:rPr lang="en-US" sz="2000" dirty="0" smtClean="0">
                      <a:solidFill>
                        <a:schemeClr val="tx1"/>
                      </a:solidFill>
                      <a:latin typeface="Arial" panose="020B0604020202020204" pitchFamily="34" charset="0"/>
                      <a:cs typeface="Arial" panose="020B0604020202020204" pitchFamily="34" charset="0"/>
                    </a:rPr>
                    <a:t>Then </a:t>
                  </a:r>
                  <a:r>
                    <a:rPr lang="en-US" sz="2000" b="1" dirty="0" smtClean="0">
                      <a:solidFill>
                        <a:schemeClr val="tx1"/>
                      </a:solidFill>
                      <a:latin typeface="Arial" panose="020B0604020202020204" pitchFamily="34" charset="0"/>
                      <a:cs typeface="Arial" panose="020B0604020202020204" pitchFamily="34" charset="0"/>
                    </a:rPr>
                    <a:t>a</a:t>
                  </a:r>
                  <a:r>
                    <a:rPr lang="en-US" sz="2000" dirty="0" smtClean="0">
                      <a:solidFill>
                        <a:schemeClr val="tx1"/>
                      </a:solidFill>
                      <a:latin typeface="Arial" panose="020B0604020202020204" pitchFamily="34" charset="0"/>
                      <a:cs typeface="Arial" panose="020B0604020202020204" pitchFamily="34" charset="0"/>
                    </a:rPr>
                    <a:t> + </a:t>
                  </a:r>
                  <a:r>
                    <a:rPr lang="en-US" sz="2000" b="1" dirty="0" smtClean="0">
                      <a:solidFill>
                        <a:schemeClr val="tx1"/>
                      </a:solidFill>
                      <a:latin typeface="Arial" panose="020B0604020202020204" pitchFamily="34" charset="0"/>
                      <a:cs typeface="Arial" panose="020B0604020202020204" pitchFamily="34" charset="0"/>
                    </a:rPr>
                    <a:t>b</a:t>
                  </a:r>
                  <a:r>
                    <a:rPr lang="en-US" sz="2000" dirty="0" smtClean="0">
                      <a:solidFill>
                        <a:schemeClr val="tx1"/>
                      </a:solidFill>
                      <a:latin typeface="Arial" panose="020B0604020202020204" pitchFamily="34" charset="0"/>
                      <a:cs typeface="Arial" panose="020B0604020202020204" pitchFamily="34" charset="0"/>
                    </a:rPr>
                    <a:t> = </a:t>
                  </a:r>
                  <a:r>
                    <a:rPr lang="en-US" sz="2000" b="1" dirty="0" smtClean="0">
                      <a:solidFill>
                        <a:schemeClr val="tx1"/>
                      </a:solidFill>
                      <a:latin typeface="Arial" panose="020B0604020202020204" pitchFamily="34" charset="0"/>
                      <a:cs typeface="Arial" panose="020B0604020202020204" pitchFamily="34" charset="0"/>
                    </a:rPr>
                    <a:t>c</a:t>
                  </a:r>
                  <a:r>
                    <a:rPr lang="en-US" sz="2000" dirty="0" smtClean="0">
                      <a:solidFill>
                        <a:schemeClr val="tx1"/>
                      </a:solidFill>
                      <a:latin typeface="Arial" panose="020B0604020202020204" pitchFamily="34" charset="0"/>
                      <a:cs typeface="Arial" panose="020B0604020202020204" pitchFamily="34" charset="0"/>
                    </a:rPr>
                    <a:t> forms a triangle.</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flipH="1">
                  <a:off x="150164" y="6673055"/>
                  <a:ext cx="5213924" cy="3479671"/>
                </a:xfrm>
                <a:prstGeom prst="rect">
                  <a:avLst/>
                </a:prstGeom>
                <a:blipFill rotWithShape="0">
                  <a:blip r:embed="rId6"/>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4" name="Pentagon 13"/>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8</a:t>
              </a:r>
              <a:endParaRPr lang="en-US" sz="20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19872" y="4843635"/>
            <a:ext cx="2000818" cy="968138"/>
          </a:xfrm>
          <a:prstGeom prst="rect">
            <a:avLst/>
          </a:prstGeom>
        </p:spPr>
      </p:pic>
    </p:spTree>
    <p:extLst>
      <p:ext uri="{BB962C8B-B14F-4D97-AF65-F5344CB8AC3E}">
        <p14:creationId xmlns:p14="http://schemas.microsoft.com/office/powerpoint/2010/main" val="2452497165"/>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2660215"/>
              </a:xfrm>
              <a:prstGeom prst="rect">
                <a:avLst/>
              </a:prstGeom>
            </p:spPr>
            <p:txBody>
              <a:bodyPr wrap="square">
                <a:spAutoFit/>
              </a:bodyPr>
              <a:lstStyle/>
              <a:p>
                <a:pPr marL="465138" indent="-465138">
                  <a:buClr>
                    <a:srgbClr val="C00000"/>
                  </a:buClr>
                  <a:buFont typeface="+mj-lt"/>
                  <a:buAutoNum type="arabicPeriod" startAt="11"/>
                  <a:tabLst>
                    <a:tab pos="1035050" algn="l"/>
                    <a:tab pos="2514600" algn="l"/>
                  </a:tabLst>
                </a:pPr>
                <a:r>
                  <a:rPr lang="en-US" sz="2600" b="1" dirty="0" smtClean="0">
                    <a:solidFill>
                      <a:srgbClr val="C00000"/>
                    </a:solidFill>
                    <a:latin typeface="Arial" panose="020B0604020202020204" pitchFamily="34" charset="0"/>
                    <a:cs typeface="Arial" panose="020B0604020202020204" pitchFamily="34" charset="0"/>
                  </a:rPr>
                  <a:t> a.</a:t>
                </a:r>
                <a:r>
                  <a:rPr lang="en-US" sz="2600" dirty="0" smtClean="0">
                    <a:latin typeface="Arial" panose="020B0604020202020204" pitchFamily="34" charset="0"/>
                    <a:cs typeface="Arial" panose="020B0604020202020204" pitchFamily="34" charset="0"/>
                  </a:rPr>
                  <a:t> 	Find</a:t>
                </a:r>
                <a:r>
                  <a:rPr lang="en-US" sz="2600" dirty="0">
                    <a:latin typeface="Arial" panose="020B0604020202020204" pitchFamily="34" charset="0"/>
                    <a:cs typeface="Arial" panose="020B0604020202020204" pitchFamily="34" charset="0"/>
                  </a:rPr>
                  <a:t>, by drawing, the </a:t>
                </a:r>
                <a:r>
                  <a:rPr lang="en-US" sz="2600" dirty="0" smtClean="0">
                    <a:latin typeface="Arial" panose="020B0604020202020204" pitchFamily="34" charset="0"/>
                    <a:cs typeface="Arial" panose="020B0604020202020204" pitchFamily="34" charset="0"/>
                  </a:rPr>
                  <a:t>sum 	of the </a:t>
                </a:r>
                <a:r>
                  <a:rPr lang="en-US" sz="2600" dirty="0">
                    <a:latin typeface="Arial" panose="020B0604020202020204" pitchFamily="34" charset="0"/>
                    <a:cs typeface="Arial" panose="020B0604020202020204" pitchFamily="34" charset="0"/>
                  </a:rPr>
                  <a:t>vectors a and </a:t>
                </a:r>
                <a:r>
                  <a:rPr lang="en-US" sz="2600" dirty="0" smtClean="0">
                    <a:latin typeface="Arial" panose="020B0604020202020204" pitchFamily="34" charset="0"/>
                    <a:cs typeface="Arial" panose="020B0604020202020204" pitchFamily="34" charset="0"/>
                  </a:rPr>
                  <a:t>b</a:t>
                </a:r>
                <a:r>
                  <a:rPr lang="en-US" sz="2600" dirty="0">
                    <a:latin typeface="Arial" panose="020B0604020202020204" pitchFamily="34" charset="0"/>
                    <a:cs typeface="Arial" panose="020B0604020202020204" pitchFamily="34" charset="0"/>
                  </a:rPr>
                  <a:t>. </a:t>
                </a:r>
                <a:endParaRPr lang="en-US" sz="2600" dirty="0" smtClean="0">
                  <a:latin typeface="Arial" panose="020B0604020202020204" pitchFamily="34" charset="0"/>
                  <a:cs typeface="Arial" panose="020B0604020202020204" pitchFamily="34" charset="0"/>
                </a:endParaRPr>
              </a:p>
              <a:p>
                <a:pPr marL="1035050" lvl="1" indent="-465138">
                  <a:buClr>
                    <a:srgbClr val="C00000"/>
                  </a:buClr>
                  <a:buFont typeface="+mj-lt"/>
                  <a:buAutoNum type="alphaLcPeriod" startAt="2"/>
                  <a:tabLst>
                    <a:tab pos="2514600" algn="l"/>
                  </a:tabLst>
                </a:pPr>
                <a:r>
                  <a:rPr lang="en-US" sz="2600" dirty="0" smtClean="0">
                    <a:latin typeface="Arial" panose="020B0604020202020204" pitchFamily="34" charset="0"/>
                    <a:cs typeface="Arial" panose="020B0604020202020204" pitchFamily="34" charset="0"/>
                  </a:rPr>
                  <a:t>Copy </a:t>
                </a:r>
                <a:r>
                  <a:rPr lang="en-US" sz="2600" dirty="0">
                    <a:latin typeface="Arial" panose="020B0604020202020204" pitchFamily="34" charset="0"/>
                    <a:cs typeface="Arial" panose="020B0604020202020204" pitchFamily="34" charset="0"/>
                  </a:rPr>
                  <a:t>and complete this vector addition</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b="1" dirty="0" smtClean="0">
                    <a:latin typeface="Arial" panose="020B0604020202020204" pitchFamily="34" charset="0"/>
                    <a:cs typeface="Arial" panose="020B0604020202020204" pitchFamily="34" charset="0"/>
                  </a:rPr>
                  <a:t>a     +     b	   =      a + b</a:t>
                </a:r>
                <a:br>
                  <a:rPr lang="en-US" sz="2600" b="1" dirty="0" smtClean="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5</m:t>
                        </m:r>
                      </m:num>
                      <m:den>
                        <m:r>
                          <a:rPr lang="en-US" sz="2600" b="0" i="1" smtClean="0">
                            <a:latin typeface="Cambria Math" panose="02040503050406030204" pitchFamily="18" charset="0"/>
                            <a:cs typeface="Arial" panose="020B0604020202020204" pitchFamily="34" charset="0"/>
                          </a:rPr>
                          <m:t>4</m:t>
                        </m:r>
                      </m:den>
                    </m:f>
                  </m:oMath>
                </a14:m>
                <a:r>
                  <a:rPr lang="en-US" sz="2600" dirty="0" smtClean="0">
                    <a:latin typeface="Arial" panose="020B0604020202020204" pitchFamily="34" charset="0"/>
                    <a:cs typeface="Arial" panose="020B0604020202020204" pitchFamily="34" charset="0"/>
                  </a:rPr>
                  <a:t>)</a:t>
                </a:r>
                <a:r>
                  <a:rPr lang="en-US" sz="2600" b="1" dirty="0" smtClean="0">
                    <a:latin typeface="Arial" panose="020B0604020202020204" pitchFamily="34" charset="0"/>
                    <a:cs typeface="Arial" panose="020B0604020202020204" pitchFamily="34" charset="0"/>
                  </a:rPr>
                  <a:t>   +    </a:t>
                </a:r>
                <a:r>
                  <a:rPr lang="en-US" sz="26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3</m:t>
                        </m:r>
                      </m:num>
                      <m:den>
                        <m:r>
                          <a:rPr lang="en-US" sz="2600" b="0" i="1" smtClean="0">
                            <a:latin typeface="Cambria Math" panose="02040503050406030204" pitchFamily="18" charset="0"/>
                            <a:cs typeface="Arial" panose="020B0604020202020204" pitchFamily="34" charset="0"/>
                          </a:rPr>
                          <m:t>−3</m:t>
                        </m:r>
                      </m:den>
                    </m:f>
                  </m:oMath>
                </a14:m>
                <a:r>
                  <a:rPr lang="en-US" sz="2600" dirty="0" smtClean="0">
                    <a:latin typeface="Arial" panose="020B0604020202020204" pitchFamily="34" charset="0"/>
                    <a:cs typeface="Arial" panose="020B0604020202020204" pitchFamily="34" charset="0"/>
                  </a:rPr>
                  <a:t>)   =      </a:t>
                </a:r>
                <a:r>
                  <a:rPr lang="en-US" sz="26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600" i="1" smtClean="0">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   ]</m:t>
                        </m:r>
                      </m:num>
                      <m:den>
                        <m:r>
                          <a:rPr lang="en-US" sz="2600" i="1">
                            <a:latin typeface="Cambria Math" panose="02040503050406030204" pitchFamily="18" charset="0"/>
                            <a:cs typeface="Arial" panose="020B0604020202020204" pitchFamily="34" charset="0"/>
                          </a:rPr>
                          <m:t>[   ]</m:t>
                        </m:r>
                      </m:den>
                    </m:f>
                  </m:oMath>
                </a14:m>
                <a:r>
                  <a:rPr lang="en-US" sz="2600" dirty="0" smtClean="0">
                    <a:latin typeface="Arial" panose="020B0604020202020204" pitchFamily="34" charset="0"/>
                    <a:cs typeface="Arial" panose="020B0604020202020204" pitchFamily="34" charset="0"/>
                  </a:rPr>
                  <a:t>)</a:t>
                </a:r>
                <a:endParaRPr lang="en-US" sz="26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2660215"/>
              </a:xfrm>
              <a:prstGeom prst="rect">
                <a:avLst/>
              </a:prstGeom>
              <a:blipFill rotWithShape="0">
                <a:blip r:embed="rId4"/>
                <a:stretch>
                  <a:fillRect l="-1738" t="-2059" b="-686"/>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43840" y="1163718"/>
            <a:ext cx="548640" cy="537090"/>
          </a:xfrm>
          <a:prstGeom prst="rect">
            <a:avLst/>
          </a:prstGeom>
        </p:spPr>
      </p:pic>
      <p:sp>
        <p:nvSpPr>
          <p:cNvPr id="10" name="Rectangle 9"/>
          <p:cNvSpPr/>
          <p:nvPr/>
        </p:nvSpPr>
        <p:spPr>
          <a:xfrm flipH="1">
            <a:off x="5724127" y="3940021"/>
            <a:ext cx="3096344" cy="258532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Q11a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Use the triangle law of addition. Move vector </a:t>
            </a:r>
            <a:r>
              <a:rPr lang="en-US" b="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to the end of vector </a:t>
            </a:r>
            <a:r>
              <a:rPr lang="en-US" b="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so that the lines follow on.</a:t>
            </a:r>
          </a:p>
          <a:p>
            <a:r>
              <a:rPr lang="en-US" dirty="0">
                <a:solidFill>
                  <a:schemeClr val="tx1"/>
                </a:solidFill>
                <a:latin typeface="Arial" panose="020B0604020202020204" pitchFamily="34" charset="0"/>
                <a:cs typeface="Arial" panose="020B0604020202020204" pitchFamily="34" charset="0"/>
              </a:rPr>
              <a:t>Draw and label </a:t>
            </a: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vector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b="1" dirty="0" smtClean="0">
                <a:solidFill>
                  <a:schemeClr val="tx1"/>
                </a:solidFill>
                <a:latin typeface="Arial" panose="020B0604020202020204" pitchFamily="34" charset="0"/>
                <a:cs typeface="Arial" panose="020B0604020202020204" pitchFamily="34" charset="0"/>
              </a:rPr>
              <a:t>a </a:t>
            </a:r>
            <a:r>
              <a:rPr lang="en-US" dirty="0">
                <a:solidFill>
                  <a:schemeClr val="tx1"/>
                </a:solidFill>
                <a:latin typeface="Arial" panose="020B0604020202020204" pitchFamily="34" charset="0"/>
                <a:cs typeface="Arial" panose="020B0604020202020204" pitchFamily="34" charset="0"/>
              </a:rPr>
              <a:t>+</a:t>
            </a:r>
            <a:r>
              <a:rPr lang="en-US" b="1" dirty="0">
                <a:solidFill>
                  <a:schemeClr val="tx1"/>
                </a:solidFill>
                <a:latin typeface="Arial" panose="020B0604020202020204" pitchFamily="34" charset="0"/>
                <a:cs typeface="Arial" panose="020B0604020202020204" pitchFamily="34" charset="0"/>
              </a:rPr>
              <a:t> b</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to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complete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the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triangle</a:t>
            </a:r>
            <a:r>
              <a:rPr lang="en-US" dirty="0">
                <a:solidFill>
                  <a:schemeClr val="tx1"/>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00256" y="1700808"/>
            <a:ext cx="3075038" cy="2210185"/>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52838" y="5585171"/>
            <a:ext cx="1695626" cy="847814"/>
          </a:xfrm>
          <a:prstGeom prst="rect">
            <a:avLst/>
          </a:prstGeom>
        </p:spPr>
      </p:pic>
      <p:sp>
        <p:nvSpPr>
          <p:cNvPr id="15" name="Rectangle 14"/>
          <p:cNvSpPr/>
          <p:nvPr/>
        </p:nvSpPr>
        <p:spPr>
          <a:xfrm>
            <a:off x="251520" y="4077072"/>
            <a:ext cx="5362242" cy="244827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074438"/>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671104"/>
              </a:xfrm>
              <a:prstGeom prst="rect">
                <a:avLst/>
              </a:prstGeom>
            </p:spPr>
            <p:txBody>
              <a:bodyPr wrap="square">
                <a:spAutoFit/>
              </a:bodyPr>
              <a:lstStyle/>
              <a:p>
                <a:pPr marL="569913" indent="-569913">
                  <a:buClr>
                    <a:srgbClr val="C00000"/>
                  </a:buClr>
                  <a:buFont typeface="+mj-lt"/>
                  <a:buAutoNum type="arabicPeriod" startAt="12"/>
                  <a:tabLst>
                    <a:tab pos="1035050" algn="l"/>
                    <a:tab pos="2514600" algn="l"/>
                  </a:tabLst>
                </a:pPr>
                <a:r>
                  <a:rPr lang="en-US" sz="2260" b="1" dirty="0" smtClean="0">
                    <a:solidFill>
                      <a:srgbClr val="C00000"/>
                    </a:solidFill>
                    <a:latin typeface="Arial" panose="020B0604020202020204" pitchFamily="34" charset="0"/>
                    <a:cs typeface="Arial" panose="020B0604020202020204" pitchFamily="34" charset="0"/>
                  </a:rPr>
                  <a:t> a.</a:t>
                </a:r>
                <a:r>
                  <a:rPr lang="en-US" sz="226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260" b="1" i="1" dirty="0">
                            <a:latin typeface="Cambria Math" panose="02040503050406030204" pitchFamily="18" charset="0"/>
                          </a:rPr>
                        </m:ctrlPr>
                      </m:accPr>
                      <m:e>
                        <m:r>
                          <a:rPr lang="en-US" sz="2260" b="1" i="0" dirty="0" smtClean="0">
                            <a:latin typeface="Cambria Math" panose="02040503050406030204" pitchFamily="18" charset="0"/>
                          </a:rPr>
                          <m:t>𝐀𝐁</m:t>
                        </m:r>
                      </m:e>
                    </m:acc>
                  </m:oMath>
                </a14:m>
                <a:r>
                  <a:rPr lang="en-US" sz="2260" dirty="0" smtClean="0">
                    <a:latin typeface="Arial" panose="020B0604020202020204" pitchFamily="34" charset="0"/>
                    <a:cs typeface="Arial" panose="020B0604020202020204" pitchFamily="34" charset="0"/>
                  </a:rPr>
                  <a:t> = (</a:t>
                </a:r>
                <a14:m>
                  <m:oMath xmlns:m="http://schemas.openxmlformats.org/officeDocument/2006/math">
                    <m:f>
                      <m:fPr>
                        <m:type m:val="noBar"/>
                        <m:ctrlPr>
                          <a:rPr lang="en-US" sz="2260" i="1">
                            <a:latin typeface="Cambria Math" panose="02040503050406030204" pitchFamily="18" charset="0"/>
                            <a:cs typeface="Arial" panose="020B0604020202020204" pitchFamily="34" charset="0"/>
                          </a:rPr>
                        </m:ctrlPr>
                      </m:fPr>
                      <m:num>
                        <m:r>
                          <a:rPr lang="en-US" sz="2260" b="0" i="1" smtClean="0">
                            <a:latin typeface="Cambria Math" panose="02040503050406030204" pitchFamily="18" charset="0"/>
                            <a:cs typeface="Arial" panose="020B0604020202020204" pitchFamily="34" charset="0"/>
                          </a:rPr>
                          <m:t>2</m:t>
                        </m:r>
                      </m:num>
                      <m:den>
                        <m:r>
                          <a:rPr lang="en-US" sz="2260" b="0" i="1" smtClean="0">
                            <a:latin typeface="Cambria Math" panose="02040503050406030204" pitchFamily="18" charset="0"/>
                            <a:cs typeface="Arial" panose="020B0604020202020204" pitchFamily="34" charset="0"/>
                          </a:rPr>
                          <m:t>5</m:t>
                        </m:r>
                      </m:den>
                    </m:f>
                  </m:oMath>
                </a14:m>
                <a:r>
                  <a:rPr lang="en-US" sz="2260" dirty="0" smtClean="0">
                    <a:latin typeface="Arial" panose="020B0604020202020204" pitchFamily="34" charset="0"/>
                    <a:cs typeface="Arial" panose="020B0604020202020204" pitchFamily="34" charset="0"/>
                  </a:rPr>
                  <a:t>)</a:t>
                </a:r>
                <a:r>
                  <a:rPr lang="en-US" sz="2260" b="1" dirty="0" smtClean="0">
                    <a:latin typeface="Arial" panose="020B0604020202020204" pitchFamily="34" charset="0"/>
                    <a:cs typeface="Arial" panose="020B0604020202020204" pitchFamily="34" charset="0"/>
                  </a:rPr>
                  <a:t> </a:t>
                </a:r>
                <a:r>
                  <a:rPr lang="en-US" sz="2260" dirty="0" smtClean="0">
                    <a:latin typeface="Arial" panose="020B0604020202020204" pitchFamily="34" charset="0"/>
                    <a:cs typeface="Arial" panose="020B0604020202020204" pitchFamily="34" charset="0"/>
                  </a:rPr>
                  <a:t>and </a:t>
                </a:r>
                <a14:m>
                  <m:oMath xmlns:m="http://schemas.openxmlformats.org/officeDocument/2006/math">
                    <m:acc>
                      <m:accPr>
                        <m:chr m:val="⃗"/>
                        <m:ctrlPr>
                          <a:rPr lang="en-US" sz="2260" b="1" i="1" dirty="0">
                            <a:latin typeface="Cambria Math" panose="02040503050406030204" pitchFamily="18" charset="0"/>
                          </a:rPr>
                        </m:ctrlPr>
                      </m:accPr>
                      <m:e>
                        <m:r>
                          <a:rPr lang="en-US" sz="2260" b="1" i="0" dirty="0" smtClean="0">
                            <a:latin typeface="Cambria Math" panose="02040503050406030204" pitchFamily="18" charset="0"/>
                          </a:rPr>
                          <m:t>𝐁𝐂</m:t>
                        </m:r>
                      </m:e>
                    </m:acc>
                  </m:oMath>
                </a14:m>
                <a:r>
                  <a:rPr lang="en-US" sz="226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260" i="1">
                            <a:latin typeface="Cambria Math" panose="02040503050406030204" pitchFamily="18" charset="0"/>
                            <a:cs typeface="Arial" panose="020B0604020202020204" pitchFamily="34" charset="0"/>
                          </a:rPr>
                        </m:ctrlPr>
                      </m:fPr>
                      <m:num>
                        <m:r>
                          <a:rPr lang="en-US" sz="2260" b="0" i="1" smtClean="0">
                            <a:latin typeface="Cambria Math" panose="02040503050406030204" pitchFamily="18" charset="0"/>
                            <a:cs typeface="Arial" panose="020B0604020202020204" pitchFamily="34" charset="0"/>
                          </a:rPr>
                          <m:t>7</m:t>
                        </m:r>
                      </m:num>
                      <m:den>
                        <m:r>
                          <a:rPr lang="en-US" sz="2260" b="0" i="1" smtClean="0">
                            <a:latin typeface="Cambria Math" panose="02040503050406030204" pitchFamily="18" charset="0"/>
                            <a:cs typeface="Arial" panose="020B0604020202020204" pitchFamily="34" charset="0"/>
                          </a:rPr>
                          <m:t>−3</m:t>
                        </m:r>
                      </m:den>
                    </m:f>
                  </m:oMath>
                </a14:m>
                <a:r>
                  <a:rPr lang="en-US" sz="2260" dirty="0" smtClean="0">
                    <a:latin typeface="Arial" panose="020B0604020202020204" pitchFamily="34" charset="0"/>
                    <a:cs typeface="Arial" panose="020B0604020202020204" pitchFamily="34" charset="0"/>
                  </a:rPr>
                  <a:t>). 	Find </a:t>
                </a:r>
                <a14:m>
                  <m:oMath xmlns:m="http://schemas.openxmlformats.org/officeDocument/2006/math">
                    <m:acc>
                      <m:accPr>
                        <m:chr m:val="⃗"/>
                        <m:ctrlPr>
                          <a:rPr lang="en-US" sz="2260" b="1" i="1" dirty="0">
                            <a:latin typeface="Cambria Math" panose="02040503050406030204" pitchFamily="18" charset="0"/>
                          </a:rPr>
                        </m:ctrlPr>
                      </m:accPr>
                      <m:e>
                        <m:r>
                          <a:rPr lang="en-US" sz="2260" b="1" i="0" dirty="0" smtClean="0">
                            <a:latin typeface="Cambria Math" panose="02040503050406030204" pitchFamily="18" charset="0"/>
                          </a:rPr>
                          <m:t>𝐀𝐂</m:t>
                        </m:r>
                      </m:e>
                    </m:acc>
                  </m:oMath>
                </a14:m>
                <a:r>
                  <a:rPr lang="en-US" sz="2260" dirty="0" smtClean="0"/>
                  <a:t>.</a:t>
                </a:r>
              </a:p>
              <a:p>
                <a:pPr marL="1035050" lvl="1" indent="-414338">
                  <a:buClr>
                    <a:srgbClr val="C00000"/>
                  </a:buClr>
                  <a:buFont typeface="+mj-lt"/>
                  <a:buAutoNum type="alphaLcPeriod" startAt="2"/>
                  <a:tabLst>
                    <a:tab pos="2514600" algn="l"/>
                  </a:tabLst>
                </a:pPr>
                <a:r>
                  <a:rPr lang="en-US" sz="2260" b="1" dirty="0" smtClean="0"/>
                  <a:t>a</a:t>
                </a:r>
                <a:r>
                  <a:rPr lang="en-US" sz="2260" dirty="0" smtClean="0"/>
                  <a:t> = </a:t>
                </a:r>
                <a:r>
                  <a:rPr lang="en-US" sz="226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60" i="1">
                            <a:latin typeface="Cambria Math" panose="02040503050406030204" pitchFamily="18" charset="0"/>
                            <a:cs typeface="Arial" panose="020B0604020202020204" pitchFamily="34" charset="0"/>
                          </a:rPr>
                        </m:ctrlPr>
                      </m:fPr>
                      <m:num>
                        <m:r>
                          <a:rPr lang="en-US" sz="2260" i="1">
                            <a:latin typeface="Cambria Math" panose="02040503050406030204" pitchFamily="18" charset="0"/>
                            <a:cs typeface="Arial" panose="020B0604020202020204" pitchFamily="34" charset="0"/>
                          </a:rPr>
                          <m:t>2</m:t>
                        </m:r>
                      </m:num>
                      <m:den>
                        <m:r>
                          <a:rPr lang="en-US" sz="2260" i="1">
                            <a:latin typeface="Cambria Math" panose="02040503050406030204" pitchFamily="18" charset="0"/>
                            <a:cs typeface="Arial" panose="020B0604020202020204" pitchFamily="34" charset="0"/>
                          </a:rPr>
                          <m:t>5</m:t>
                        </m:r>
                      </m:den>
                    </m:f>
                  </m:oMath>
                </a14:m>
                <a:r>
                  <a:rPr lang="en-US" sz="2260" dirty="0" smtClean="0">
                    <a:latin typeface="Arial" panose="020B0604020202020204" pitchFamily="34" charset="0"/>
                    <a:cs typeface="Arial" panose="020B0604020202020204" pitchFamily="34" charset="0"/>
                  </a:rPr>
                  <a:t>) and </a:t>
                </a:r>
                <a:r>
                  <a:rPr lang="en-US" sz="2260" b="1" dirty="0" smtClean="0">
                    <a:latin typeface="Arial" panose="020B0604020202020204" pitchFamily="34" charset="0"/>
                    <a:cs typeface="Arial" panose="020B0604020202020204" pitchFamily="34" charset="0"/>
                  </a:rPr>
                  <a:t>b</a:t>
                </a:r>
                <a:r>
                  <a:rPr lang="en-US" sz="2260" dirty="0" smtClean="0">
                    <a:latin typeface="Arial" panose="020B0604020202020204" pitchFamily="34" charset="0"/>
                    <a:cs typeface="Arial" panose="020B0604020202020204" pitchFamily="34" charset="0"/>
                  </a:rPr>
                  <a:t> = </a:t>
                </a:r>
                <a:r>
                  <a:rPr lang="en-US" sz="226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60" i="1">
                            <a:latin typeface="Cambria Math" panose="02040503050406030204" pitchFamily="18" charset="0"/>
                            <a:cs typeface="Arial" panose="020B0604020202020204" pitchFamily="34" charset="0"/>
                          </a:rPr>
                        </m:ctrlPr>
                      </m:fPr>
                      <m:num>
                        <m:r>
                          <a:rPr lang="en-US" sz="2260" b="0" i="1" smtClean="0">
                            <a:latin typeface="Cambria Math" panose="02040503050406030204" pitchFamily="18" charset="0"/>
                            <a:cs typeface="Arial" panose="020B0604020202020204" pitchFamily="34" charset="0"/>
                          </a:rPr>
                          <m:t>8</m:t>
                        </m:r>
                      </m:num>
                      <m:den>
                        <m:r>
                          <a:rPr lang="en-US" sz="2260" b="0" i="1" smtClean="0">
                            <a:latin typeface="Cambria Math" panose="02040503050406030204" pitchFamily="18" charset="0"/>
                            <a:cs typeface="Arial" panose="020B0604020202020204" pitchFamily="34" charset="0"/>
                          </a:rPr>
                          <m:t>−3</m:t>
                        </m:r>
                      </m:den>
                    </m:f>
                  </m:oMath>
                </a14:m>
                <a:r>
                  <a:rPr lang="en-US" sz="2260" dirty="0" smtClean="0">
                    <a:latin typeface="Arial" panose="020B0604020202020204" pitchFamily="34" charset="0"/>
                    <a:cs typeface="Arial" panose="020B0604020202020204" pitchFamily="34" charset="0"/>
                  </a:rPr>
                  <a:t>). Find </a:t>
                </a:r>
                <a:r>
                  <a:rPr lang="en-US" sz="2260" b="1" dirty="0" smtClean="0">
                    <a:latin typeface="Arial" panose="020B0604020202020204" pitchFamily="34" charset="0"/>
                    <a:cs typeface="Arial" panose="020B0604020202020204" pitchFamily="34" charset="0"/>
                  </a:rPr>
                  <a:t>a </a:t>
                </a:r>
                <a:r>
                  <a:rPr lang="en-US" sz="2260" dirty="0" smtClean="0">
                    <a:latin typeface="Arial" panose="020B0604020202020204" pitchFamily="34" charset="0"/>
                    <a:cs typeface="Arial" panose="020B0604020202020204" pitchFamily="34" charset="0"/>
                  </a:rPr>
                  <a:t>+ </a:t>
                </a:r>
                <a:r>
                  <a:rPr lang="en-US" sz="2260" b="1" dirty="0" smtClean="0">
                    <a:latin typeface="Arial" panose="020B0604020202020204" pitchFamily="34" charset="0"/>
                    <a:cs typeface="Arial" panose="020B0604020202020204" pitchFamily="34" charset="0"/>
                  </a:rPr>
                  <a:t>b.</a:t>
                </a:r>
              </a:p>
              <a:p>
                <a:pPr marL="620713" indent="-620713">
                  <a:buClr>
                    <a:srgbClr val="C00000"/>
                  </a:buClr>
                  <a:buFont typeface="+mj-lt"/>
                  <a:buAutoNum type="arabicPeriod" startAt="12"/>
                  <a:tabLst>
                    <a:tab pos="2514600" algn="l"/>
                  </a:tabLst>
                </a:pPr>
                <a:r>
                  <a:rPr lang="en-US" sz="2260" b="1" dirty="0" smtClean="0"/>
                  <a:t>p</a:t>
                </a:r>
                <a:r>
                  <a:rPr lang="en-US" sz="2260" dirty="0" smtClean="0"/>
                  <a:t> = </a:t>
                </a:r>
                <a:r>
                  <a:rPr lang="en-US" sz="226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60" i="1">
                            <a:latin typeface="Cambria Math" panose="02040503050406030204" pitchFamily="18" charset="0"/>
                            <a:cs typeface="Arial" panose="020B0604020202020204" pitchFamily="34" charset="0"/>
                          </a:rPr>
                        </m:ctrlPr>
                      </m:fPr>
                      <m:num>
                        <m:r>
                          <a:rPr lang="en-US" sz="2260" b="0" i="1" smtClean="0">
                            <a:latin typeface="Cambria Math" panose="02040503050406030204" pitchFamily="18" charset="0"/>
                            <a:cs typeface="Arial" panose="020B0604020202020204" pitchFamily="34" charset="0"/>
                          </a:rPr>
                          <m:t>3</m:t>
                        </m:r>
                      </m:num>
                      <m:den>
                        <m:r>
                          <a:rPr lang="en-US" sz="2260" b="0" i="1" smtClean="0">
                            <a:latin typeface="Cambria Math" panose="02040503050406030204" pitchFamily="18" charset="0"/>
                            <a:cs typeface="Arial" panose="020B0604020202020204" pitchFamily="34" charset="0"/>
                          </a:rPr>
                          <m:t>4</m:t>
                        </m:r>
                      </m:den>
                    </m:f>
                  </m:oMath>
                </a14:m>
                <a:r>
                  <a:rPr lang="en-US" sz="2260" dirty="0" smtClean="0">
                    <a:latin typeface="Arial" panose="020B0604020202020204" pitchFamily="34" charset="0"/>
                    <a:cs typeface="Arial" panose="020B0604020202020204" pitchFamily="34" charset="0"/>
                  </a:rPr>
                  <a:t>), </a:t>
                </a:r>
                <a:r>
                  <a:rPr lang="en-US" sz="2260" b="1" dirty="0" smtClean="0">
                    <a:latin typeface="Arial" panose="020B0604020202020204" pitchFamily="34" charset="0"/>
                    <a:cs typeface="Arial" panose="020B0604020202020204" pitchFamily="34" charset="0"/>
                  </a:rPr>
                  <a:t>q</a:t>
                </a:r>
                <a:r>
                  <a:rPr lang="en-US" sz="2260" dirty="0" smtClean="0">
                    <a:latin typeface="Arial" panose="020B0604020202020204" pitchFamily="34" charset="0"/>
                    <a:cs typeface="Arial" panose="020B0604020202020204" pitchFamily="34" charset="0"/>
                  </a:rPr>
                  <a:t> = </a:t>
                </a:r>
                <a:r>
                  <a:rPr lang="en-US" sz="226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60" i="1">
                            <a:latin typeface="Cambria Math" panose="02040503050406030204" pitchFamily="18" charset="0"/>
                            <a:cs typeface="Arial" panose="020B0604020202020204" pitchFamily="34" charset="0"/>
                          </a:rPr>
                        </m:ctrlPr>
                      </m:fPr>
                      <m:num>
                        <m:r>
                          <a:rPr lang="en-US" sz="2260" b="0" i="1" smtClean="0">
                            <a:latin typeface="Cambria Math" panose="02040503050406030204" pitchFamily="18" charset="0"/>
                            <a:cs typeface="Arial" panose="020B0604020202020204" pitchFamily="34" charset="0"/>
                          </a:rPr>
                          <m:t>−5</m:t>
                        </m:r>
                      </m:num>
                      <m:den>
                        <m:r>
                          <a:rPr lang="en-US" sz="2260" b="0" i="1" smtClean="0">
                            <a:latin typeface="Cambria Math" panose="02040503050406030204" pitchFamily="18" charset="0"/>
                            <a:cs typeface="Arial" panose="020B0604020202020204" pitchFamily="34" charset="0"/>
                          </a:rPr>
                          <m:t>2</m:t>
                        </m:r>
                      </m:den>
                    </m:f>
                  </m:oMath>
                </a14:m>
                <a:r>
                  <a:rPr lang="en-US" sz="2260" dirty="0" smtClean="0">
                    <a:latin typeface="Arial" panose="020B0604020202020204" pitchFamily="34" charset="0"/>
                    <a:cs typeface="Arial" panose="020B0604020202020204" pitchFamily="34" charset="0"/>
                  </a:rPr>
                  <a:t>) and </a:t>
                </a:r>
                <a:r>
                  <a:rPr lang="en-US" sz="2260" b="1" dirty="0" smtClean="0">
                    <a:latin typeface="Arial" panose="020B0604020202020204" pitchFamily="34" charset="0"/>
                    <a:cs typeface="Arial" panose="020B0604020202020204" pitchFamily="34" charset="0"/>
                  </a:rPr>
                  <a:t>r</a:t>
                </a:r>
                <a:r>
                  <a:rPr lang="en-US" sz="2260" dirty="0" smtClean="0">
                    <a:latin typeface="Arial" panose="020B0604020202020204" pitchFamily="34" charset="0"/>
                    <a:cs typeface="Arial" panose="020B0604020202020204" pitchFamily="34" charset="0"/>
                  </a:rPr>
                  <a:t> = </a:t>
                </a:r>
                <a:r>
                  <a:rPr lang="en-US" sz="226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60" i="1">
                            <a:latin typeface="Cambria Math" panose="02040503050406030204" pitchFamily="18" charset="0"/>
                            <a:cs typeface="Arial" panose="020B0604020202020204" pitchFamily="34" charset="0"/>
                          </a:rPr>
                        </m:ctrlPr>
                      </m:fPr>
                      <m:num>
                        <m:r>
                          <a:rPr lang="en-US" sz="2260" i="1">
                            <a:latin typeface="Cambria Math" panose="02040503050406030204" pitchFamily="18" charset="0"/>
                            <a:cs typeface="Arial" panose="020B0604020202020204" pitchFamily="34" charset="0"/>
                          </a:rPr>
                          <m:t>2</m:t>
                        </m:r>
                      </m:num>
                      <m:den>
                        <m:r>
                          <a:rPr lang="en-US" sz="2260" b="0" i="1" smtClean="0">
                            <a:latin typeface="Cambria Math" panose="02040503050406030204" pitchFamily="18" charset="0"/>
                            <a:cs typeface="Arial" panose="020B0604020202020204" pitchFamily="34" charset="0"/>
                          </a:rPr>
                          <m:t>−6</m:t>
                        </m:r>
                      </m:den>
                    </m:f>
                  </m:oMath>
                </a14:m>
                <a:r>
                  <a:rPr lang="en-US" sz="2260" dirty="0" smtClean="0">
                    <a:latin typeface="Arial" panose="020B0604020202020204" pitchFamily="34" charset="0"/>
                    <a:cs typeface="Arial" panose="020B0604020202020204" pitchFamily="34" charset="0"/>
                  </a:rPr>
                  <a:t>)</a:t>
                </a:r>
              </a:p>
              <a:p>
                <a:pPr marL="1035050" lvl="1" indent="-466725">
                  <a:buClr>
                    <a:srgbClr val="C00000"/>
                  </a:buClr>
                  <a:buFont typeface="+mj-lt"/>
                  <a:buAutoNum type="alphaLcPeriod"/>
                  <a:tabLst>
                    <a:tab pos="2514600" algn="l"/>
                  </a:tabLst>
                </a:pPr>
                <a:r>
                  <a:rPr lang="en-US" sz="2260" dirty="0" smtClean="0"/>
                  <a:t>Work out:</a:t>
                </a:r>
              </a:p>
              <a:p>
                <a:pPr marL="1598612" lvl="2" indent="-571500">
                  <a:buClr>
                    <a:srgbClr val="C00000"/>
                  </a:buClr>
                  <a:buFont typeface="+mj-lt"/>
                  <a:buAutoNum type="romanLcPeriod"/>
                  <a:tabLst>
                    <a:tab pos="2514600" algn="l"/>
                  </a:tabLst>
                </a:pPr>
                <a:r>
                  <a:rPr lang="en-US" sz="2260" b="1" dirty="0" smtClean="0"/>
                  <a:t>p</a:t>
                </a:r>
                <a:r>
                  <a:rPr lang="en-US" sz="2260" dirty="0" smtClean="0"/>
                  <a:t> + </a:t>
                </a:r>
                <a:r>
                  <a:rPr lang="en-US" sz="2260" b="1" dirty="0" smtClean="0"/>
                  <a:t>q	  </a:t>
                </a:r>
                <a:r>
                  <a:rPr lang="en-US" sz="2260" dirty="0" smtClean="0">
                    <a:solidFill>
                      <a:srgbClr val="C00000"/>
                    </a:solidFill>
                  </a:rPr>
                  <a:t>ii.</a:t>
                </a:r>
                <a:r>
                  <a:rPr lang="en-US" sz="2260" b="1" dirty="0" smtClean="0"/>
                  <a:t> q</a:t>
                </a:r>
                <a:r>
                  <a:rPr lang="en-US" sz="2260" dirty="0" smtClean="0"/>
                  <a:t> + </a:t>
                </a:r>
                <a:r>
                  <a:rPr lang="en-US" sz="2260" b="1" dirty="0" smtClean="0"/>
                  <a:t>p</a:t>
                </a:r>
              </a:p>
              <a:p>
                <a:pPr marL="569912" lvl="1">
                  <a:buClr>
                    <a:srgbClr val="C00000"/>
                  </a:buClr>
                  <a:tabLst>
                    <a:tab pos="2514600" algn="l"/>
                  </a:tabLst>
                </a:pPr>
                <a:r>
                  <a:rPr lang="en-US" sz="2260" b="1" dirty="0">
                    <a:solidFill>
                      <a:srgbClr val="C00000"/>
                    </a:solidFill>
                  </a:rPr>
                  <a:t>Discussion</a:t>
                </a:r>
                <a:r>
                  <a:rPr lang="en-US" sz="2260" b="1" dirty="0"/>
                  <a:t> </a:t>
                </a:r>
                <a:r>
                  <a:rPr lang="en-US" sz="2260" dirty="0"/>
                  <a:t>What do you notice about your answers to parts a </a:t>
                </a:r>
                <a:r>
                  <a:rPr lang="en-US" sz="2260" dirty="0" err="1"/>
                  <a:t>i</a:t>
                </a:r>
                <a:r>
                  <a:rPr lang="en-US" sz="2260" dirty="0"/>
                  <a:t> and ii</a:t>
                </a:r>
                <a:r>
                  <a:rPr lang="en-US" sz="2260" dirty="0" smtClean="0"/>
                  <a:t>?</a:t>
                </a:r>
              </a:p>
              <a:p>
                <a:pPr marL="1035050" lvl="1" indent="-466725">
                  <a:buClr>
                    <a:srgbClr val="C00000"/>
                  </a:buClr>
                  <a:buFont typeface="+mj-lt"/>
                  <a:buAutoNum type="alphaLcPeriod" startAt="2"/>
                  <a:tabLst>
                    <a:tab pos="2514600" algn="l"/>
                  </a:tabLst>
                </a:pPr>
                <a:r>
                  <a:rPr lang="en-US" sz="2260" dirty="0" smtClean="0"/>
                  <a:t>Work out</a:t>
                </a:r>
              </a:p>
              <a:p>
                <a:pPr marL="1597025" lvl="2" indent="-561975">
                  <a:buClr>
                    <a:srgbClr val="C00000"/>
                  </a:buClr>
                  <a:buFont typeface="+mj-lt"/>
                  <a:buAutoNum type="romanLcPeriod"/>
                  <a:tabLst>
                    <a:tab pos="2514600" algn="l"/>
                  </a:tabLst>
                </a:pPr>
                <a:r>
                  <a:rPr lang="en-US" sz="2260" dirty="0"/>
                  <a:t>(</a:t>
                </a:r>
                <a:r>
                  <a:rPr lang="en-US" sz="2260" b="1" dirty="0"/>
                  <a:t>p</a:t>
                </a:r>
                <a:r>
                  <a:rPr lang="en-US" sz="2260" dirty="0"/>
                  <a:t> + </a:t>
                </a:r>
                <a:r>
                  <a:rPr lang="en-US" sz="2260" b="1" dirty="0"/>
                  <a:t>q</a:t>
                </a:r>
                <a:r>
                  <a:rPr lang="en-US" sz="2260" dirty="0"/>
                  <a:t>) + </a:t>
                </a:r>
                <a:r>
                  <a:rPr lang="en-US" sz="2260" b="1" dirty="0"/>
                  <a:t>r</a:t>
                </a:r>
              </a:p>
              <a:p>
                <a:pPr marL="1597025" lvl="2" indent="-561975">
                  <a:buClr>
                    <a:srgbClr val="C00000"/>
                  </a:buClr>
                  <a:buFont typeface="+mj-lt"/>
                  <a:buAutoNum type="romanLcPeriod"/>
                  <a:tabLst>
                    <a:tab pos="2514600" algn="l"/>
                  </a:tabLst>
                </a:pPr>
                <a:r>
                  <a:rPr lang="en-US" sz="2260" b="1" dirty="0"/>
                  <a:t>p</a:t>
                </a:r>
                <a:r>
                  <a:rPr lang="en-US" sz="2260" dirty="0"/>
                  <a:t> + (</a:t>
                </a:r>
                <a:r>
                  <a:rPr lang="en-US" sz="2260" b="1" dirty="0"/>
                  <a:t>q</a:t>
                </a:r>
                <a:r>
                  <a:rPr lang="en-US" sz="2260" dirty="0"/>
                  <a:t> + </a:t>
                </a:r>
                <a:r>
                  <a:rPr lang="en-US" sz="2260" b="1" dirty="0"/>
                  <a:t>r</a:t>
                </a:r>
                <a:r>
                  <a:rPr lang="en-US" sz="2260" dirty="0"/>
                  <a:t>)</a:t>
                </a:r>
              </a:p>
              <a:p>
                <a:pPr marL="569912" lvl="1">
                  <a:buClr>
                    <a:srgbClr val="C00000"/>
                  </a:buClr>
                  <a:tabLst>
                    <a:tab pos="2514600" algn="l"/>
                  </a:tabLst>
                </a:pPr>
                <a:r>
                  <a:rPr lang="en-US" sz="2260" b="1" dirty="0">
                    <a:solidFill>
                      <a:srgbClr val="C00000"/>
                    </a:solidFill>
                  </a:rPr>
                  <a:t>Discussion </a:t>
                </a:r>
                <a:r>
                  <a:rPr lang="en-US" sz="2260" dirty="0"/>
                  <a:t>What do you notice about your answers to parts </a:t>
                </a:r>
                <a:r>
                  <a:rPr lang="en-US" sz="2260" b="1" dirty="0"/>
                  <a:t>b </a:t>
                </a:r>
                <a:r>
                  <a:rPr lang="en-US" sz="2260" b="1" dirty="0" err="1"/>
                  <a:t>i</a:t>
                </a:r>
                <a:r>
                  <a:rPr lang="en-US" sz="2260" dirty="0"/>
                  <a:t> and ii?</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671104"/>
              </a:xfrm>
              <a:prstGeom prst="rect">
                <a:avLst/>
              </a:prstGeom>
              <a:blipFill rotWithShape="0">
                <a:blip r:embed="rId4"/>
                <a:stretch>
                  <a:fillRect l="-1390" t="-107" r="-2665"/>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9824" y="1268760"/>
            <a:ext cx="548640" cy="537090"/>
          </a:xfrm>
          <a:prstGeom prst="rect">
            <a:avLst/>
          </a:prstGeom>
        </p:spPr>
      </p:pic>
    </p:spTree>
    <p:extLst>
      <p:ext uri="{BB962C8B-B14F-4D97-AF65-F5344CB8AC3E}">
        <p14:creationId xmlns:p14="http://schemas.microsoft.com/office/powerpoint/2010/main" val="3053468944"/>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2204864"/>
                <a:ext cx="5256584" cy="4483920"/>
              </a:xfrm>
              <a:prstGeom prst="rect">
                <a:avLst/>
              </a:prstGeom>
            </p:spPr>
            <p:txBody>
              <a:bodyPr wrap="square">
                <a:spAutoFit/>
              </a:bodyPr>
              <a:lstStyle/>
              <a:p>
                <a:pPr marL="620713" indent="-620713">
                  <a:buClr>
                    <a:srgbClr val="C00000"/>
                  </a:buClr>
                  <a:buFont typeface="+mj-lt"/>
                  <a:buAutoNum type="arabicPeriod" startAt="14"/>
                  <a:tabLst>
                    <a:tab pos="2514600" algn="l"/>
                  </a:tabLst>
                </a:pPr>
                <a:r>
                  <a:rPr lang="en-US" sz="2500" b="1" dirty="0" smtClean="0"/>
                  <a:t>p</a:t>
                </a:r>
                <a:r>
                  <a:rPr lang="en-US" sz="2500" dirty="0" smtClean="0"/>
                  <a:t> = </a:t>
                </a:r>
                <a:r>
                  <a:rPr lang="en-US" sz="25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2</m:t>
                        </m:r>
                      </m:num>
                      <m:den>
                        <m:r>
                          <a:rPr lang="en-US" sz="2500" b="0" i="1" smtClean="0">
                            <a:latin typeface="Cambria Math" panose="02040503050406030204" pitchFamily="18" charset="0"/>
                            <a:cs typeface="Arial" panose="020B0604020202020204" pitchFamily="34" charset="0"/>
                          </a:rPr>
                          <m:t>7</m:t>
                        </m:r>
                      </m:den>
                    </m:f>
                  </m:oMath>
                </a14:m>
                <a:r>
                  <a:rPr lang="en-US" sz="2500" dirty="0" smtClean="0">
                    <a:latin typeface="Arial" panose="020B0604020202020204" pitchFamily="34" charset="0"/>
                    <a:cs typeface="Arial" panose="020B0604020202020204" pitchFamily="34" charset="0"/>
                  </a:rPr>
                  <a:t>) and </a:t>
                </a:r>
                <a:r>
                  <a:rPr lang="en-US" sz="2500" b="1" dirty="0" smtClean="0">
                    <a:latin typeface="Arial" panose="020B0604020202020204" pitchFamily="34" charset="0"/>
                    <a:cs typeface="Arial" panose="020B0604020202020204" pitchFamily="34" charset="0"/>
                  </a:rPr>
                  <a:t>q</a:t>
                </a:r>
                <a:r>
                  <a:rPr lang="en-US" sz="2500" dirty="0" smtClean="0">
                    <a:latin typeface="Arial" panose="020B0604020202020204" pitchFamily="34" charset="0"/>
                    <a:cs typeface="Arial" panose="020B0604020202020204" pitchFamily="34" charset="0"/>
                  </a:rPr>
                  <a:t> = </a:t>
                </a:r>
                <a:r>
                  <a:rPr lang="en-US" sz="25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−2</m:t>
                        </m:r>
                      </m:num>
                      <m:den>
                        <m:r>
                          <a:rPr lang="en-US" sz="2500" b="0" i="1" smtClean="0">
                            <a:latin typeface="Cambria Math" panose="02040503050406030204" pitchFamily="18" charset="0"/>
                            <a:cs typeface="Arial" panose="020B0604020202020204" pitchFamily="34" charset="0"/>
                          </a:rPr>
                          <m:t>3</m:t>
                        </m:r>
                      </m:den>
                    </m:f>
                  </m:oMath>
                </a14:m>
                <a:r>
                  <a:rPr lang="en-US" sz="2500" dirty="0" smtClean="0">
                    <a:latin typeface="Arial" panose="020B0604020202020204" pitchFamily="34" charset="0"/>
                    <a:cs typeface="Arial" panose="020B0604020202020204" pitchFamily="34" charset="0"/>
                  </a:rPr>
                  <a:t>)</a:t>
                </a:r>
              </a:p>
              <a:p>
                <a:pPr marL="568325" lvl="1">
                  <a:buClr>
                    <a:srgbClr val="C00000"/>
                  </a:buClr>
                  <a:tabLst>
                    <a:tab pos="2514600" algn="l"/>
                  </a:tabLst>
                </a:pPr>
                <a:r>
                  <a:rPr lang="en-US" sz="2500" dirty="0" smtClean="0"/>
                  <a:t>Work out: </a:t>
                </a:r>
                <a:r>
                  <a:rPr lang="en-US" sz="2500" b="1" dirty="0" smtClean="0"/>
                  <a:t>p</a:t>
                </a:r>
                <a:r>
                  <a:rPr lang="en-US" sz="2500" dirty="0" smtClean="0"/>
                  <a:t> - </a:t>
                </a:r>
                <a:r>
                  <a:rPr lang="en-US" sz="2500" b="1" dirty="0" smtClean="0"/>
                  <a:t>q	</a:t>
                </a:r>
                <a:br>
                  <a:rPr lang="en-US" sz="2500" b="1" dirty="0" smtClean="0"/>
                </a:br>
                <a:r>
                  <a:rPr lang="en-US" sz="2500" b="1" dirty="0" smtClean="0"/>
                  <a:t/>
                </a:r>
                <a:br>
                  <a:rPr lang="en-US" sz="2500" b="1" dirty="0" smtClean="0"/>
                </a:br>
                <a:r>
                  <a:rPr lang="en-US" sz="2500" b="1" dirty="0" smtClean="0"/>
                  <a:t/>
                </a:r>
                <a:br>
                  <a:rPr lang="en-US" sz="2500" b="1" dirty="0" smtClean="0"/>
                </a:br>
                <a:endParaRPr lang="en-US" sz="2500" b="1" dirty="0" smtClean="0"/>
              </a:p>
              <a:p>
                <a:pPr marL="569913" lvl="1" indent="-561975">
                  <a:buClr>
                    <a:srgbClr val="C00000"/>
                  </a:buClr>
                  <a:buFont typeface="+mj-lt"/>
                  <a:buAutoNum type="arabicPeriod" startAt="15"/>
                  <a:tabLst>
                    <a:tab pos="2514600" algn="l"/>
                  </a:tabLst>
                </a:pPr>
                <a:r>
                  <a:rPr lang="en-US" sz="2500" b="1" dirty="0" smtClean="0"/>
                  <a:t>a = </a:t>
                </a:r>
                <a:r>
                  <a:rPr lang="en-US" sz="25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1</m:t>
                        </m:r>
                      </m:num>
                      <m:den>
                        <m:r>
                          <a:rPr lang="en-US" sz="2500" b="0" i="1" smtClean="0">
                            <a:latin typeface="Cambria Math" panose="02040503050406030204" pitchFamily="18" charset="0"/>
                            <a:cs typeface="Arial" panose="020B0604020202020204" pitchFamily="34" charset="0"/>
                          </a:rPr>
                          <m:t>4</m:t>
                        </m:r>
                      </m:den>
                    </m:f>
                  </m:oMath>
                </a14:m>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b </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m:t>
                        </m:r>
                        <m:r>
                          <a:rPr lang="en-US" sz="2500" i="1">
                            <a:latin typeface="Cambria Math" panose="02040503050406030204" pitchFamily="18" charset="0"/>
                            <a:cs typeface="Arial" panose="020B0604020202020204" pitchFamily="34" charset="0"/>
                          </a:rPr>
                          <m:t>2</m:t>
                        </m:r>
                      </m:num>
                      <m:den>
                        <m:r>
                          <a:rPr lang="en-US" sz="2500" i="1">
                            <a:latin typeface="Cambria Math" panose="02040503050406030204" pitchFamily="18" charset="0"/>
                            <a:cs typeface="Arial" panose="020B0604020202020204" pitchFamily="34" charset="0"/>
                          </a:rPr>
                          <m:t>7</m:t>
                        </m:r>
                      </m:den>
                    </m:f>
                  </m:oMath>
                </a14:m>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and </a:t>
                </a:r>
                <a:r>
                  <a:rPr lang="en-US" sz="2500" b="1" dirty="0" smtClean="0">
                    <a:latin typeface="Arial" panose="020B0604020202020204" pitchFamily="34" charset="0"/>
                    <a:cs typeface="Arial" panose="020B0604020202020204" pitchFamily="34" charset="0"/>
                  </a:rPr>
                  <a:t>c</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0</m:t>
                        </m:r>
                      </m:num>
                      <m:den>
                        <m:r>
                          <a:rPr lang="en-US" sz="2500" b="0" i="1" smtClean="0">
                            <a:latin typeface="Cambria Math" panose="02040503050406030204" pitchFamily="18" charset="0"/>
                            <a:cs typeface="Arial" panose="020B0604020202020204" pitchFamily="34" charset="0"/>
                          </a:rPr>
                          <m:t>−</m:t>
                        </m:r>
                        <m:r>
                          <a:rPr lang="en-US" sz="2500" i="1">
                            <a:latin typeface="Cambria Math" panose="02040503050406030204" pitchFamily="18" charset="0"/>
                            <a:cs typeface="Arial" panose="020B0604020202020204" pitchFamily="34" charset="0"/>
                          </a:rPr>
                          <m:t>3</m:t>
                        </m:r>
                      </m:den>
                    </m:f>
                  </m:oMath>
                </a14:m>
                <a:r>
                  <a:rPr lang="en-US" sz="2500" dirty="0" smtClean="0">
                    <a:latin typeface="Arial" panose="020B0604020202020204" pitchFamily="34" charset="0"/>
                    <a:cs typeface="Arial" panose="020B0604020202020204" pitchFamily="34" charset="0"/>
                  </a:rPr>
                  <a:t>)</a:t>
                </a:r>
                <a:r>
                  <a:rPr lang="en-US" sz="2500" b="1" dirty="0"/>
                  <a:t/>
                </a:r>
                <a:br>
                  <a:rPr lang="en-US" sz="2500" b="1" dirty="0"/>
                </a:br>
                <a:r>
                  <a:rPr lang="en-US" sz="2500" dirty="0" smtClean="0"/>
                  <a:t>Write down the column vector for:</a:t>
                </a:r>
              </a:p>
              <a:p>
                <a:pPr marL="1027113" lvl="2" indent="-457200">
                  <a:buClr>
                    <a:srgbClr val="C00000"/>
                  </a:buClr>
                  <a:buFont typeface="+mj-lt"/>
                  <a:buAutoNum type="alphaLcPeriod"/>
                  <a:tabLst>
                    <a:tab pos="2690813" algn="l"/>
                  </a:tabLst>
                </a:pPr>
                <a:r>
                  <a:rPr lang="en-US" sz="2500" b="1" dirty="0" smtClean="0">
                    <a:latin typeface="Arial" panose="020B0604020202020204" pitchFamily="34" charset="0"/>
                    <a:cs typeface="Arial" panose="020B0604020202020204" pitchFamily="34" charset="0"/>
                  </a:rPr>
                  <a:t>-a	</a:t>
                </a:r>
                <a:r>
                  <a:rPr lang="en-US" sz="2500" dirty="0" smtClean="0">
                    <a:solidFill>
                      <a:srgbClr val="C00000"/>
                    </a:solidFill>
                    <a:latin typeface="Arial" panose="020B0604020202020204" pitchFamily="34" charset="0"/>
                    <a:cs typeface="Arial" panose="020B0604020202020204" pitchFamily="34" charset="0"/>
                  </a:rPr>
                  <a:t>b.</a:t>
                </a:r>
                <a:r>
                  <a:rPr lang="en-US" sz="2500" b="1" dirty="0" smtClean="0">
                    <a:latin typeface="Arial" panose="020B0604020202020204" pitchFamily="34" charset="0"/>
                    <a:cs typeface="Arial" panose="020B0604020202020204" pitchFamily="34" charset="0"/>
                  </a:rPr>
                  <a:t>  a </a:t>
                </a:r>
                <a:r>
                  <a:rPr lang="en-US" sz="2500" dirty="0" smtClean="0">
                    <a:latin typeface="Arial" panose="020B0604020202020204" pitchFamily="34" charset="0"/>
                    <a:cs typeface="Arial" panose="020B0604020202020204" pitchFamily="34" charset="0"/>
                  </a:rPr>
                  <a:t>+</a:t>
                </a:r>
                <a:r>
                  <a:rPr lang="en-US" sz="2500" b="1" dirty="0" smtClean="0">
                    <a:latin typeface="Arial" panose="020B0604020202020204" pitchFamily="34" charset="0"/>
                    <a:cs typeface="Arial" panose="020B0604020202020204" pitchFamily="34" charset="0"/>
                  </a:rPr>
                  <a:t> b</a:t>
                </a:r>
              </a:p>
              <a:p>
                <a:pPr marL="1027113" lvl="2" indent="-457200">
                  <a:buClr>
                    <a:srgbClr val="C00000"/>
                  </a:buClr>
                  <a:buFont typeface="+mj-lt"/>
                  <a:buAutoNum type="alphaLcPeriod" startAt="3"/>
                  <a:tabLst>
                    <a:tab pos="2690813" algn="l"/>
                  </a:tabLst>
                </a:pPr>
                <a:r>
                  <a:rPr lang="en-US" sz="2500" b="1" dirty="0" smtClean="0">
                    <a:latin typeface="Arial" panose="020B0604020202020204" pitchFamily="34" charset="0"/>
                    <a:cs typeface="Arial" panose="020B0604020202020204" pitchFamily="34" charset="0"/>
                  </a:rPr>
                  <a:t>a </a:t>
                </a:r>
                <a:r>
                  <a:rPr lang="en-US" sz="2500" dirty="0" smtClean="0">
                    <a:latin typeface="Arial" panose="020B0604020202020204" pitchFamily="34" charset="0"/>
                    <a:cs typeface="Arial" panose="020B0604020202020204" pitchFamily="34" charset="0"/>
                  </a:rPr>
                  <a:t>+</a:t>
                </a:r>
                <a:r>
                  <a:rPr lang="en-US" sz="2500" b="1" dirty="0" smtClean="0">
                    <a:latin typeface="Arial" panose="020B0604020202020204" pitchFamily="34" charset="0"/>
                    <a:cs typeface="Arial" panose="020B0604020202020204" pitchFamily="34" charset="0"/>
                  </a:rPr>
                  <a:t> b </a:t>
                </a:r>
                <a:r>
                  <a:rPr lang="en-US" sz="2500" dirty="0" smtClean="0">
                    <a:latin typeface="Arial" panose="020B0604020202020204" pitchFamily="34" charset="0"/>
                    <a:cs typeface="Arial" panose="020B0604020202020204" pitchFamily="34" charset="0"/>
                  </a:rPr>
                  <a:t>+</a:t>
                </a:r>
                <a:r>
                  <a:rPr lang="en-US" sz="2500" b="1" dirty="0" smtClean="0">
                    <a:latin typeface="Arial" panose="020B0604020202020204" pitchFamily="34" charset="0"/>
                    <a:cs typeface="Arial" panose="020B0604020202020204" pitchFamily="34" charset="0"/>
                  </a:rPr>
                  <a:t> c	</a:t>
                </a:r>
                <a:r>
                  <a:rPr lang="en-US" sz="2500" dirty="0" smtClean="0">
                    <a:solidFill>
                      <a:srgbClr val="C00000"/>
                    </a:solidFill>
                    <a:latin typeface="Arial" panose="020B0604020202020204" pitchFamily="34" charset="0"/>
                    <a:cs typeface="Arial" panose="020B0604020202020204" pitchFamily="34" charset="0"/>
                  </a:rPr>
                  <a:t>d.</a:t>
                </a:r>
                <a:r>
                  <a:rPr lang="en-US" sz="2500" b="1" dirty="0" smtClean="0">
                    <a:latin typeface="Arial" panose="020B0604020202020204" pitchFamily="34" charset="0"/>
                    <a:cs typeface="Arial" panose="020B0604020202020204" pitchFamily="34" charset="0"/>
                  </a:rPr>
                  <a:t>  a </a:t>
                </a:r>
                <a:r>
                  <a:rPr lang="en-US" sz="2500" dirty="0" smtClean="0">
                    <a:latin typeface="Arial" panose="020B0604020202020204" pitchFamily="34" charset="0"/>
                    <a:cs typeface="Arial" panose="020B0604020202020204" pitchFamily="34" charset="0"/>
                  </a:rPr>
                  <a:t>–</a:t>
                </a:r>
                <a:r>
                  <a:rPr lang="en-US" sz="2500" b="1" dirty="0" smtClean="0">
                    <a:latin typeface="Arial" panose="020B0604020202020204" pitchFamily="34" charset="0"/>
                    <a:cs typeface="Arial" panose="020B0604020202020204" pitchFamily="34" charset="0"/>
                  </a:rPr>
                  <a:t> b</a:t>
                </a:r>
              </a:p>
              <a:p>
                <a:pPr marL="1027113" lvl="2" indent="-457200">
                  <a:buClr>
                    <a:srgbClr val="C00000"/>
                  </a:buClr>
                  <a:buFont typeface="+mj-lt"/>
                  <a:buAutoNum type="alphaLcPeriod" startAt="5"/>
                  <a:tabLst>
                    <a:tab pos="2514600" algn="l"/>
                  </a:tabLst>
                </a:pPr>
                <a:r>
                  <a:rPr lang="en-US" sz="2500" b="1" dirty="0" smtClean="0">
                    <a:latin typeface="Arial" panose="020B0604020202020204" pitchFamily="34" charset="0"/>
                    <a:cs typeface="Arial" panose="020B0604020202020204" pitchFamily="34" charset="0"/>
                  </a:rPr>
                  <a:t>e - c</a:t>
                </a:r>
              </a:p>
            </p:txBody>
          </p:sp>
        </mc:Choice>
        <mc:Fallback xmlns="">
          <p:sp>
            <p:nvSpPr>
              <p:cNvPr id="3" name="Rectangle 2"/>
              <p:cNvSpPr>
                <a:spLocks noRot="1" noChangeAspect="1" noMove="1" noResize="1" noEditPoints="1" noAdjustHandles="1" noChangeArrowheads="1" noChangeShapeType="1" noTextEdit="1"/>
              </p:cNvSpPr>
              <p:nvPr/>
            </p:nvSpPr>
            <p:spPr>
              <a:xfrm>
                <a:off x="251520" y="2204864"/>
                <a:ext cx="5256584" cy="4483920"/>
              </a:xfrm>
              <a:prstGeom prst="rect">
                <a:avLst/>
              </a:prstGeom>
              <a:blipFill rotWithShape="0">
                <a:blip r:embed="rId4"/>
                <a:stretch>
                  <a:fillRect l="-1622" t="-408" b="-2449"/>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9824" y="1268760"/>
            <a:ext cx="548640" cy="53709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flipH="1">
                <a:off x="251520" y="3163746"/>
                <a:ext cx="5204539" cy="98533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Q14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p</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q = p </a:t>
                </a:r>
                <a:r>
                  <a:rPr lang="en-US" sz="2400" dirty="0" smtClean="0">
                    <a:solidFill>
                      <a:schemeClr val="tx1"/>
                    </a:solidFill>
                    <a:latin typeface="Arial" panose="020B0604020202020204" pitchFamily="34" charset="0"/>
                    <a:cs typeface="Arial" panose="020B0604020202020204" pitchFamily="34" charset="0"/>
                  </a:rPr>
                  <a:t>+</a:t>
                </a:r>
                <a:r>
                  <a:rPr lang="en-US" sz="2400" b="1"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a:t>
                </a:r>
                <a:r>
                  <a:rPr lang="en-US" sz="2400" b="1" dirty="0" smtClean="0">
                    <a:solidFill>
                      <a:schemeClr val="tx1"/>
                    </a:solidFill>
                    <a:latin typeface="Arial" panose="020B0604020202020204" pitchFamily="34" charset="0"/>
                    <a:cs typeface="Arial" panose="020B0604020202020204" pitchFamily="34" charset="0"/>
                  </a:rPr>
                  <a:t>q)</a:t>
                </a:r>
                <a:br>
                  <a:rPr lang="en-US" sz="2400" b="1" dirty="0" smtClean="0">
                    <a:solidFill>
                      <a:schemeClr val="tx1"/>
                    </a:solidFill>
                    <a:latin typeface="Arial" panose="020B0604020202020204" pitchFamily="34" charset="0"/>
                    <a:cs typeface="Arial" panose="020B0604020202020204" pitchFamily="34" charset="0"/>
                  </a:rPr>
                </a:br>
                <a:r>
                  <a:rPr lang="en-US" sz="2400" b="1" dirty="0" smtClean="0">
                    <a:solidFill>
                      <a:schemeClr val="tx1"/>
                    </a:solidFill>
                    <a:latin typeface="Arial" panose="020B0604020202020204" pitchFamily="34" charset="0"/>
                    <a:cs typeface="Arial" panose="020B0604020202020204" pitchFamily="34" charset="0"/>
                  </a:rPr>
                  <a:t>-q = </a:t>
                </a:r>
                <a:r>
                  <a:rPr lang="en-US" sz="2400" dirty="0" smtClean="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  ]</m:t>
                        </m:r>
                      </m:num>
                      <m:den>
                        <m:r>
                          <a:rPr lang="en-US" sz="2400" b="0" i="1" smtClean="0">
                            <a:solidFill>
                              <a:schemeClr val="tx1"/>
                            </a:solidFill>
                            <a:latin typeface="Cambria Math" panose="02040503050406030204" pitchFamily="18" charset="0"/>
                            <a:cs typeface="Arial" panose="020B0604020202020204" pitchFamily="34" charset="0"/>
                          </a:rPr>
                          <m:t>[  ]</m:t>
                        </m:r>
                      </m:den>
                    </m:f>
                  </m:oMath>
                </a14:m>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flipH="1">
                <a:off x="251520" y="3163746"/>
                <a:ext cx="5204539" cy="985334"/>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grpSp>
        <p:nvGrpSpPr>
          <p:cNvPr id="8" name="Group 7"/>
          <p:cNvGrpSpPr/>
          <p:nvPr/>
        </p:nvGrpSpPr>
        <p:grpSpPr>
          <a:xfrm>
            <a:off x="251520" y="1196752"/>
            <a:ext cx="5213924" cy="871353"/>
            <a:chOff x="150164" y="6494199"/>
            <a:chExt cx="5213924" cy="871353"/>
          </a:xfrm>
        </p:grpSpPr>
        <p:sp>
          <p:nvSpPr>
            <p:cNvPr id="10" name="Rectangle 9"/>
            <p:cNvSpPr/>
            <p:nvPr/>
          </p:nvSpPr>
          <p:spPr>
            <a:xfrm flipH="1">
              <a:off x="150164" y="6673055"/>
              <a:ext cx="5213924" cy="692497"/>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b="1" dirty="0" smtClean="0">
                  <a:solidFill>
                    <a:schemeClr val="tx1"/>
                  </a:solidFill>
                  <a:latin typeface="Arial" panose="020B0604020202020204" pitchFamily="34" charset="0"/>
                  <a:cs typeface="Arial" panose="020B0604020202020204" pitchFamily="34" charset="0"/>
                </a:rPr>
                <a:t>a + b = b + a</a:t>
              </a:r>
              <a:endParaRPr lang="en-US" sz="2400" b="1"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9</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7208071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5" name="Rounded Rectangle 4"/>
          <p:cNvSpPr/>
          <p:nvPr/>
        </p:nvSpPr>
        <p:spPr>
          <a:xfrm>
            <a:off x="179512" y="2204864"/>
            <a:ext cx="2088232" cy="266429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Unit Openers put the maths you are about to learn into a real-life context. Have a go at the question - it uses maths you have already learnt so you should be able to answer it at the start of the unit.</a:t>
            </a:r>
          </a:p>
        </p:txBody>
      </p:sp>
      <p:sp>
        <p:nvSpPr>
          <p:cNvPr id="10" name="Rounded Rectangle 9"/>
          <p:cNvSpPr/>
          <p:nvPr/>
        </p:nvSpPr>
        <p:spPr>
          <a:xfrm>
            <a:off x="6516216" y="2492897"/>
            <a:ext cx="2376264" cy="158417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When you have finished the whole unit, a Unit test helps you see how much progress you are making.</a:t>
            </a:r>
          </a:p>
        </p:txBody>
      </p:sp>
      <p:cxnSp>
        <p:nvCxnSpPr>
          <p:cNvPr id="19" name="Straight Arrow Connector 18"/>
          <p:cNvCxnSpPr/>
          <p:nvPr/>
        </p:nvCxnSpPr>
        <p:spPr>
          <a:xfrm flipH="1" flipV="1">
            <a:off x="4572000" y="6313499"/>
            <a:ext cx="5760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7784" y="1609360"/>
            <a:ext cx="3744416" cy="4915984"/>
          </a:xfrm>
          <a:prstGeom prst="rect">
            <a:avLst/>
          </a:prstGeom>
        </p:spPr>
      </p:pic>
      <p:sp>
        <p:nvSpPr>
          <p:cNvPr id="9" name="Rounded Rectangle 8"/>
          <p:cNvSpPr/>
          <p:nvPr/>
        </p:nvSpPr>
        <p:spPr>
          <a:xfrm>
            <a:off x="215516" y="5027162"/>
            <a:ext cx="4320480" cy="160671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Use the Prior knowledge check to make sure you are ready to start the main lessons in the unit. It checks your knowledge from Key Stage 3 and from earlier in the GCSE course. Your teacher has </a:t>
            </a:r>
            <a:r>
              <a:rPr lang="en-US" sz="1600" dirty="0" smtClean="0">
                <a:solidFill>
                  <a:schemeClr val="tx1"/>
                </a:solidFill>
                <a:latin typeface="Arial" panose="020B0604020202020204" pitchFamily="34" charset="0"/>
                <a:cs typeface="Arial" panose="020B0604020202020204" pitchFamily="34" charset="0"/>
              </a:rPr>
              <a:t>access </a:t>
            </a:r>
            <a:r>
              <a:rPr lang="en-US" sz="1600" dirty="0">
                <a:solidFill>
                  <a:schemeClr val="tx1"/>
                </a:solidFill>
                <a:latin typeface="Arial" panose="020B0604020202020204" pitchFamily="34" charset="0"/>
                <a:cs typeface="Arial" panose="020B0604020202020204" pitchFamily="34" charset="0"/>
              </a:rPr>
              <a:t>to worksheets if you need to recap anything.</a:t>
            </a:r>
          </a:p>
        </p:txBody>
      </p:sp>
      <p:cxnSp>
        <p:nvCxnSpPr>
          <p:cNvPr id="15" name="Straight Arrow Connector 14"/>
          <p:cNvCxnSpPr/>
          <p:nvPr/>
        </p:nvCxnSpPr>
        <p:spPr>
          <a:xfrm flipV="1">
            <a:off x="2267744" y="4345665"/>
            <a:ext cx="720080" cy="681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7744" y="3140968"/>
            <a:ext cx="720080"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0152" y="1905870"/>
            <a:ext cx="792088" cy="623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48064" y="1127072"/>
            <a:ext cx="3744416" cy="512691"/>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helps you to apply the maths you know to some different situations</a:t>
            </a:r>
            <a:endParaRPr lang="en-US" sz="16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5292080" y="1641597"/>
            <a:ext cx="618900" cy="26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489406" y="4360512"/>
            <a:ext cx="2376264" cy="227336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Choose only the topics in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thay</a:t>
            </a:r>
            <a:r>
              <a:rPr lang="en-US" sz="1600" dirty="0" smtClean="0">
                <a:solidFill>
                  <a:schemeClr val="tx1"/>
                </a:solidFill>
                <a:latin typeface="Arial" panose="020B0604020202020204" pitchFamily="34" charset="0"/>
                <a:cs typeface="Arial" panose="020B0604020202020204" pitchFamily="34" charset="0"/>
              </a:rPr>
              <a:t> you need a bit more practice with. You’ll find more hints here to lead you through specific questions. Then move on to </a:t>
            </a:r>
            <a:r>
              <a:rPr lang="en-US" sz="1600" i="1" dirty="0" smtClean="0">
                <a:solidFill>
                  <a:schemeClr val="tx1"/>
                </a:solidFill>
                <a:latin typeface="Arial" panose="020B0604020202020204" pitchFamily="34" charset="0"/>
                <a:cs typeface="Arial" panose="020B0604020202020204" pitchFamily="34" charset="0"/>
              </a:rPr>
              <a:t>Extend</a:t>
            </a:r>
            <a:endParaRPr lang="en-US"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flipV="1">
            <a:off x="4932040" y="1905870"/>
            <a:ext cx="1800200" cy="2454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79512" y="1124744"/>
            <a:ext cx="3240360" cy="1008112"/>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At the end of the Master lessons, take a </a:t>
            </a:r>
            <a:r>
              <a:rPr lang="en-US" sz="1600" i="1" dirty="0" smtClean="0">
                <a:solidFill>
                  <a:schemeClr val="tx1"/>
                </a:solidFill>
                <a:latin typeface="Arial" panose="020B0604020202020204" pitchFamily="34" charset="0"/>
                <a:cs typeface="Arial" panose="020B0604020202020204" pitchFamily="34" charset="0"/>
              </a:rPr>
              <a:t>check-up</a:t>
            </a:r>
            <a:r>
              <a:rPr lang="en-US" sz="1600" dirty="0" smtClean="0">
                <a:solidFill>
                  <a:schemeClr val="tx1"/>
                </a:solidFill>
                <a:latin typeface="Arial" panose="020B0604020202020204" pitchFamily="34" charset="0"/>
                <a:cs typeface="Arial" panose="020B0604020202020204" pitchFamily="34" charset="0"/>
              </a:rPr>
              <a:t> test to help you to decide whether to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or </a:t>
            </a:r>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our learning</a:t>
            </a:r>
            <a:endParaRPr lang="en-US" sz="16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3419872" y="1609360"/>
            <a:ext cx="1008112" cy="2965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86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18.2 – Vector 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563</a:t>
            </a:r>
            <a:endParaRPr lang="en-GB" sz="1400" b="1" dirty="0">
              <a:latin typeface="Calibri" panose="020F0502020204030204" pitchFamily="34" charset="0"/>
            </a:endParaRPr>
          </a:p>
        </p:txBody>
      </p:sp>
      <p:sp>
        <p:nvSpPr>
          <p:cNvPr id="3" name="Rectangle 2"/>
          <p:cNvSpPr/>
          <p:nvPr/>
        </p:nvSpPr>
        <p:spPr>
          <a:xfrm>
            <a:off x="251520" y="1244367"/>
            <a:ext cx="5256584" cy="4247317"/>
          </a:xfrm>
          <a:prstGeom prst="rect">
            <a:avLst/>
          </a:prstGeom>
        </p:spPr>
        <p:txBody>
          <a:bodyPr wrap="square">
            <a:spAutoFit/>
          </a:bodyPr>
          <a:lstStyle/>
          <a:p>
            <a:pPr marL="620713" indent="-620713">
              <a:buClr>
                <a:srgbClr val="C00000"/>
              </a:buClr>
              <a:buFont typeface="+mj-lt"/>
              <a:buAutoNum type="arabicPeriod" startAt="16"/>
              <a:tabLst>
                <a:tab pos="2514600" algn="l"/>
              </a:tabLst>
            </a:pPr>
            <a:r>
              <a:rPr lang="en-US" sz="3000" b="1" dirty="0">
                <a:solidFill>
                  <a:srgbClr val="C00000"/>
                </a:solidFill>
              </a:rPr>
              <a:t>Reflect</a:t>
            </a:r>
            <a:r>
              <a:rPr lang="en-US" sz="3000" dirty="0">
                <a:solidFill>
                  <a:srgbClr val="C00000"/>
                </a:solidFill>
              </a:rPr>
              <a:t> </a:t>
            </a:r>
            <a:r>
              <a:rPr lang="en-US" sz="3000" dirty="0"/>
              <a:t>Write examples to help you remember how to </a:t>
            </a:r>
            <a:endParaRPr lang="en-US" sz="3000" dirty="0" smtClean="0"/>
          </a:p>
          <a:p>
            <a:pPr marL="1077913" lvl="1" indent="-508000">
              <a:buClr>
                <a:srgbClr val="C00000"/>
              </a:buClr>
              <a:buFont typeface="+mj-lt"/>
              <a:buAutoNum type="alphaLcPeriod"/>
              <a:tabLst>
                <a:tab pos="2514600" algn="l"/>
              </a:tabLst>
            </a:pPr>
            <a:r>
              <a:rPr lang="en-US" sz="3000" dirty="0" smtClean="0"/>
              <a:t>a </a:t>
            </a:r>
            <a:r>
              <a:rPr lang="en-US" sz="3000" dirty="0"/>
              <a:t>add two column vectors </a:t>
            </a:r>
            <a:endParaRPr lang="en-US" sz="3000" dirty="0" smtClean="0"/>
          </a:p>
          <a:p>
            <a:pPr marL="1077913" lvl="1" indent="-508000">
              <a:buClr>
                <a:srgbClr val="C00000"/>
              </a:buClr>
              <a:buFont typeface="+mj-lt"/>
              <a:buAutoNum type="alphaLcPeriod"/>
              <a:tabLst>
                <a:tab pos="2514600" algn="l"/>
              </a:tabLst>
            </a:pPr>
            <a:r>
              <a:rPr lang="en-US" sz="3000" dirty="0" smtClean="0"/>
              <a:t>subtract </a:t>
            </a:r>
            <a:r>
              <a:rPr lang="en-US" sz="3000" dirty="0"/>
              <a:t>one column vector from another </a:t>
            </a:r>
            <a:endParaRPr lang="en-US" sz="3000" dirty="0" smtClean="0"/>
          </a:p>
          <a:p>
            <a:pPr marL="1077913" lvl="1" indent="-508000">
              <a:buClr>
                <a:srgbClr val="C00000"/>
              </a:buClr>
              <a:buFont typeface="+mj-lt"/>
              <a:buAutoNum type="alphaLcPeriod"/>
              <a:tabLst>
                <a:tab pos="2514600" algn="l"/>
              </a:tabLst>
            </a:pPr>
            <a:r>
              <a:rPr lang="en-US" sz="3000" dirty="0" smtClean="0"/>
              <a:t>multiply </a:t>
            </a:r>
            <a:r>
              <a:rPr lang="en-US" sz="3000" dirty="0"/>
              <a:t>a column vector by a scalar, </a:t>
            </a:r>
            <a:r>
              <a:rPr lang="en-US" sz="3000" i="1" dirty="0"/>
              <a:t>k</a:t>
            </a:r>
            <a:r>
              <a:rPr lang="en-US" sz="3000" dirty="0"/>
              <a:t>.</a:t>
            </a:r>
            <a:endParaRPr lang="en-US" sz="3000"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1268760"/>
            <a:ext cx="548640" cy="53709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flipH="1">
                <a:off x="251520" y="5516798"/>
                <a:ext cx="5204539" cy="100854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Q16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Use the column vectors </a:t>
                </a:r>
                <a:r>
                  <a:rPr lang="en-US" sz="2800" b="1"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𝑎</m:t>
                        </m:r>
                      </m:num>
                      <m:den>
                        <m:r>
                          <a:rPr lang="en-US" sz="2800" b="0" i="1" smtClean="0">
                            <a:solidFill>
                              <a:schemeClr val="tx1"/>
                            </a:solidFill>
                            <a:latin typeface="Cambria Math" panose="02040503050406030204" pitchFamily="18" charset="0"/>
                            <a:cs typeface="Arial" panose="020B0604020202020204" pitchFamily="34" charset="0"/>
                          </a:rPr>
                          <m:t>𝑏</m:t>
                        </m:r>
                      </m:den>
                    </m:f>
                  </m:oMath>
                </a14:m>
                <a:r>
                  <a:rPr lang="en-US" sz="2800" dirty="0" smtClean="0">
                    <a:solidFill>
                      <a:schemeClr val="tx1"/>
                    </a:solidFill>
                    <a:latin typeface="Arial" panose="020B0604020202020204" pitchFamily="34" charset="0"/>
                    <a:cs typeface="Arial" panose="020B0604020202020204" pitchFamily="34" charset="0"/>
                  </a:rPr>
                  <a:t>) and</a:t>
                </a:r>
                <a:r>
                  <a:rPr lang="en-US" sz="2800" b="1"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800" i="1">
                            <a:solidFill>
                              <a:schemeClr val="tx1"/>
                            </a:solidFill>
                            <a:latin typeface="Cambria Math" panose="02040503050406030204" pitchFamily="18" charset="0"/>
                            <a:cs typeface="Arial" panose="020B0604020202020204" pitchFamily="34" charset="0"/>
                          </a:rPr>
                        </m:ctrlPr>
                      </m:fPr>
                      <m:num>
                        <m:r>
                          <a:rPr lang="en-US" sz="2800" b="0" i="1" smtClean="0">
                            <a:solidFill>
                              <a:schemeClr val="tx1"/>
                            </a:solidFill>
                            <a:latin typeface="Cambria Math" panose="02040503050406030204" pitchFamily="18" charset="0"/>
                            <a:cs typeface="Arial" panose="020B0604020202020204" pitchFamily="34" charset="0"/>
                          </a:rPr>
                          <m:t>𝑐</m:t>
                        </m:r>
                      </m:num>
                      <m:den>
                        <m:r>
                          <a:rPr lang="en-US" sz="2800" b="0" i="1" smtClean="0">
                            <a:solidFill>
                              <a:schemeClr val="tx1"/>
                            </a:solidFill>
                            <a:latin typeface="Cambria Math" panose="02040503050406030204" pitchFamily="18" charset="0"/>
                            <a:cs typeface="Arial" panose="020B0604020202020204" pitchFamily="34" charset="0"/>
                          </a:rPr>
                          <m:t>𝑑</m:t>
                        </m:r>
                      </m:den>
                    </m:f>
                  </m:oMath>
                </a14:m>
                <a:r>
                  <a:rPr lang="en-US" sz="2800" dirty="0">
                    <a:solidFill>
                      <a:schemeClr val="tx1"/>
                    </a:solidFill>
                    <a:latin typeface="Arial" panose="020B060402020202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flipH="1">
                <a:off x="251520" y="5516798"/>
                <a:ext cx="5204539" cy="1008546"/>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721716231"/>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Arithmetic</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560</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56894381"/>
              </p:ext>
            </p:extLst>
          </p:nvPr>
        </p:nvGraphicFramePr>
        <p:xfrm>
          <a:off x="251518" y="1268760"/>
          <a:ext cx="8568952" cy="4930515"/>
        </p:xfrm>
        <a:graphic>
          <a:graphicData uri="http://schemas.openxmlformats.org/drawingml/2006/table">
            <a:tbl>
              <a:tblPr firstRow="1" bandRow="1">
                <a:effectLst/>
                <a:tableStyleId>{5940675A-B579-460E-94D1-54222C63F5DA}</a:tableStyleId>
              </a:tblPr>
              <a:tblGrid>
                <a:gridCol w="2142238"/>
                <a:gridCol w="1602180"/>
                <a:gridCol w="4824534"/>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Solve problems using vectors.</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Use the resultant of two vectors to solve vector problems.</a:t>
                      </a:r>
                      <a:endParaRPr lang="en-US" sz="2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600" dirty="0" smtClean="0">
                          <a:latin typeface="Arial" panose="020B0604020202020204" pitchFamily="34" charset="0"/>
                          <a:cs typeface="Arial" panose="020B0604020202020204" pitchFamily="34" charset="0"/>
                        </a:rPr>
                        <a:t>Civil engineers use vectors in road design to model the movement of a vehicle travelling along a curved section of road.</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0" dirty="0" smtClean="0">
                          <a:latin typeface="Arial" panose="020B0604020202020204" pitchFamily="34" charset="0"/>
                          <a:cs typeface="Arial" panose="020B0604020202020204" pitchFamily="34" charset="0"/>
                        </a:rPr>
                        <a:t>In this parallelogram which line </a:t>
                      </a:r>
                      <a:br>
                        <a:rPr lang="en-US" sz="2800" i="0" dirty="0" smtClean="0">
                          <a:latin typeface="Arial" panose="020B0604020202020204" pitchFamily="34" charset="0"/>
                          <a:cs typeface="Arial" panose="020B0604020202020204" pitchFamily="34" charset="0"/>
                        </a:rPr>
                      </a:br>
                      <a:r>
                        <a:rPr lang="en-US" sz="2800" i="0" dirty="0" smtClean="0">
                          <a:latin typeface="Arial" panose="020B0604020202020204" pitchFamily="34" charset="0"/>
                          <a:cs typeface="Arial" panose="020B0604020202020204" pitchFamily="34" charset="0"/>
                        </a:rPr>
                        <a:t>segments are </a:t>
                      </a:r>
                    </a:p>
                    <a:p>
                      <a:pPr marL="514350" marR="0" lvl="0" indent="-514350" algn="l" defTabSz="914400" rtl="0" eaLnBrk="1" fontAlgn="auto" latinLnBrk="0" hangingPunct="1">
                        <a:lnSpc>
                          <a:spcPct val="100000"/>
                        </a:lnSpc>
                        <a:spcBef>
                          <a:spcPts val="0"/>
                        </a:spcBef>
                        <a:spcAft>
                          <a:spcPts val="0"/>
                        </a:spcAft>
                        <a:buClrTx/>
                        <a:buSzTx/>
                        <a:buFont typeface="+mj-lt"/>
                        <a:buAutoNum type="alphaLcPeriod"/>
                        <a:tabLst/>
                        <a:defRPr/>
                      </a:pPr>
                      <a:r>
                        <a:rPr lang="en-US" sz="2800" i="0" dirty="0" smtClean="0">
                          <a:latin typeface="Arial" panose="020B0604020202020204" pitchFamily="34" charset="0"/>
                          <a:cs typeface="Arial" panose="020B0604020202020204" pitchFamily="34" charset="0"/>
                        </a:rPr>
                        <a:t>parallel</a:t>
                      </a:r>
                    </a:p>
                    <a:p>
                      <a:pPr marL="514350" marR="0" lvl="0" indent="-514350" algn="l" defTabSz="914400" rtl="0" eaLnBrk="1" fontAlgn="auto" latinLnBrk="0" hangingPunct="1">
                        <a:lnSpc>
                          <a:spcPct val="100000"/>
                        </a:lnSpc>
                        <a:spcBef>
                          <a:spcPts val="0"/>
                        </a:spcBef>
                        <a:spcAft>
                          <a:spcPts val="0"/>
                        </a:spcAft>
                        <a:buClrTx/>
                        <a:buSzTx/>
                        <a:buFont typeface="+mj-lt"/>
                        <a:buAutoNum type="alphaLcPeriod"/>
                        <a:tabLst/>
                        <a:defRPr/>
                      </a:pPr>
                      <a:r>
                        <a:rPr lang="en-US" sz="2800" i="0" dirty="0" smtClean="0">
                          <a:latin typeface="Arial" panose="020B0604020202020204" pitchFamily="34" charset="0"/>
                          <a:cs typeface="Arial" panose="020B0604020202020204" pitchFamily="34" charset="0"/>
                        </a:rPr>
                        <a:t>equal?</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98462"/>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18.3</a:t>
            </a:r>
            <a:endParaRPr lang="en-US" sz="246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47246" y="4475119"/>
            <a:ext cx="2140899" cy="1690185"/>
          </a:xfrm>
          <a:prstGeom prst="rect">
            <a:avLst/>
          </a:prstGeom>
        </p:spPr>
      </p:pic>
    </p:spTree>
    <p:extLst>
      <p:ext uri="{BB962C8B-B14F-4D97-AF65-F5344CB8AC3E}">
        <p14:creationId xmlns:p14="http://schemas.microsoft.com/office/powerpoint/2010/main" val="4255302822"/>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4680520" cy="5121723"/>
              </a:xfrm>
              <a:prstGeom prst="rect">
                <a:avLst/>
              </a:prstGeom>
            </p:spPr>
            <p:txBody>
              <a:bodyPr wrap="square">
                <a:spAutoFit/>
              </a:bodyPr>
              <a:lstStyle/>
              <a:p>
                <a:pPr marL="517525" indent="-517525">
                  <a:buClr>
                    <a:srgbClr val="C00000"/>
                  </a:buClr>
                  <a:buFont typeface="+mj-lt"/>
                  <a:buAutoNum type="arabicPeriod"/>
                  <a:tabLst>
                    <a:tab pos="2514600" algn="l"/>
                  </a:tabLst>
                </a:pPr>
                <a14:m>
                  <m:oMath xmlns:m="http://schemas.openxmlformats.org/officeDocument/2006/math">
                    <m:acc>
                      <m:accPr>
                        <m:chr m:val="⃗"/>
                        <m:ctrlPr>
                          <a:rPr lang="en-US" sz="3200" b="1" i="1" dirty="0" smtClean="0">
                            <a:latin typeface="Cambria Math" panose="02040503050406030204" pitchFamily="18" charset="0"/>
                          </a:rPr>
                        </m:ctrlPr>
                      </m:accPr>
                      <m:e>
                        <m:r>
                          <a:rPr lang="en-US" sz="3200" b="1" i="0" dirty="0" smtClean="0">
                            <a:latin typeface="Cambria Math" panose="02040503050406030204" pitchFamily="18" charset="0"/>
                          </a:rPr>
                          <m:t>𝐀𝐁</m:t>
                        </m:r>
                      </m:e>
                    </m:acc>
                    <m:r>
                      <a:rPr lang="en-US" sz="3200" b="0" i="0" dirty="0" smtClean="0">
                        <a:latin typeface="Cambria Math" panose="02040503050406030204" pitchFamily="18" charset="0"/>
                      </a:rPr>
                      <m:t> </m:t>
                    </m:r>
                  </m:oMath>
                </a14:m>
                <a:r>
                  <a:rPr lang="en-US" sz="3000" dirty="0" smtClean="0"/>
                  <a:t>is </a:t>
                </a:r>
                <a:r>
                  <a:rPr lang="en-US" sz="3000" dirty="0"/>
                  <a:t>the column vector </a:t>
                </a: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4</m:t>
                        </m:r>
                      </m:num>
                      <m:den>
                        <m:r>
                          <a:rPr lang="en-US" sz="3200" b="0" i="1" smtClean="0">
                            <a:latin typeface="Cambria Math" panose="02040503050406030204" pitchFamily="18" charset="0"/>
                            <a:cs typeface="Arial" panose="020B0604020202020204" pitchFamily="34" charset="0"/>
                          </a:rPr>
                          <m:t>3</m:t>
                        </m:r>
                      </m:den>
                    </m:f>
                  </m:oMath>
                </a14:m>
                <a:r>
                  <a:rPr lang="en-US" sz="3200" dirty="0" smtClean="0">
                    <a:latin typeface="Arial" panose="020B0604020202020204" pitchFamily="34" charset="0"/>
                    <a:cs typeface="Arial" panose="020B0604020202020204" pitchFamily="34" charset="0"/>
                  </a:rPr>
                  <a:t>)</a:t>
                </a:r>
                <a:r>
                  <a:rPr lang="en-US" sz="3000" dirty="0" smtClean="0"/>
                  <a:t>.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𝐁𝐂</m:t>
                        </m:r>
                      </m:e>
                    </m:acc>
                  </m:oMath>
                </a14:m>
                <a:r>
                  <a:rPr lang="en-US" sz="3000" dirty="0"/>
                  <a:t> is the column vector </a:t>
                </a: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2</m:t>
                        </m:r>
                      </m:num>
                      <m:den>
                        <m:r>
                          <a:rPr lang="en-US" sz="3200" b="0" i="1" smtClean="0">
                            <a:latin typeface="Cambria Math" panose="02040503050406030204" pitchFamily="18" charset="0"/>
                            <a:cs typeface="Arial" panose="020B0604020202020204" pitchFamily="34" charset="0"/>
                          </a:rPr>
                          <m:t>4</m:t>
                        </m:r>
                      </m:den>
                    </m:f>
                  </m:oMath>
                </a14:m>
                <a:r>
                  <a:rPr lang="en-US" sz="3200" dirty="0" smtClean="0">
                    <a:latin typeface="Arial" panose="020B0604020202020204" pitchFamily="34" charset="0"/>
                    <a:cs typeface="Arial" panose="020B0604020202020204" pitchFamily="34" charset="0"/>
                  </a:rPr>
                  <a:t>)</a:t>
                </a:r>
                <a:r>
                  <a:rPr lang="en-US" sz="3000" dirty="0" smtClean="0"/>
                  <a:t>.</a:t>
                </a:r>
                <a:endParaRPr lang="en-US" sz="3000" dirty="0"/>
              </a:p>
              <a:p>
                <a:pPr marL="966788" lvl="1" indent="-509588">
                  <a:buClr>
                    <a:srgbClr val="C00000"/>
                  </a:buClr>
                  <a:buFont typeface="+mj-lt"/>
                  <a:buAutoNum type="alphaLcPeriod"/>
                  <a:tabLst>
                    <a:tab pos="2514600" algn="l"/>
                  </a:tabLst>
                </a:pPr>
                <a:r>
                  <a:rPr lang="en-US" sz="3000" dirty="0" smtClean="0"/>
                  <a:t>Find </a:t>
                </a:r>
                <a:r>
                  <a:rPr lang="en-US" sz="3000" dirty="0"/>
                  <a:t>the column vector AC. Draw a diagram to show your answer, </a:t>
                </a:r>
                <a:endParaRPr lang="en-US" sz="3000" dirty="0" smtClean="0"/>
              </a:p>
              <a:p>
                <a:pPr marL="966788" lvl="1" indent="-509588">
                  <a:buClr>
                    <a:srgbClr val="C00000"/>
                  </a:buClr>
                  <a:buFont typeface="+mj-lt"/>
                  <a:buAutoNum type="alphaLcPeriod"/>
                  <a:tabLst>
                    <a:tab pos="2514600" algn="l"/>
                  </a:tabLst>
                </a:pPr>
                <a:r>
                  <a:rPr lang="en-US" sz="3000" dirty="0" smtClean="0"/>
                  <a:t>Work </a:t>
                </a:r>
                <a:r>
                  <a:rPr lang="en-US" sz="3000" dirty="0"/>
                  <a:t>out the magnitude of AC.</a:t>
                </a:r>
              </a:p>
              <a:p>
                <a:pPr marL="620713" indent="-620713">
                  <a:buClr>
                    <a:srgbClr val="C00000"/>
                  </a:buClr>
                  <a:buFont typeface="+mj-lt"/>
                  <a:buAutoNum type="arabicPeriod"/>
                  <a:tabLst>
                    <a:tab pos="2514600" algn="l"/>
                  </a:tabLst>
                </a:pPr>
                <a:r>
                  <a:rPr lang="en-US" sz="3000" b="1" dirty="0" smtClean="0"/>
                  <a:t>p</a:t>
                </a:r>
                <a:r>
                  <a:rPr lang="en-US" sz="3000" dirty="0" smtClean="0"/>
                  <a:t> = </a:t>
                </a:r>
                <a:r>
                  <a:rPr lang="en-US" sz="28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800" i="1">
                            <a:latin typeface="Cambria Math" panose="02040503050406030204" pitchFamily="18" charset="0"/>
                            <a:cs typeface="Arial" panose="020B0604020202020204" pitchFamily="34" charset="0"/>
                          </a:rPr>
                        </m:ctrlPr>
                      </m:fPr>
                      <m:num>
                        <m:r>
                          <a:rPr lang="en-US" sz="2800" b="0" i="1" smtClean="0">
                            <a:latin typeface="Cambria Math" panose="02040503050406030204" pitchFamily="18" charset="0"/>
                            <a:cs typeface="Arial" panose="020B0604020202020204" pitchFamily="34" charset="0"/>
                          </a:rPr>
                          <m:t>−</m:t>
                        </m:r>
                        <m:r>
                          <a:rPr lang="en-US" sz="2800" i="1">
                            <a:latin typeface="Cambria Math" panose="02040503050406030204" pitchFamily="18" charset="0"/>
                            <a:cs typeface="Arial" panose="020B0604020202020204" pitchFamily="34" charset="0"/>
                          </a:rPr>
                          <m:t>2</m:t>
                        </m:r>
                      </m:num>
                      <m:den>
                        <m:r>
                          <a:rPr lang="en-US" sz="2800" b="0" i="1" smtClean="0">
                            <a:latin typeface="Cambria Math" panose="02040503050406030204" pitchFamily="18" charset="0"/>
                            <a:cs typeface="Arial" panose="020B0604020202020204" pitchFamily="34" charset="0"/>
                          </a:rPr>
                          <m:t>6</m:t>
                        </m:r>
                      </m:den>
                    </m:f>
                  </m:oMath>
                </a14:m>
                <a:r>
                  <a:rPr lang="en-US" sz="2800" dirty="0" smtClean="0">
                    <a:latin typeface="Arial" panose="020B0604020202020204" pitchFamily="34" charset="0"/>
                    <a:cs typeface="Arial" panose="020B0604020202020204" pitchFamily="34" charset="0"/>
                  </a:rPr>
                  <a:t>).</a:t>
                </a:r>
                <a:r>
                  <a:rPr lang="en-US" sz="3000" dirty="0" smtClean="0"/>
                  <a:t> What </a:t>
                </a:r>
                <a:r>
                  <a:rPr lang="en-US" sz="3000" dirty="0"/>
                  <a:t>is -</a:t>
                </a:r>
                <a:r>
                  <a:rPr lang="en-US" sz="3000" b="1" dirty="0"/>
                  <a:t>p</a:t>
                </a:r>
                <a:r>
                  <a:rPr lang="en-US" sz="3000" dirty="0"/>
                  <a:t>?</a:t>
                </a:r>
                <a:endParaRPr lang="en-US" sz="30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4680520" cy="5121723"/>
              </a:xfrm>
              <a:prstGeom prst="rect">
                <a:avLst/>
              </a:prstGeom>
              <a:blipFill rotWithShape="0">
                <a:blip r:embed="rId4"/>
                <a:stretch>
                  <a:fillRect l="-2604" b="-1786"/>
                </a:stretch>
              </a:blipFill>
            </p:spPr>
            <p:txBody>
              <a:bodyPr/>
              <a:lstStyle/>
              <a:p>
                <a:r>
                  <a:rPr lang="en-US">
                    <a:noFill/>
                  </a:rPr>
                  <a:t> </a:t>
                </a:r>
              </a:p>
            </p:txBody>
          </p:sp>
        </mc:Fallback>
      </mc:AlternateContent>
      <p:sp>
        <p:nvSpPr>
          <p:cNvPr id="7" name="Flowchart: Delay 6"/>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276937"/>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5285678"/>
              </a:xfrm>
              <a:prstGeom prst="rect">
                <a:avLst/>
              </a:prstGeom>
            </p:spPr>
            <p:txBody>
              <a:bodyPr wrap="square">
                <a:spAutoFit/>
              </a:bodyPr>
              <a:lstStyle/>
              <a:p>
                <a:pPr marL="465138" indent="-465138">
                  <a:buClr>
                    <a:srgbClr val="C00000"/>
                  </a:buClr>
                  <a:buFont typeface="+mj-lt"/>
                  <a:buAutoNum type="arabicPeriod" startAt="3"/>
                  <a:tabLst>
                    <a:tab pos="2514600" algn="l"/>
                  </a:tabLst>
                </a:pPr>
                <a:r>
                  <a:rPr lang="en-US" sz="3100" b="1" dirty="0" smtClean="0">
                    <a:solidFill>
                      <a:srgbClr val="C00000"/>
                    </a:solidFill>
                  </a:rPr>
                  <a:t>Reasoning / Communication </a:t>
                </a:r>
                <a14:m>
                  <m:oMath xmlns:m="http://schemas.openxmlformats.org/officeDocument/2006/math">
                    <m:acc>
                      <m:accPr>
                        <m:chr m:val="⃗"/>
                        <m:ctrlPr>
                          <a:rPr lang="en-US" sz="3100" b="1" i="1" dirty="0">
                            <a:latin typeface="Cambria Math" panose="02040503050406030204" pitchFamily="18" charset="0"/>
                          </a:rPr>
                        </m:ctrlPr>
                      </m:accPr>
                      <m:e>
                        <m:r>
                          <a:rPr lang="en-US" sz="3100" b="1" i="0" dirty="0" smtClean="0">
                            <a:latin typeface="Cambria Math" panose="02040503050406030204" pitchFamily="18" charset="0"/>
                          </a:rPr>
                          <m:t>𝐀𝐁</m:t>
                        </m:r>
                      </m:e>
                    </m:acc>
                  </m:oMath>
                </a14:m>
                <a:r>
                  <a:rPr lang="en-US" sz="3100" b="1" dirty="0" smtClean="0">
                    <a:solidFill>
                      <a:srgbClr val="C00000"/>
                    </a:solidFill>
                  </a:rPr>
                  <a:t> </a:t>
                </a:r>
                <a:r>
                  <a:rPr lang="en-US" sz="3100" dirty="0" smtClean="0"/>
                  <a:t>= </a:t>
                </a:r>
                <a:r>
                  <a:rPr lang="en-US" sz="3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100" i="1">
                            <a:latin typeface="Cambria Math" panose="02040503050406030204" pitchFamily="18" charset="0"/>
                            <a:cs typeface="Arial" panose="020B0604020202020204" pitchFamily="34" charset="0"/>
                          </a:rPr>
                        </m:ctrlPr>
                      </m:fPr>
                      <m:num>
                        <m:r>
                          <a:rPr lang="en-US" sz="3100" i="1">
                            <a:latin typeface="Cambria Math" panose="02040503050406030204" pitchFamily="18" charset="0"/>
                            <a:cs typeface="Arial" panose="020B0604020202020204" pitchFamily="34" charset="0"/>
                          </a:rPr>
                          <m:t>2</m:t>
                        </m:r>
                      </m:num>
                      <m:den>
                        <m:r>
                          <a:rPr lang="en-US" sz="3100" b="0" i="1" smtClean="0">
                            <a:latin typeface="Cambria Math" panose="02040503050406030204" pitchFamily="18" charset="0"/>
                            <a:cs typeface="Arial" panose="020B0604020202020204" pitchFamily="34" charset="0"/>
                          </a:rPr>
                          <m:t>3</m:t>
                        </m:r>
                      </m:den>
                    </m:f>
                  </m:oMath>
                </a14:m>
                <a:r>
                  <a:rPr lang="en-US" sz="3100" dirty="0" smtClean="0">
                    <a:latin typeface="Arial" panose="020B0604020202020204" pitchFamily="34" charset="0"/>
                    <a:cs typeface="Arial" panose="020B0604020202020204" pitchFamily="34" charset="0"/>
                  </a:rPr>
                  <a:t>)</a:t>
                </a:r>
                <a:r>
                  <a:rPr lang="en-US" sz="3100" dirty="0" smtClean="0"/>
                  <a:t>, </a:t>
                </a:r>
                <a14:m>
                  <m:oMath xmlns:m="http://schemas.openxmlformats.org/officeDocument/2006/math">
                    <m:acc>
                      <m:accPr>
                        <m:chr m:val="⃗"/>
                        <m:ctrlPr>
                          <a:rPr lang="en-US" sz="3100" b="1" i="1" dirty="0">
                            <a:latin typeface="Cambria Math" panose="02040503050406030204" pitchFamily="18" charset="0"/>
                          </a:rPr>
                        </m:ctrlPr>
                      </m:accPr>
                      <m:e>
                        <m:r>
                          <a:rPr lang="en-US" sz="3100" b="1" dirty="0">
                            <a:latin typeface="Cambria Math" panose="02040503050406030204" pitchFamily="18" charset="0"/>
                          </a:rPr>
                          <m:t>𝐁𝐂</m:t>
                        </m:r>
                      </m:e>
                    </m:acc>
                  </m:oMath>
                </a14:m>
                <a:r>
                  <a:rPr lang="en-US" sz="3100" b="1" dirty="0">
                    <a:solidFill>
                      <a:srgbClr val="C00000"/>
                    </a:solidFill>
                  </a:rPr>
                  <a:t> </a:t>
                </a:r>
                <a:r>
                  <a:rPr lang="en-US" sz="3100" dirty="0"/>
                  <a:t>= </a:t>
                </a:r>
                <a:r>
                  <a:rPr lang="en-US" sz="3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100" i="1">
                            <a:latin typeface="Cambria Math" panose="02040503050406030204" pitchFamily="18" charset="0"/>
                            <a:cs typeface="Arial" panose="020B0604020202020204" pitchFamily="34" charset="0"/>
                          </a:rPr>
                        </m:ctrlPr>
                      </m:fPr>
                      <m:num>
                        <m:r>
                          <a:rPr lang="en-US" sz="3100" b="0" i="1" smtClean="0">
                            <a:latin typeface="Cambria Math" panose="02040503050406030204" pitchFamily="18" charset="0"/>
                            <a:cs typeface="Arial" panose="020B0604020202020204" pitchFamily="34" charset="0"/>
                          </a:rPr>
                          <m:t>1</m:t>
                        </m:r>
                      </m:num>
                      <m:den>
                        <m:r>
                          <a:rPr lang="en-US" sz="3100" b="0" i="1" smtClean="0">
                            <a:latin typeface="Cambria Math" panose="02040503050406030204" pitchFamily="18" charset="0"/>
                            <a:cs typeface="Arial" panose="020B0604020202020204" pitchFamily="34" charset="0"/>
                          </a:rPr>
                          <m:t>−4</m:t>
                        </m:r>
                      </m:den>
                    </m:f>
                  </m:oMath>
                </a14:m>
                <a:r>
                  <a:rPr lang="en-US" sz="310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3100" b="1" i="1" dirty="0">
                            <a:latin typeface="Cambria Math" panose="02040503050406030204" pitchFamily="18" charset="0"/>
                          </a:rPr>
                        </m:ctrlPr>
                      </m:accPr>
                      <m:e>
                        <m:r>
                          <a:rPr lang="en-US" sz="3100" b="1" i="0" dirty="0" smtClean="0">
                            <a:latin typeface="Cambria Math" panose="02040503050406030204" pitchFamily="18" charset="0"/>
                          </a:rPr>
                          <m:t>𝐂𝐃</m:t>
                        </m:r>
                      </m:e>
                    </m:acc>
                  </m:oMath>
                </a14:m>
                <a:r>
                  <a:rPr lang="en-US" sz="3100" b="1" dirty="0">
                    <a:solidFill>
                      <a:srgbClr val="C00000"/>
                    </a:solidFill>
                  </a:rPr>
                  <a:t> </a:t>
                </a:r>
                <a:r>
                  <a:rPr lang="en-US" sz="3100" dirty="0"/>
                  <a:t>= </a:t>
                </a:r>
                <a:r>
                  <a:rPr lang="en-US" sz="3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100" i="1">
                            <a:latin typeface="Cambria Math" panose="02040503050406030204" pitchFamily="18" charset="0"/>
                            <a:cs typeface="Arial" panose="020B0604020202020204" pitchFamily="34" charset="0"/>
                          </a:rPr>
                        </m:ctrlPr>
                      </m:fPr>
                      <m:num>
                        <m:r>
                          <a:rPr lang="en-US" sz="3100" b="0" i="1" smtClean="0">
                            <a:latin typeface="Cambria Math" panose="02040503050406030204" pitchFamily="18" charset="0"/>
                            <a:cs typeface="Arial" panose="020B0604020202020204" pitchFamily="34" charset="0"/>
                          </a:rPr>
                          <m:t>−4</m:t>
                        </m:r>
                      </m:num>
                      <m:den>
                        <m:r>
                          <a:rPr lang="en-US" sz="3100" b="0" i="1" smtClean="0">
                            <a:latin typeface="Cambria Math" panose="02040503050406030204" pitchFamily="18" charset="0"/>
                            <a:cs typeface="Arial" panose="020B0604020202020204" pitchFamily="34" charset="0"/>
                          </a:rPr>
                          <m:t>5</m:t>
                        </m:r>
                      </m:den>
                    </m:f>
                  </m:oMath>
                </a14:m>
                <a:r>
                  <a:rPr lang="en-US" sz="3100" dirty="0" smtClean="0">
                    <a:latin typeface="Arial" panose="020B0604020202020204" pitchFamily="34" charset="0"/>
                    <a:cs typeface="Arial" panose="020B0604020202020204" pitchFamily="34" charset="0"/>
                  </a:rPr>
                  <a:t>).</a:t>
                </a:r>
                <a:r>
                  <a:rPr lang="en-US" sz="3100" b="1" dirty="0" smtClean="0">
                    <a:solidFill>
                      <a:srgbClr val="C00000"/>
                    </a:solidFill>
                  </a:rPr>
                  <a:t> </a:t>
                </a:r>
                <a:endParaRPr lang="en-US" sz="3100" b="1" dirty="0">
                  <a:solidFill>
                    <a:srgbClr val="C00000"/>
                  </a:solidFill>
                </a:endParaRPr>
              </a:p>
              <a:p>
                <a:pPr marL="974725" lvl="1" indent="-517525">
                  <a:buClr>
                    <a:srgbClr val="C00000"/>
                  </a:buClr>
                  <a:buFont typeface="+mj-lt"/>
                  <a:buAutoNum type="alphaLcPeriod"/>
                  <a:tabLst>
                    <a:tab pos="2514600" algn="l"/>
                  </a:tabLst>
                </a:pPr>
                <a:r>
                  <a:rPr lang="en-US" sz="3100" dirty="0" smtClean="0"/>
                  <a:t>Find </a:t>
                </a:r>
                <a:r>
                  <a:rPr lang="en-US" sz="3100" dirty="0"/>
                  <a:t>the column vector for </a:t>
                </a:r>
                <a14:m>
                  <m:oMath xmlns:m="http://schemas.openxmlformats.org/officeDocument/2006/math">
                    <m:acc>
                      <m:accPr>
                        <m:chr m:val="⃗"/>
                        <m:ctrlPr>
                          <a:rPr lang="en-US" sz="3100" b="1" i="1" dirty="0">
                            <a:latin typeface="Cambria Math" panose="02040503050406030204" pitchFamily="18" charset="0"/>
                          </a:rPr>
                        </m:ctrlPr>
                      </m:accPr>
                      <m:e>
                        <m:r>
                          <a:rPr lang="en-US" sz="3100" b="1" i="0" dirty="0" smtClean="0">
                            <a:latin typeface="Cambria Math" panose="02040503050406030204" pitchFamily="18" charset="0"/>
                          </a:rPr>
                          <m:t>𝐀</m:t>
                        </m:r>
                        <m:r>
                          <a:rPr lang="en-US" sz="3100" b="1" dirty="0">
                            <a:latin typeface="Cambria Math" panose="02040503050406030204" pitchFamily="18" charset="0"/>
                          </a:rPr>
                          <m:t>𝐃</m:t>
                        </m:r>
                      </m:e>
                    </m:acc>
                  </m:oMath>
                </a14:m>
                <a:r>
                  <a:rPr lang="en-US" sz="3100" dirty="0" smtClean="0"/>
                  <a:t>. Draw </a:t>
                </a:r>
                <a:r>
                  <a:rPr lang="en-US" sz="3100" dirty="0"/>
                  <a:t>a diagram to show </a:t>
                </a:r>
                <a:r>
                  <a:rPr lang="en-US" sz="3100" dirty="0" smtClean="0"/>
                  <a:t>this</a:t>
                </a:r>
                <a:r>
                  <a:rPr lang="en-US" sz="3100" dirty="0"/>
                  <a:t>.</a:t>
                </a:r>
                <a:endParaRPr lang="en-US" sz="3100" dirty="0" smtClean="0"/>
              </a:p>
              <a:p>
                <a:pPr marL="974725" lvl="1" indent="-517525">
                  <a:buClr>
                    <a:srgbClr val="C00000"/>
                  </a:buClr>
                  <a:buFont typeface="+mj-lt"/>
                  <a:buAutoNum type="alphaLcPeriod"/>
                  <a:tabLst>
                    <a:tab pos="2514600" algn="l"/>
                  </a:tabLst>
                </a:pPr>
                <a:r>
                  <a:rPr lang="en-US" sz="3100" dirty="0" smtClean="0"/>
                  <a:t>Show </a:t>
                </a:r>
                <a:r>
                  <a:rPr lang="en-US" sz="3100" dirty="0"/>
                  <a:t>that </a:t>
                </a:r>
                <a14:m>
                  <m:oMath xmlns:m="http://schemas.openxmlformats.org/officeDocument/2006/math">
                    <m:acc>
                      <m:accPr>
                        <m:chr m:val="⃗"/>
                        <m:ctrlPr>
                          <a:rPr lang="en-US" sz="3100" b="1" i="1" dirty="0">
                            <a:latin typeface="Cambria Math" panose="02040503050406030204" pitchFamily="18" charset="0"/>
                          </a:rPr>
                        </m:ctrlPr>
                      </m:accPr>
                      <m:e>
                        <m:r>
                          <a:rPr lang="en-US" sz="3100" b="1" i="0" dirty="0" smtClean="0">
                            <a:latin typeface="Cambria Math" panose="02040503050406030204" pitchFamily="18" charset="0"/>
                          </a:rPr>
                          <m:t>𝐀𝐂</m:t>
                        </m:r>
                      </m:e>
                    </m:acc>
                  </m:oMath>
                </a14:m>
                <a:r>
                  <a:rPr lang="en-US" sz="3100" dirty="0"/>
                  <a:t> = </a:t>
                </a:r>
                <a14:m>
                  <m:oMath xmlns:m="http://schemas.openxmlformats.org/officeDocument/2006/math">
                    <m:acc>
                      <m:accPr>
                        <m:chr m:val="⃗"/>
                        <m:ctrlPr>
                          <a:rPr lang="en-US" sz="3100" b="1" i="1" dirty="0">
                            <a:latin typeface="Cambria Math" panose="02040503050406030204" pitchFamily="18" charset="0"/>
                          </a:rPr>
                        </m:ctrlPr>
                      </m:accPr>
                      <m:e>
                        <m:r>
                          <a:rPr lang="en-US" sz="3100" b="1" i="0" dirty="0" smtClean="0">
                            <a:latin typeface="Cambria Math" panose="02040503050406030204" pitchFamily="18" charset="0"/>
                          </a:rPr>
                          <m:t>𝐃𝐁</m:t>
                        </m:r>
                      </m:e>
                    </m:acc>
                  </m:oMath>
                </a14:m>
                <a:r>
                  <a:rPr lang="en-US" sz="3100" dirty="0"/>
                  <a:t>.</a:t>
                </a:r>
              </a:p>
              <a:p>
                <a:pPr marL="517525" indent="-517525">
                  <a:buClr>
                    <a:srgbClr val="C00000"/>
                  </a:buClr>
                  <a:buFont typeface="+mj-lt"/>
                  <a:buAutoNum type="arabicPeriod" startAt="3"/>
                  <a:tabLst>
                    <a:tab pos="2514600" algn="l"/>
                  </a:tabLst>
                </a:pPr>
                <a:r>
                  <a:rPr lang="en-US" sz="3100" b="1" dirty="0" smtClean="0">
                    <a:latin typeface="Arial" panose="020B0604020202020204" pitchFamily="34" charset="0"/>
                    <a:cs typeface="Arial" panose="020B0604020202020204" pitchFamily="34" charset="0"/>
                  </a:rPr>
                  <a:t>a</a:t>
                </a:r>
                <a:r>
                  <a:rPr lang="en-US" sz="3100" dirty="0" smtClean="0">
                    <a:latin typeface="Arial" panose="020B0604020202020204" pitchFamily="34" charset="0"/>
                    <a:cs typeface="Arial" panose="020B0604020202020204" pitchFamily="34" charset="0"/>
                  </a:rPr>
                  <a:t> = (</a:t>
                </a:r>
                <a14:m>
                  <m:oMath xmlns:m="http://schemas.openxmlformats.org/officeDocument/2006/math">
                    <m:f>
                      <m:fPr>
                        <m:type m:val="noBar"/>
                        <m:ctrlPr>
                          <a:rPr lang="en-US" sz="3100" i="1">
                            <a:latin typeface="Cambria Math" panose="02040503050406030204" pitchFamily="18" charset="0"/>
                            <a:cs typeface="Arial" panose="020B0604020202020204" pitchFamily="34" charset="0"/>
                          </a:rPr>
                        </m:ctrlPr>
                      </m:fPr>
                      <m:num>
                        <m:r>
                          <a:rPr lang="en-US" sz="3100" b="0" i="1" smtClean="0">
                            <a:latin typeface="Cambria Math" panose="02040503050406030204" pitchFamily="18" charset="0"/>
                            <a:cs typeface="Arial" panose="020B0604020202020204" pitchFamily="34" charset="0"/>
                          </a:rPr>
                          <m:t>5</m:t>
                        </m:r>
                      </m:num>
                      <m:den>
                        <m:r>
                          <a:rPr lang="en-US" sz="3100" b="0" i="1" smtClean="0">
                            <a:latin typeface="Cambria Math" panose="02040503050406030204" pitchFamily="18" charset="0"/>
                            <a:cs typeface="Arial" panose="020B0604020202020204" pitchFamily="34" charset="0"/>
                          </a:rPr>
                          <m:t>9</m:t>
                        </m:r>
                      </m:den>
                    </m:f>
                  </m:oMath>
                </a14:m>
                <a:r>
                  <a:rPr lang="en-US" sz="3100" dirty="0">
                    <a:latin typeface="Arial" panose="020B0604020202020204" pitchFamily="34" charset="0"/>
                    <a:cs typeface="Arial" panose="020B0604020202020204" pitchFamily="34" charset="0"/>
                  </a:rPr>
                  <a:t>)</a:t>
                </a:r>
                <a:r>
                  <a:rPr lang="en-US" sz="3100" dirty="0"/>
                  <a:t> </a:t>
                </a:r>
                <a:r>
                  <a:rPr lang="en-US" sz="3100" dirty="0" smtClean="0"/>
                  <a:t>and </a:t>
                </a:r>
                <a:r>
                  <a:rPr lang="en-US" sz="3100" b="1" dirty="0" smtClean="0"/>
                  <a:t>b</a:t>
                </a:r>
                <a:r>
                  <a:rPr lang="en-US" sz="3100" dirty="0" smtClean="0"/>
                  <a:t> = </a:t>
                </a:r>
                <a:r>
                  <a:rPr lang="en-US" sz="31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100" i="1">
                            <a:latin typeface="Cambria Math" panose="02040503050406030204" pitchFamily="18" charset="0"/>
                            <a:cs typeface="Arial" panose="020B0604020202020204" pitchFamily="34" charset="0"/>
                          </a:rPr>
                        </m:ctrlPr>
                      </m:fPr>
                      <m:num>
                        <m:r>
                          <a:rPr lang="en-US" sz="3100" b="0" i="1" smtClean="0">
                            <a:latin typeface="Cambria Math" panose="02040503050406030204" pitchFamily="18" charset="0"/>
                            <a:cs typeface="Arial" panose="020B0604020202020204" pitchFamily="34" charset="0"/>
                          </a:rPr>
                          <m:t>3</m:t>
                        </m:r>
                      </m:num>
                      <m:den>
                        <m:r>
                          <a:rPr lang="en-US" sz="3100" b="0" i="1" smtClean="0">
                            <a:latin typeface="Cambria Math" panose="02040503050406030204" pitchFamily="18" charset="0"/>
                            <a:cs typeface="Arial" panose="020B0604020202020204" pitchFamily="34" charset="0"/>
                          </a:rPr>
                          <m:t>3</m:t>
                        </m:r>
                      </m:den>
                    </m:f>
                  </m:oMath>
                </a14:m>
                <a:r>
                  <a:rPr lang="en-US" sz="3100" dirty="0" smtClean="0">
                    <a:latin typeface="Arial" panose="020B0604020202020204" pitchFamily="34" charset="0"/>
                    <a:cs typeface="Arial" panose="020B0604020202020204" pitchFamily="34" charset="0"/>
                  </a:rPr>
                  <a:t>). Work out the magnitude of:</a:t>
                </a:r>
                <a:endParaRPr lang="en-US" sz="3100" dirty="0"/>
              </a:p>
              <a:p>
                <a:pPr marL="974725" lvl="1" indent="-517525">
                  <a:buClr>
                    <a:srgbClr val="C00000"/>
                  </a:buClr>
                  <a:buFont typeface="+mj-lt"/>
                  <a:buAutoNum type="alphaLcPeriod"/>
                  <a:tabLst>
                    <a:tab pos="2514600" algn="l"/>
                  </a:tabLst>
                </a:pPr>
                <a:r>
                  <a:rPr lang="en-US" sz="3100" b="1" dirty="0"/>
                  <a:t>a</a:t>
                </a:r>
                <a:r>
                  <a:rPr lang="en-US" sz="3100" dirty="0"/>
                  <a:t>  </a:t>
                </a:r>
                <a:r>
                  <a:rPr lang="en-US" sz="3100" dirty="0" smtClean="0"/>
                  <a:t>      </a:t>
                </a:r>
                <a:r>
                  <a:rPr lang="en-US" sz="3100" dirty="0" smtClean="0">
                    <a:solidFill>
                      <a:srgbClr val="C00000"/>
                    </a:solidFill>
                  </a:rPr>
                  <a:t>b.</a:t>
                </a:r>
                <a:r>
                  <a:rPr lang="en-US" sz="3100" dirty="0" smtClean="0"/>
                  <a:t> 2</a:t>
                </a:r>
                <a:r>
                  <a:rPr lang="en-US" sz="3100" b="1" dirty="0" smtClean="0"/>
                  <a:t>b</a:t>
                </a:r>
                <a:r>
                  <a:rPr lang="en-US" sz="3100" dirty="0" smtClean="0"/>
                  <a:t>      </a:t>
                </a:r>
                <a:r>
                  <a:rPr lang="en-US" sz="3100" dirty="0" smtClean="0">
                    <a:solidFill>
                      <a:srgbClr val="C00000"/>
                    </a:solidFill>
                  </a:rPr>
                  <a:t>c.</a:t>
                </a:r>
                <a:r>
                  <a:rPr lang="en-US" sz="3100" dirty="0" smtClean="0"/>
                  <a:t> </a:t>
                </a:r>
                <a:r>
                  <a:rPr lang="en-US" sz="3100" b="1" dirty="0" smtClean="0"/>
                  <a:t>a + b</a:t>
                </a:r>
                <a:endParaRPr lang="en-US" sz="3100" b="1"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5285678"/>
              </a:xfrm>
              <a:prstGeom prst="rect">
                <a:avLst/>
              </a:prstGeom>
              <a:blipFill rotWithShape="0">
                <a:blip r:embed="rId4"/>
                <a:stretch>
                  <a:fillRect l="-2549" t="-1384" r="-4751" b="-2768"/>
                </a:stretch>
              </a:blipFill>
            </p:spPr>
            <p:txBody>
              <a:bodyPr/>
              <a:lstStyle/>
              <a:p>
                <a:r>
                  <a:rPr lang="en-US">
                    <a:noFill/>
                  </a:rPr>
                  <a:t> </a:t>
                </a:r>
              </a:p>
            </p:txBody>
          </p:sp>
        </mc:Fallback>
      </mc:AlternateContent>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515719920"/>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3840731"/>
              </a:xfrm>
              <a:prstGeom prst="rect">
                <a:avLst/>
              </a:prstGeom>
            </p:spPr>
            <p:txBody>
              <a:bodyPr wrap="square">
                <a:spAutoFit/>
              </a:bodyPr>
              <a:lstStyle/>
              <a:p>
                <a:pPr marL="514350" indent="-514350">
                  <a:buClr>
                    <a:srgbClr val="C00000"/>
                  </a:buClr>
                  <a:buFont typeface="+mj-lt"/>
                  <a:buAutoNum type="arabicPeriod" startAt="5"/>
                  <a:tabLst>
                    <a:tab pos="2514600" algn="l"/>
                  </a:tabLst>
                </a:pPr>
                <a:r>
                  <a:rPr lang="en-US" sz="2800" dirty="0" smtClean="0"/>
                  <a:t>In </a:t>
                </a:r>
                <a:r>
                  <a:rPr lang="en-US" sz="2800" dirty="0"/>
                  <a:t>the quadrilateral ABCD, </a:t>
                </a:r>
                <a14:m>
                  <m:oMath xmlns:m="http://schemas.openxmlformats.org/officeDocument/2006/math">
                    <m:acc>
                      <m:accPr>
                        <m:chr m:val="⃗"/>
                        <m:ctrlPr>
                          <a:rPr lang="en-US" sz="2800" b="1" i="1" dirty="0">
                            <a:latin typeface="Cambria Math" panose="02040503050406030204" pitchFamily="18" charset="0"/>
                          </a:rPr>
                        </m:ctrlPr>
                      </m:accPr>
                      <m:e>
                        <m:r>
                          <a:rPr lang="en-US" sz="2800" b="1" dirty="0">
                            <a:latin typeface="Cambria Math" panose="02040503050406030204" pitchFamily="18" charset="0"/>
                          </a:rPr>
                          <m:t>𝐀𝐁</m:t>
                        </m:r>
                      </m:e>
                    </m:acc>
                  </m:oMath>
                </a14:m>
                <a:r>
                  <a:rPr lang="en-US" sz="2800" dirty="0"/>
                  <a:t> = </a:t>
                </a:r>
                <a:r>
                  <a:rPr lang="en-US" sz="2800" b="1" dirty="0"/>
                  <a:t>a</a:t>
                </a:r>
                <a:r>
                  <a:rPr lang="en-US" sz="2800" dirty="0"/>
                  <a:t>,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𝐁𝐂</m:t>
                        </m:r>
                      </m:e>
                    </m:acc>
                  </m:oMath>
                </a14:m>
                <a:r>
                  <a:rPr lang="en-US" sz="2800" dirty="0"/>
                  <a:t> = </a:t>
                </a:r>
                <a:r>
                  <a:rPr lang="en-US" sz="2800" b="1" dirty="0"/>
                  <a:t>b</a:t>
                </a:r>
                <a:r>
                  <a:rPr lang="en-US" sz="2800" dirty="0"/>
                  <a:t> and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𝐂𝐃</m:t>
                        </m:r>
                      </m:e>
                    </m:acc>
                  </m:oMath>
                </a14:m>
                <a:r>
                  <a:rPr lang="en-US" sz="2800" dirty="0"/>
                  <a:t> = </a:t>
                </a:r>
                <a:r>
                  <a:rPr lang="en-US" sz="2800" b="1" dirty="0" smtClean="0"/>
                  <a:t>c</a:t>
                </a:r>
                <a:r>
                  <a:rPr lang="en-US" sz="2800" dirty="0" smtClean="0"/>
                  <a:t>. Find </a:t>
                </a:r>
                <a:r>
                  <a:rPr lang="en-US" sz="2800" dirty="0"/>
                  <a:t>in terms of </a:t>
                </a:r>
                <a:r>
                  <a:rPr lang="en-US" sz="2800" b="1" dirty="0"/>
                  <a:t>a</a:t>
                </a:r>
                <a:r>
                  <a:rPr lang="en-US" sz="2800" dirty="0"/>
                  <a:t>, </a:t>
                </a:r>
                <a:r>
                  <a:rPr lang="en-US" sz="2800" b="1" dirty="0"/>
                  <a:t>b</a:t>
                </a:r>
                <a:r>
                  <a:rPr lang="en-US" sz="2800" dirty="0"/>
                  <a:t> and </a:t>
                </a:r>
                <a:r>
                  <a:rPr lang="en-US" sz="2800" b="1" dirty="0"/>
                  <a:t>c</a:t>
                </a:r>
                <a:r>
                  <a:rPr lang="en-US" sz="2800" dirty="0" smtClean="0"/>
                  <a:t>.</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1200" dirty="0" smtClean="0"/>
              </a:p>
              <a:p>
                <a:pPr marL="971550" lvl="1" indent="-514350">
                  <a:buClr>
                    <a:srgbClr val="C00000"/>
                  </a:buClr>
                  <a:buFont typeface="+mj-lt"/>
                  <a:buAutoNum type="alphaLcPeriod"/>
                  <a:tabLst>
                    <a:tab pos="2514600" algn="l"/>
                  </a:tabLst>
                </a:pPr>
                <a14:m>
                  <m:oMath xmlns:m="http://schemas.openxmlformats.org/officeDocument/2006/math">
                    <m:acc>
                      <m:accPr>
                        <m:chr m:val="⃗"/>
                        <m:ctrlPr>
                          <a:rPr lang="en-US" sz="2800" b="1" i="1" dirty="0">
                            <a:latin typeface="Cambria Math" panose="02040503050406030204" pitchFamily="18" charset="0"/>
                          </a:rPr>
                        </m:ctrlPr>
                      </m:accPr>
                      <m:e>
                        <m:r>
                          <a:rPr lang="en-US" sz="2800" b="1" i="0" dirty="0">
                            <a:latin typeface="Cambria Math" panose="02040503050406030204" pitchFamily="18" charset="0"/>
                          </a:rPr>
                          <m:t>𝐀</m:t>
                        </m:r>
                        <m:r>
                          <a:rPr lang="en-US" sz="2800" b="1" i="0" dirty="0" smtClean="0">
                            <a:latin typeface="Cambria Math" panose="02040503050406030204" pitchFamily="18" charset="0"/>
                          </a:rPr>
                          <m:t>𝐂</m:t>
                        </m:r>
                      </m:e>
                    </m:acc>
                  </m:oMath>
                </a14:m>
                <a:r>
                  <a:rPr lang="en-US" sz="2800" dirty="0" smtClean="0"/>
                  <a:t>	b.  </a:t>
                </a:r>
                <a14:m>
                  <m:oMath xmlns:m="http://schemas.openxmlformats.org/officeDocument/2006/math">
                    <m:acc>
                      <m:accPr>
                        <m:chr m:val="⃗"/>
                        <m:ctrlPr>
                          <a:rPr lang="en-US" sz="2800" b="1" i="1" dirty="0">
                            <a:latin typeface="Cambria Math" panose="02040503050406030204" pitchFamily="18" charset="0"/>
                          </a:rPr>
                        </m:ctrlPr>
                      </m:accPr>
                      <m:e>
                        <m:r>
                          <a:rPr lang="en-US" sz="2800" b="1" dirty="0">
                            <a:latin typeface="Cambria Math" panose="02040503050406030204" pitchFamily="18" charset="0"/>
                          </a:rPr>
                          <m:t>𝐀</m:t>
                        </m:r>
                        <m:r>
                          <a:rPr lang="en-US" sz="2800" b="1" i="0" dirty="0" smtClean="0">
                            <a:latin typeface="Cambria Math" panose="02040503050406030204" pitchFamily="18" charset="0"/>
                          </a:rPr>
                          <m:t>𝐃</m:t>
                        </m:r>
                      </m:e>
                    </m:acc>
                  </m:oMath>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3840731"/>
              </a:xfrm>
              <a:prstGeom prst="rect">
                <a:avLst/>
              </a:prstGeom>
              <a:blipFill rotWithShape="0">
                <a:blip r:embed="rId4"/>
                <a:stretch>
                  <a:fillRect l="-2086" t="-1587" b="-3333"/>
                </a:stretch>
              </a:blipFill>
            </p:spPr>
            <p:txBody>
              <a:bodyPr/>
              <a:lstStyle/>
              <a:p>
                <a:r>
                  <a:rPr lang="en-US">
                    <a:noFill/>
                  </a:rPr>
                  <a:t> </a:t>
                </a:r>
              </a:p>
            </p:txBody>
          </p:sp>
        </mc:Fallback>
      </mc:AlternateContent>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0414" y="2708920"/>
            <a:ext cx="5098796" cy="176896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flipH="1">
                <a:off x="251520" y="5065507"/>
                <a:ext cx="5204539" cy="52373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𝐀</m:t>
                        </m:r>
                        <m:r>
                          <a:rPr lang="en-US" sz="2400" b="1" i="0" dirty="0" smtClean="0">
                            <a:solidFill>
                              <a:schemeClr val="tx1"/>
                            </a:solidFill>
                            <a:latin typeface="Cambria Math" panose="02040503050406030204" pitchFamily="18" charset="0"/>
                          </a:rPr>
                          <m:t>𝐂</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𝐀</m:t>
                        </m:r>
                        <m:r>
                          <a:rPr lang="en-US" sz="2400" b="1" i="1" dirty="0" smtClean="0">
                            <a:solidFill>
                              <a:schemeClr val="tx1"/>
                            </a:solidFill>
                            <a:latin typeface="Cambria Math" panose="02040503050406030204" pitchFamily="18" charset="0"/>
                            <a:sym typeface="Wingdings" panose="05000000000000000000" pitchFamily="2" charset="2"/>
                          </a:rPr>
                          <m:t></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i="0" dirty="0">
                            <a:solidFill>
                              <a:schemeClr val="tx1"/>
                            </a:solidFill>
                            <a:latin typeface="Cambria Math" panose="02040503050406030204" pitchFamily="18" charset="0"/>
                            <a:sym typeface="Wingdings" panose="05000000000000000000" pitchFamily="2" charset="2"/>
                          </a:rPr>
                          <m:t></m:t>
                        </m:r>
                        <m:r>
                          <a:rPr lang="en-US" sz="2400" b="1" i="0" dirty="0" smtClean="0">
                            <a:solidFill>
                              <a:schemeClr val="tx1"/>
                            </a:solidFill>
                            <a:latin typeface="Cambria Math" panose="02040503050406030204" pitchFamily="18" charset="0"/>
                            <a:sym typeface="Wingdings" panose="05000000000000000000" pitchFamily="2" charset="2"/>
                          </a:rPr>
                          <m:t>𝐂</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1" dirty="0">
                        <a:solidFill>
                          <a:schemeClr val="tx1"/>
                        </a:solidFill>
                        <a:latin typeface="Cambria Math" panose="02040503050406030204" pitchFamily="18" charset="0"/>
                        <a:sym typeface="Wingdings" panose="05000000000000000000" pitchFamily="2" charset="2"/>
                      </a:rPr>
                      <m:t></m:t>
                    </m:r>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1" dirty="0">
                        <a:solidFill>
                          <a:schemeClr val="tx1"/>
                        </a:solidFill>
                        <a:latin typeface="Cambria Math" panose="02040503050406030204" pitchFamily="18" charset="0"/>
                        <a:sym typeface="Wingdings" panose="05000000000000000000" pitchFamily="2" charset="2"/>
                      </a:rPr>
                      <m:t></m:t>
                    </m:r>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flipH="1">
                <a:off x="251520" y="5065507"/>
                <a:ext cx="5204539" cy="523733"/>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flipH="1">
                <a:off x="251520" y="5661572"/>
                <a:ext cx="5204539" cy="8930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𝐀𝐂</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𝐀</m:t>
                        </m:r>
                        <m:r>
                          <a:rPr lang="en-US" sz="2400" b="1" dirty="0">
                            <a:solidFill>
                              <a:schemeClr val="tx1"/>
                            </a:solidFill>
                            <a:latin typeface="Cambria Math" panose="02040503050406030204" pitchFamily="18" charset="0"/>
                            <a:sym typeface="Wingdings" panose="05000000000000000000" pitchFamily="2" charset="2"/>
                          </a:rPr>
                          <m:t></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sym typeface="Wingdings" panose="05000000000000000000" pitchFamily="2" charset="2"/>
                          </a:rPr>
                          <m:t></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sym typeface="Wingdings" panose="05000000000000000000" pitchFamily="2" charset="2"/>
                          </a:rPr>
                          <m:t></m:t>
                        </m:r>
                        <m:r>
                          <a:rPr lang="en-US" sz="2400" b="1" i="0" dirty="0" smtClean="0">
                            <a:solidFill>
                              <a:schemeClr val="tx1"/>
                            </a:solidFill>
                            <a:latin typeface="Cambria Math" panose="02040503050406030204" pitchFamily="18" charset="0"/>
                          </a:rPr>
                          <m:t>𝐃</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1" dirty="0">
                        <a:solidFill>
                          <a:schemeClr val="tx1"/>
                        </a:solidFill>
                        <a:latin typeface="Cambria Math" panose="02040503050406030204" pitchFamily="18" charset="0"/>
                        <a:sym typeface="Wingdings" panose="05000000000000000000" pitchFamily="2" charset="2"/>
                      </a:rPr>
                      <m:t></m:t>
                    </m:r>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1" dirty="0">
                        <a:solidFill>
                          <a:schemeClr val="tx1"/>
                        </a:solidFill>
                        <a:latin typeface="Cambria Math" panose="02040503050406030204" pitchFamily="18" charset="0"/>
                        <a:sym typeface="Wingdings" panose="05000000000000000000" pitchFamily="2" charset="2"/>
                      </a:rPr>
                      <m:t></m:t>
                    </m:r>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r>
                      <a:rPr lang="en-US" sz="2400" b="1" dirty="0">
                        <a:solidFill>
                          <a:schemeClr val="tx1"/>
                        </a:solidFill>
                        <a:latin typeface="Cambria Math" panose="02040503050406030204" pitchFamily="18" charset="0"/>
                        <a:sym typeface="Wingdings" panose="05000000000000000000" pitchFamily="2" charset="2"/>
                      </a:rPr>
                      <m:t></m:t>
                    </m:r>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251520" y="5661572"/>
                <a:ext cx="5204539" cy="893065"/>
              </a:xfrm>
              <a:prstGeom prst="rect">
                <a:avLst/>
              </a:prstGeom>
              <a:blipFill rotWithShape="0">
                <a:blip r:embed="rId8"/>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621125502"/>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4370620"/>
              </a:xfrm>
              <a:prstGeom prst="rect">
                <a:avLst/>
              </a:prstGeom>
            </p:spPr>
            <p:txBody>
              <a:bodyPr wrap="square">
                <a:spAutoFit/>
              </a:bodyPr>
              <a:lstStyle/>
              <a:p>
                <a:pPr marL="514350" indent="-514350">
                  <a:buClr>
                    <a:srgbClr val="C00000"/>
                  </a:buClr>
                  <a:buFont typeface="+mj-lt"/>
                  <a:buAutoNum type="arabicPeriod" startAt="6"/>
                  <a:tabLst>
                    <a:tab pos="2514600" algn="l"/>
                  </a:tabLst>
                </a:pPr>
                <a14:m>
                  <m:oMath xmlns:m="http://schemas.openxmlformats.org/officeDocument/2006/math">
                    <m:acc>
                      <m:accPr>
                        <m:chr m:val="⃗"/>
                        <m:ctrlPr>
                          <a:rPr lang="en-US" sz="2900" b="1" i="1" dirty="0" smtClean="0">
                            <a:latin typeface="Cambria Math" panose="02040503050406030204" pitchFamily="18" charset="0"/>
                          </a:rPr>
                        </m:ctrlPr>
                      </m:accPr>
                      <m:e>
                        <m:r>
                          <a:rPr lang="en-US" sz="2900" b="1" i="0" dirty="0" smtClean="0">
                            <a:latin typeface="Cambria Math" panose="02040503050406030204" pitchFamily="18" charset="0"/>
                          </a:rPr>
                          <m:t>𝐎𝐀</m:t>
                        </m:r>
                      </m:e>
                    </m:acc>
                  </m:oMath>
                </a14:m>
                <a:r>
                  <a:rPr lang="en-US" sz="2900" dirty="0"/>
                  <a:t> = </a:t>
                </a:r>
                <a:r>
                  <a:rPr lang="en-US" sz="2900" b="1" dirty="0"/>
                  <a:t>a</a:t>
                </a:r>
                <a:r>
                  <a:rPr lang="en-US" sz="2900" dirty="0"/>
                  <a:t>, </a:t>
                </a:r>
                <a:r>
                  <a:rPr lang="en-US" sz="2900" dirty="0" smtClean="0"/>
                  <a:t/>
                </a:r>
                <a:br>
                  <a:rPr lang="en-US" sz="2900" dirty="0" smtClean="0"/>
                </a:br>
                <a:r>
                  <a:rPr lang="en-US" sz="2900" dirty="0" smtClean="0"/>
                  <a:t/>
                </a:r>
                <a:br>
                  <a:rPr lang="en-US" sz="2900" dirty="0" smtClean="0"/>
                </a:br>
                <a:r>
                  <a:rPr lang="en-US" sz="2900" dirty="0" smtClean="0"/>
                  <a:t>M is the midpoint of OA.</a:t>
                </a:r>
              </a:p>
              <a:p>
                <a:pPr marL="971550" lvl="1" indent="-514350">
                  <a:buClr>
                    <a:srgbClr val="C00000"/>
                  </a:buClr>
                  <a:buFont typeface="+mj-lt"/>
                  <a:buAutoNum type="alphaLcPeriod"/>
                  <a:tabLst>
                    <a:tab pos="2514600" algn="l"/>
                  </a:tabLst>
                </a:pPr>
                <a:r>
                  <a:rPr lang="en-US" sz="2900" dirty="0" smtClean="0"/>
                  <a:t>Write down</a:t>
                </a:r>
                <a14:m>
                  <m:oMath xmlns:m="http://schemas.openxmlformats.org/officeDocument/2006/math">
                    <m:r>
                      <a:rPr lang="en-US" sz="2900" b="0" i="0" dirty="0" smtClean="0">
                        <a:latin typeface="Cambria Math" panose="02040503050406030204" pitchFamily="18" charset="0"/>
                      </a:rPr>
                      <m:t> </m:t>
                    </m:r>
                    <m:acc>
                      <m:accPr>
                        <m:chr m:val="⃗"/>
                        <m:ctrlPr>
                          <a:rPr lang="en-US" sz="2900" b="1" i="1" dirty="0">
                            <a:latin typeface="Cambria Math" panose="02040503050406030204" pitchFamily="18" charset="0"/>
                          </a:rPr>
                        </m:ctrlPr>
                      </m:accPr>
                      <m:e>
                        <m:r>
                          <a:rPr lang="en-US" sz="2900" b="1" i="0" dirty="0">
                            <a:latin typeface="Cambria Math" panose="02040503050406030204" pitchFamily="18" charset="0"/>
                          </a:rPr>
                          <m:t>𝐎</m:t>
                        </m:r>
                        <m:r>
                          <a:rPr lang="en-US" sz="2900" b="1" i="0" dirty="0" smtClean="0">
                            <a:latin typeface="Cambria Math" panose="02040503050406030204" pitchFamily="18" charset="0"/>
                          </a:rPr>
                          <m:t>𝐌</m:t>
                        </m:r>
                      </m:e>
                    </m:acc>
                  </m:oMath>
                </a14:m>
                <a:r>
                  <a:rPr lang="en-US" sz="2900" dirty="0" smtClean="0"/>
                  <a:t> in terms of </a:t>
                </a:r>
                <a:r>
                  <a:rPr lang="en-US" sz="2900" b="1" dirty="0" smtClean="0"/>
                  <a:t>a</a:t>
                </a:r>
                <a:r>
                  <a:rPr lang="en-US" sz="2900" dirty="0" smtClean="0"/>
                  <a:t>. </a:t>
                </a:r>
              </a:p>
              <a:p>
                <a:pPr lvl="1">
                  <a:buClr>
                    <a:srgbClr val="C00000"/>
                  </a:buClr>
                  <a:tabLst>
                    <a:tab pos="2514600" algn="l"/>
                  </a:tabLst>
                </a:pPr>
                <a14:m>
                  <m:oMath xmlns:m="http://schemas.openxmlformats.org/officeDocument/2006/math">
                    <m:acc>
                      <m:accPr>
                        <m:chr m:val="⃗"/>
                        <m:ctrlPr>
                          <a:rPr lang="en-US" sz="2900" b="1" i="1" dirty="0">
                            <a:latin typeface="Cambria Math" panose="02040503050406030204" pitchFamily="18" charset="0"/>
                          </a:rPr>
                        </m:ctrlPr>
                      </m:accPr>
                      <m:e>
                        <m:r>
                          <a:rPr lang="en-US" sz="2900" b="1" i="0" dirty="0">
                            <a:latin typeface="Cambria Math" panose="02040503050406030204" pitchFamily="18" charset="0"/>
                          </a:rPr>
                          <m:t>𝐎𝐀</m:t>
                        </m:r>
                      </m:e>
                    </m:acc>
                  </m:oMath>
                </a14:m>
                <a:r>
                  <a:rPr lang="en-US" sz="2900" dirty="0" smtClean="0"/>
                  <a:t> = </a:t>
                </a:r>
                <a:r>
                  <a:rPr lang="en-US" sz="29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900" i="1">
                            <a:latin typeface="Cambria Math" panose="02040503050406030204" pitchFamily="18" charset="0"/>
                            <a:cs typeface="Arial" panose="020B0604020202020204" pitchFamily="34" charset="0"/>
                          </a:rPr>
                        </m:ctrlPr>
                      </m:fPr>
                      <m:num>
                        <m:r>
                          <a:rPr lang="en-US" sz="2900" i="0">
                            <a:latin typeface="Cambria Math" panose="02040503050406030204" pitchFamily="18" charset="0"/>
                            <a:cs typeface="Arial" panose="020B0604020202020204" pitchFamily="34" charset="0"/>
                          </a:rPr>
                          <m:t>2</m:t>
                        </m:r>
                      </m:num>
                      <m:den>
                        <m:r>
                          <a:rPr lang="en-US" sz="2900" i="0">
                            <a:latin typeface="Cambria Math" panose="02040503050406030204" pitchFamily="18" charset="0"/>
                            <a:cs typeface="Arial" panose="020B0604020202020204" pitchFamily="34" charset="0"/>
                          </a:rPr>
                          <m:t>1</m:t>
                        </m:r>
                      </m:den>
                    </m:f>
                  </m:oMath>
                </a14:m>
                <a:r>
                  <a:rPr lang="en-US" sz="2900" dirty="0" smtClean="0">
                    <a:latin typeface="Arial" panose="020B0604020202020204" pitchFamily="34" charset="0"/>
                    <a:cs typeface="Arial" panose="020B0604020202020204" pitchFamily="34" charset="0"/>
                  </a:rPr>
                  <a:t>)</a:t>
                </a:r>
                <a:endParaRPr lang="en-US" sz="2900" dirty="0"/>
              </a:p>
              <a:p>
                <a:pPr marL="971550" lvl="1" indent="-514350">
                  <a:buClr>
                    <a:srgbClr val="C00000"/>
                  </a:buClr>
                  <a:buFont typeface="+mj-lt"/>
                  <a:buAutoNum type="alphaLcPeriod" startAt="2"/>
                  <a:tabLst>
                    <a:tab pos="2514600" algn="l"/>
                  </a:tabLst>
                </a:pPr>
                <a:r>
                  <a:rPr lang="en-US" sz="2900" dirty="0" smtClean="0"/>
                  <a:t>Express as a column vector:</a:t>
                </a:r>
              </a:p>
              <a:p>
                <a:pPr marL="1485900" lvl="2" indent="-571500">
                  <a:buClr>
                    <a:srgbClr val="C00000"/>
                  </a:buClr>
                  <a:buFont typeface="+mj-lt"/>
                  <a:buAutoNum type="romanLcPeriod"/>
                  <a:tabLst>
                    <a:tab pos="2514600" algn="l"/>
                  </a:tabLst>
                </a:pPr>
                <a14:m>
                  <m:oMath xmlns:m="http://schemas.openxmlformats.org/officeDocument/2006/math">
                    <m:acc>
                      <m:accPr>
                        <m:chr m:val="⃗"/>
                        <m:ctrlPr>
                          <a:rPr lang="en-US" sz="2900" b="1" i="1" dirty="0">
                            <a:latin typeface="Cambria Math" panose="02040503050406030204" pitchFamily="18" charset="0"/>
                          </a:rPr>
                        </m:ctrlPr>
                      </m:accPr>
                      <m:e>
                        <m:r>
                          <a:rPr lang="en-US" sz="2900" b="1" i="0" dirty="0" smtClean="0">
                            <a:latin typeface="Cambria Math" panose="02040503050406030204" pitchFamily="18" charset="0"/>
                          </a:rPr>
                          <m:t>𝐀𝐎</m:t>
                        </m:r>
                      </m:e>
                    </m:acc>
                  </m:oMath>
                </a14:m>
                <a:r>
                  <a:rPr lang="en-US" sz="2900" dirty="0" smtClean="0"/>
                  <a:t>	ii  </a:t>
                </a:r>
                <a14:m>
                  <m:oMath xmlns:m="http://schemas.openxmlformats.org/officeDocument/2006/math">
                    <m:acc>
                      <m:accPr>
                        <m:chr m:val="⃗"/>
                        <m:ctrlPr>
                          <a:rPr lang="en-US" sz="2900" b="1" i="1" dirty="0">
                            <a:latin typeface="Cambria Math" panose="02040503050406030204" pitchFamily="18" charset="0"/>
                          </a:rPr>
                        </m:ctrlPr>
                      </m:accPr>
                      <m:e>
                        <m:r>
                          <a:rPr lang="en-US" sz="2900" b="1" i="0" dirty="0">
                            <a:latin typeface="Cambria Math" panose="02040503050406030204" pitchFamily="18" charset="0"/>
                          </a:rPr>
                          <m:t>𝐎</m:t>
                        </m:r>
                        <m:r>
                          <a:rPr lang="en-US" sz="2900" b="1" i="0" dirty="0" smtClean="0">
                            <a:latin typeface="Cambria Math" panose="02040503050406030204" pitchFamily="18" charset="0"/>
                          </a:rPr>
                          <m:t>𝐌</m:t>
                        </m:r>
                      </m:e>
                    </m:acc>
                  </m:oMath>
                </a14:m>
                <a:endParaRPr lang="en-US" sz="29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4370620"/>
              </a:xfrm>
              <a:prstGeom prst="rect">
                <a:avLst/>
              </a:prstGeom>
              <a:blipFill rotWithShape="0">
                <a:blip r:embed="rId4"/>
                <a:stretch>
                  <a:fillRect t="-139" r="-579" b="-3068"/>
                </a:stretch>
              </a:blipFill>
            </p:spPr>
            <p:txBody>
              <a:bodyPr/>
              <a:lstStyle/>
              <a:p>
                <a:r>
                  <a:rPr lang="en-US">
                    <a:noFill/>
                  </a:rPr>
                  <a:t> </a:t>
                </a:r>
              </a:p>
            </p:txBody>
          </p:sp>
        </mc:Fallback>
      </mc:AlternateContent>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flipH="1">
                <a:off x="251520" y="5718127"/>
                <a:ext cx="5204539" cy="77995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Q6a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OM =  </a:t>
                </a:r>
                <a14:m>
                  <m:oMath xmlns:m="http://schemas.openxmlformats.org/officeDocument/2006/math">
                    <m:f>
                      <m:fPr>
                        <m:ctrlPr>
                          <a:rPr lang="en-US" sz="2800" i="1">
                            <a:solidFill>
                              <a:schemeClr val="tx1"/>
                            </a:solidFill>
                            <a:latin typeface="Cambria Math" panose="02040503050406030204" pitchFamily="18" charset="0"/>
                            <a:cs typeface="Arial" panose="020B0604020202020204" pitchFamily="34" charset="0"/>
                          </a:rPr>
                        </m:ctrlPr>
                      </m:fPr>
                      <m:num>
                        <m:r>
                          <a:rPr lang="en-US" sz="2800" b="0" i="0" smtClean="0">
                            <a:solidFill>
                              <a:schemeClr val="tx1"/>
                            </a:solidFill>
                            <a:latin typeface="Cambria Math" panose="02040503050406030204" pitchFamily="18" charset="0"/>
                            <a:cs typeface="Arial" panose="020B0604020202020204" pitchFamily="34" charset="0"/>
                          </a:rPr>
                          <m:t>[  ]</m:t>
                        </m:r>
                      </m:num>
                      <m:den>
                        <m:r>
                          <a:rPr lang="en-US" sz="2800" b="0" i="0" smtClean="0">
                            <a:solidFill>
                              <a:schemeClr val="tx1"/>
                            </a:solidFill>
                            <a:latin typeface="Cambria Math" panose="02040503050406030204" pitchFamily="18" charset="0"/>
                            <a:cs typeface="Arial" panose="020B0604020202020204" pitchFamily="34" charset="0"/>
                          </a:rPr>
                          <m:t>[  ]</m:t>
                        </m:r>
                      </m:den>
                    </m:f>
                  </m:oMath>
                </a14:m>
                <a:r>
                  <a:rPr lang="en-US" sz="2800" dirty="0" smtClean="0">
                    <a:solidFill>
                      <a:schemeClr val="tx1"/>
                    </a:solidFill>
                    <a:latin typeface="Arial" panose="020B0604020202020204" pitchFamily="34" charset="0"/>
                    <a:cs typeface="Arial" panose="020B0604020202020204" pitchFamily="34" charset="0"/>
                  </a:rPr>
                  <a:t>OA  </a:t>
                </a:r>
                <a:endParaRPr lang="en-US" sz="2800" dirty="0">
                  <a:solidFill>
                    <a:schemeClr val="tx1"/>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251520" y="5718127"/>
                <a:ext cx="5204539" cy="779957"/>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235081" y="1257409"/>
            <a:ext cx="3273023" cy="947455"/>
          </a:xfrm>
          <a:prstGeom prst="rect">
            <a:avLst/>
          </a:prstGeom>
        </p:spPr>
      </p:pic>
    </p:spTree>
    <p:extLst>
      <p:ext uri="{BB962C8B-B14F-4D97-AF65-F5344CB8AC3E}">
        <p14:creationId xmlns:p14="http://schemas.microsoft.com/office/powerpoint/2010/main" val="3767945423"/>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5634299"/>
              </a:xfrm>
              <a:prstGeom prst="rect">
                <a:avLst/>
              </a:prstGeom>
            </p:spPr>
            <p:txBody>
              <a:bodyPr wrap="square">
                <a:spAutoFit/>
              </a:bodyPr>
              <a:lstStyle/>
              <a:p>
                <a:pPr marL="514350" indent="-514350">
                  <a:buClr>
                    <a:srgbClr val="C00000"/>
                  </a:buClr>
                  <a:buFont typeface="+mj-lt"/>
                  <a:buAutoNum type="arabicPeriod" startAt="7"/>
                  <a:tabLst>
                    <a:tab pos="2514600" algn="l"/>
                  </a:tabLst>
                </a:pPr>
                <a:r>
                  <a:rPr lang="en-US" sz="2400" dirty="0" smtClean="0"/>
                  <a:t>In the diagram </a:t>
                </a:r>
                <a14:m>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𝐁𝐀</m:t>
                        </m:r>
                      </m:e>
                    </m:acc>
                  </m:oMath>
                </a14:m>
                <a:r>
                  <a:rPr lang="en-US" sz="2400" dirty="0"/>
                  <a:t> = </a:t>
                </a:r>
                <a:r>
                  <a:rPr lang="en-US" sz="2400" b="1" dirty="0" smtClean="0"/>
                  <a:t>a</a:t>
                </a:r>
                <a:r>
                  <a:rPr lang="en-US" sz="2400" dirty="0" smtClean="0"/>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𝐀𝐏</m:t>
                        </m:r>
                      </m:e>
                    </m:acc>
                  </m:oMath>
                </a14:m>
                <a:r>
                  <a:rPr lang="en-US" sz="2400" dirty="0"/>
                  <a:t> = </a:t>
                </a:r>
                <a:r>
                  <a:rPr lang="en-US" sz="2400" b="1" dirty="0" smtClean="0"/>
                  <a:t>b. </a:t>
                </a:r>
                <a:r>
                  <a:rPr lang="en-US" sz="2400" dirty="0" smtClean="0"/>
                  <a:t> P is the midpoint of AC. Write down in terms of </a:t>
                </a:r>
                <a:r>
                  <a:rPr lang="en-US" sz="2400" b="1" dirty="0" smtClean="0"/>
                  <a:t>a</a:t>
                </a:r>
                <a:r>
                  <a:rPr lang="en-US" sz="2400" dirty="0" smtClean="0"/>
                  <a:t> and/or </a:t>
                </a:r>
                <a:r>
                  <a:rPr lang="en-US" sz="2400" b="1" dirty="0" smtClean="0"/>
                  <a:t>b</a:t>
                </a:r>
                <a:r>
                  <a:rPr lang="en-US" sz="2400" dirty="0" smtClean="0"/>
                  <a:t>.</a:t>
                </a:r>
              </a:p>
              <a:p>
                <a:pPr marL="971550" lvl="1" indent="-514350">
                  <a:buClr>
                    <a:srgbClr val="C00000"/>
                  </a:buClr>
                  <a:buFont typeface="+mj-lt"/>
                  <a:buAutoNum type="alphaLcPeriod"/>
                  <a:tabLst>
                    <a:tab pos="2514600" algn="l"/>
                  </a:tabLst>
                </a:pPr>
                <a:r>
                  <a:rPr lang="en-US" sz="2400" dirty="0" smtClean="0"/>
                  <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𝐀𝐂</m:t>
                        </m:r>
                      </m:e>
                    </m:acc>
                  </m:oMath>
                </a14:m>
                <a:r>
                  <a:rPr lang="en-US" sz="2400" dirty="0" smtClean="0"/>
                  <a:t>     </a:t>
                </a:r>
              </a:p>
              <a:p>
                <a:pPr marL="971550" lvl="1" indent="-514350">
                  <a:buClr>
                    <a:srgbClr val="C00000"/>
                  </a:buClr>
                  <a:buFont typeface="+mj-lt"/>
                  <a:buAutoNum type="alphaLcPeriod"/>
                  <a:tabLst>
                    <a:tab pos="2514600" algn="l"/>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𝐁𝐏</m:t>
                        </m:r>
                      </m:e>
                    </m:acc>
                  </m:oMath>
                </a14:m>
                <a:r>
                  <a:rPr lang="en-US" sz="2400" dirty="0" smtClean="0"/>
                  <a:t>	</a:t>
                </a:r>
              </a:p>
              <a:p>
                <a:pPr marL="971550" lvl="1" indent="-514350">
                  <a:buClr>
                    <a:srgbClr val="C00000"/>
                  </a:buClr>
                  <a:buFont typeface="+mj-lt"/>
                  <a:buAutoNum type="alphaLcPeriod"/>
                  <a:tabLst>
                    <a:tab pos="2514600" algn="l"/>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𝐁𝐂</m:t>
                        </m:r>
                      </m:e>
                    </m:acc>
                  </m:oMath>
                </a14:m>
                <a:r>
                  <a:rPr lang="en-US" sz="2400" dirty="0" smtClean="0"/>
                  <a:t/>
                </a:r>
                <a:br>
                  <a:rPr lang="en-US" sz="2400" dirty="0" smtClean="0"/>
                </a:br>
                <a:endParaRPr lang="en-US" sz="1200" dirty="0" smtClean="0"/>
              </a:p>
              <a:p>
                <a:pPr marL="514350" indent="-514350">
                  <a:buClr>
                    <a:srgbClr val="C00000"/>
                  </a:buClr>
                  <a:buFont typeface="+mj-lt"/>
                  <a:buAutoNum type="arabicPeriod" startAt="7"/>
                  <a:tabLst>
                    <a:tab pos="2514600" algn="l"/>
                  </a:tabLst>
                </a:pPr>
                <a:r>
                  <a:rPr lang="en-US" sz="2400" b="1" dirty="0" smtClean="0">
                    <a:solidFill>
                      <a:srgbClr val="C00000"/>
                    </a:solidFill>
                  </a:rPr>
                  <a:t>Communication </a:t>
                </a:r>
                <a:r>
                  <a:rPr lang="en-US" sz="2400" dirty="0" smtClean="0"/>
                  <a:t>PQRS is a parallelogram. </a:t>
                </a:r>
                <a14:m>
                  <m:oMath xmlns:m="http://schemas.openxmlformats.org/officeDocument/2006/math">
                    <m:acc>
                      <m:accPr>
                        <m:chr m:val="⃗"/>
                        <m:ctrlPr>
                          <a:rPr lang="en-US" sz="2400" b="1" i="1" dirty="0">
                            <a:latin typeface="Cambria Math" panose="02040503050406030204" pitchFamily="18" charset="0"/>
                          </a:rPr>
                        </m:ctrlPr>
                      </m:accPr>
                      <m:e>
                        <m:r>
                          <a:rPr lang="en-US" sz="2400" b="1" i="0" dirty="0">
                            <a:latin typeface="Cambria Math" panose="02040503050406030204" pitchFamily="18" charset="0"/>
                          </a:rPr>
                          <m:t>𝐏</m:t>
                        </m:r>
                        <m:r>
                          <a:rPr lang="en-US" sz="2400" b="1" i="0" dirty="0" smtClean="0">
                            <a:latin typeface="Cambria Math" panose="02040503050406030204" pitchFamily="18" charset="0"/>
                          </a:rPr>
                          <m:t>𝐐</m:t>
                        </m:r>
                      </m:e>
                    </m:acc>
                  </m:oMath>
                </a14:m>
                <a:r>
                  <a:rPr lang="en-US" sz="2400" dirty="0" smtClean="0"/>
                  <a:t> = </a:t>
                </a:r>
                <a:r>
                  <a:rPr lang="en-US" sz="2400" b="1" dirty="0" smtClean="0"/>
                  <a:t>a</a:t>
                </a:r>
                <a:r>
                  <a:rPr lang="en-US" sz="2400" dirty="0" smtClean="0"/>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𝐏𝐒</m:t>
                        </m:r>
                      </m:e>
                    </m:acc>
                  </m:oMath>
                </a14:m>
                <a:r>
                  <a:rPr lang="en-US" sz="2400" dirty="0" smtClean="0"/>
                  <a:t> = </a:t>
                </a:r>
                <a:r>
                  <a:rPr lang="en-US" sz="2400" b="1" dirty="0" smtClean="0"/>
                  <a:t>b</a:t>
                </a:r>
                <a:r>
                  <a:rPr lang="en-US" sz="2400" dirty="0" smtClean="0"/>
                  <a:t>.</a:t>
                </a:r>
              </a:p>
              <a:p>
                <a:pPr marL="971550" lvl="1" indent="-514350">
                  <a:buClr>
                    <a:srgbClr val="C00000"/>
                  </a:buClr>
                  <a:buFont typeface="+mj-lt"/>
                  <a:buAutoNum type="alphaLcPeriod"/>
                  <a:tabLst>
                    <a:tab pos="2514600" algn="l"/>
                  </a:tabLst>
                </a:pPr>
                <a:r>
                  <a:rPr lang="en-US" sz="2400" dirty="0" smtClean="0"/>
                  <a:t>Explain why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𝐒𝐑</m:t>
                        </m:r>
                      </m:e>
                    </m:acc>
                  </m:oMath>
                </a14:m>
                <a:r>
                  <a:rPr lang="en-US" sz="2400" dirty="0" smtClean="0"/>
                  <a:t> = </a:t>
                </a:r>
                <a:r>
                  <a:rPr lang="en-US" sz="2400" b="1" dirty="0" smtClean="0"/>
                  <a:t>a</a:t>
                </a:r>
                <a:r>
                  <a:rPr lang="en-US" sz="2400" dirty="0" smtClean="0"/>
                  <a:t>.</a:t>
                </a:r>
              </a:p>
              <a:p>
                <a:pPr marL="971550" lvl="1" indent="-514350">
                  <a:buClr>
                    <a:srgbClr val="C00000"/>
                  </a:buClr>
                  <a:buFont typeface="+mj-lt"/>
                  <a:buAutoNum type="alphaLcPeriod"/>
                  <a:tabLst>
                    <a:tab pos="2514600" algn="l"/>
                  </a:tabLst>
                </a:pPr>
                <a:r>
                  <a:rPr lang="en-US" sz="2400" dirty="0" smtClean="0"/>
                  <a:t>Find:</a:t>
                </a:r>
              </a:p>
              <a:p>
                <a:pPr marL="1485900" lvl="2" indent="-571500">
                  <a:buClr>
                    <a:srgbClr val="C00000"/>
                  </a:buClr>
                  <a:buFont typeface="+mj-lt"/>
                  <a:buAutoNum type="romanLcPeriod"/>
                  <a:tabLst>
                    <a:tab pos="2514600" algn="l"/>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𝐐𝐑</m:t>
                        </m:r>
                      </m:e>
                    </m:acc>
                  </m:oMath>
                </a14:m>
                <a:r>
                  <a:rPr lang="en-US" sz="2400" dirty="0" smtClean="0"/>
                  <a:t>	</a:t>
                </a:r>
              </a:p>
              <a:p>
                <a:pPr marL="1485900" lvl="2" indent="-571500">
                  <a:buClr>
                    <a:srgbClr val="C00000"/>
                  </a:buClr>
                  <a:buFont typeface="+mj-lt"/>
                  <a:buAutoNum type="romanLcPeriod"/>
                  <a:tabLst>
                    <a:tab pos="2514600" algn="l"/>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a:latin typeface="Cambria Math" panose="02040503050406030204" pitchFamily="18" charset="0"/>
                          </a:rPr>
                          <m:t>𝐏</m:t>
                        </m:r>
                        <m:r>
                          <a:rPr lang="en-US" sz="2400" b="1" i="0" dirty="0" smtClean="0">
                            <a:latin typeface="Cambria Math" panose="02040503050406030204" pitchFamily="18" charset="0"/>
                          </a:rPr>
                          <m:t>𝐑</m:t>
                        </m:r>
                      </m:e>
                    </m:acc>
                  </m:oMath>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5634299"/>
              </a:xfrm>
              <a:prstGeom prst="rect">
                <a:avLst/>
              </a:prstGeom>
              <a:blipFill rotWithShape="0">
                <a:blip r:embed="rId4"/>
                <a:stretch>
                  <a:fillRect l="-1506" r="-116"/>
                </a:stretch>
              </a:blipFill>
            </p:spPr>
            <p:txBody>
              <a:bodyPr/>
              <a:lstStyle/>
              <a:p>
                <a:r>
                  <a:rPr lang="en-US">
                    <a:noFill/>
                  </a:rPr>
                  <a:t> </a:t>
                </a:r>
              </a:p>
            </p:txBody>
          </p:sp>
        </mc:Fallback>
      </mc:AlternateContent>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45565" y="2478798"/>
            <a:ext cx="3062539" cy="1324340"/>
          </a:xfrm>
          <a:prstGeom prst="rect">
            <a:avLst/>
          </a:prstGeom>
        </p:spPr>
      </p:pic>
      <p:sp>
        <p:nvSpPr>
          <p:cNvPr id="5" name="Rectangle 4"/>
          <p:cNvSpPr/>
          <p:nvPr/>
        </p:nvSpPr>
        <p:spPr>
          <a:xfrm>
            <a:off x="2483768" y="2492896"/>
            <a:ext cx="39604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379334" y="5436650"/>
            <a:ext cx="2107589" cy="1160702"/>
          </a:xfrm>
          <a:prstGeom prst="rect">
            <a:avLst/>
          </a:prstGeom>
        </p:spPr>
      </p:pic>
    </p:spTree>
    <p:extLst>
      <p:ext uri="{BB962C8B-B14F-4D97-AF65-F5344CB8AC3E}">
        <p14:creationId xmlns:p14="http://schemas.microsoft.com/office/powerpoint/2010/main" val="2208801938"/>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564</a:t>
            </a:r>
            <a:endParaRPr lang="en-GB" sz="1400" b="1" dirty="0">
              <a:latin typeface="Calibri" panose="020F0502020204030204" pitchFamily="34" charset="0"/>
            </a:endParaRPr>
          </a:p>
        </p:txBody>
      </p:sp>
      <p:grpSp>
        <p:nvGrpSpPr>
          <p:cNvPr id="9" name="Group 8"/>
          <p:cNvGrpSpPr/>
          <p:nvPr/>
        </p:nvGrpSpPr>
        <p:grpSpPr>
          <a:xfrm>
            <a:off x="251520" y="1268760"/>
            <a:ext cx="5213924" cy="5241966"/>
            <a:chOff x="150164" y="6494199"/>
            <a:chExt cx="5213924" cy="5241966"/>
          </a:xfrm>
        </p:grpSpPr>
        <mc:AlternateContent xmlns:mc="http://schemas.openxmlformats.org/markup-compatibility/2006" xmlns:a14="http://schemas.microsoft.com/office/drawing/2010/main">
          <mc:Choice Requires="a14">
            <p:sp>
              <p:nvSpPr>
                <p:cNvPr id="10" name="Rectangle 9"/>
                <p:cNvSpPr/>
                <p:nvPr/>
              </p:nvSpPr>
              <p:spPr>
                <a:xfrm flipH="1">
                  <a:off x="150164" y="6710223"/>
                  <a:ext cx="5213924" cy="502594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3200" dirty="0" smtClean="0">
                      <a:solidFill>
                        <a:schemeClr val="tx1"/>
                      </a:solidFill>
                      <a:latin typeface="Arial" panose="020B0604020202020204" pitchFamily="34" charset="0"/>
                      <a:cs typeface="Arial" panose="020B0604020202020204" pitchFamily="34" charset="0"/>
                    </a:rPr>
                    <a:t>In parallelogram PQRS where </a:t>
                  </a:r>
                  <a14:m>
                    <m:oMath xmlns:m="http://schemas.openxmlformats.org/officeDocument/2006/math">
                      <m:acc>
                        <m:accPr>
                          <m:chr m:val="⃗"/>
                          <m:ctrlPr>
                            <a:rPr lang="en-US" sz="3200" b="1" i="1" dirty="0" smtClean="0">
                              <a:solidFill>
                                <a:schemeClr val="tx1"/>
                              </a:solidFill>
                              <a:latin typeface="Cambria Math" panose="02040503050406030204" pitchFamily="18" charset="0"/>
                            </a:rPr>
                          </m:ctrlPr>
                        </m:accPr>
                        <m:e>
                          <m:r>
                            <a:rPr lang="en-US" sz="3200" b="1" i="0" dirty="0" smtClean="0">
                              <a:solidFill>
                                <a:schemeClr val="tx1"/>
                              </a:solidFill>
                              <a:latin typeface="Cambria Math" panose="02040503050406030204" pitchFamily="18" charset="0"/>
                            </a:rPr>
                            <m:t>𝐏𝐐</m:t>
                          </m:r>
                        </m:e>
                      </m:acc>
                    </m:oMath>
                  </a14:m>
                  <a:r>
                    <a:rPr lang="en-US" sz="3200" dirty="0">
                      <a:solidFill>
                        <a:schemeClr val="tx1"/>
                      </a:solidFill>
                      <a:latin typeface="Arial" panose="020B0604020202020204" pitchFamily="34" charset="0"/>
                      <a:cs typeface="Arial" panose="020B0604020202020204" pitchFamily="34" charset="0"/>
                    </a:rPr>
                    <a:t> is </a:t>
                  </a:r>
                  <a:r>
                    <a:rPr lang="en-US" sz="3200" b="1" dirty="0">
                      <a:solidFill>
                        <a:schemeClr val="tx1"/>
                      </a:solidFill>
                      <a:latin typeface="Arial" panose="020B0604020202020204" pitchFamily="34" charset="0"/>
                      <a:cs typeface="Arial" panose="020B0604020202020204" pitchFamily="34" charset="0"/>
                    </a:rPr>
                    <a:t>a</a:t>
                  </a:r>
                  <a:r>
                    <a:rPr lang="en-US" sz="3200" dirty="0">
                      <a:solidFill>
                        <a:schemeClr val="tx1"/>
                      </a:solidFill>
                      <a:latin typeface="Arial" panose="020B0604020202020204" pitchFamily="34" charset="0"/>
                      <a:cs typeface="Arial" panose="020B0604020202020204" pitchFamily="34" charset="0"/>
                    </a:rPr>
                    <a:t> and </a:t>
                  </a:r>
                  <a14:m>
                    <m:oMath xmlns:m="http://schemas.openxmlformats.org/officeDocument/2006/math">
                      <m:acc>
                        <m:accPr>
                          <m:chr m:val="⃗"/>
                          <m:ctrlPr>
                            <a:rPr lang="en-US" sz="3200" b="1" i="1" dirty="0">
                              <a:solidFill>
                                <a:schemeClr val="tx1"/>
                              </a:solidFill>
                              <a:latin typeface="Cambria Math" panose="02040503050406030204" pitchFamily="18" charset="0"/>
                            </a:rPr>
                          </m:ctrlPr>
                        </m:accPr>
                        <m:e>
                          <m:r>
                            <a:rPr lang="en-US" sz="3200" b="1" dirty="0">
                              <a:solidFill>
                                <a:schemeClr val="tx1"/>
                              </a:solidFill>
                              <a:latin typeface="Cambria Math" panose="02040503050406030204" pitchFamily="18" charset="0"/>
                            </a:rPr>
                            <m:t>𝐏</m:t>
                          </m:r>
                          <m:r>
                            <a:rPr lang="en-US" sz="3200" b="1" i="0" dirty="0" smtClean="0">
                              <a:solidFill>
                                <a:schemeClr val="tx1"/>
                              </a:solidFill>
                              <a:latin typeface="Cambria Math" panose="02040503050406030204" pitchFamily="18" charset="0"/>
                            </a:rPr>
                            <m:t>𝐒</m:t>
                          </m:r>
                        </m:e>
                      </m:acc>
                    </m:oMath>
                  </a14:m>
                  <a:r>
                    <a:rPr lang="en-US" sz="3200" dirty="0">
                      <a:solidFill>
                        <a:schemeClr val="tx1"/>
                      </a:solidFill>
                      <a:latin typeface="Arial" panose="020B0604020202020204" pitchFamily="34" charset="0"/>
                      <a:cs typeface="Arial" panose="020B0604020202020204" pitchFamily="34" charset="0"/>
                    </a:rPr>
                    <a:t> is </a:t>
                  </a:r>
                  <a:r>
                    <a:rPr lang="en-US" sz="3200" b="1" dirty="0">
                      <a:solidFill>
                        <a:schemeClr val="tx1"/>
                      </a:solidFill>
                      <a:latin typeface="Arial" panose="020B0604020202020204" pitchFamily="34" charset="0"/>
                      <a:cs typeface="Arial" panose="020B0604020202020204" pitchFamily="34" charset="0"/>
                    </a:rPr>
                    <a:t>b</a:t>
                  </a:r>
                  <a:r>
                    <a:rPr lang="en-US" sz="3200" dirty="0">
                      <a:solidFill>
                        <a:schemeClr val="tx1"/>
                      </a:solidFill>
                      <a:latin typeface="Arial" panose="020B0604020202020204" pitchFamily="34" charset="0"/>
                      <a:cs typeface="Arial" panose="020B0604020202020204" pitchFamily="34" charset="0"/>
                    </a:rPr>
                    <a:t>, the diagonal </a:t>
                  </a:r>
                  <a14:m>
                    <m:oMath xmlns:m="http://schemas.openxmlformats.org/officeDocument/2006/math">
                      <m:acc>
                        <m:accPr>
                          <m:chr m:val="⃗"/>
                          <m:ctrlPr>
                            <a:rPr lang="en-US" sz="3200" b="1" i="1" dirty="0">
                              <a:solidFill>
                                <a:schemeClr val="tx1"/>
                              </a:solidFill>
                              <a:latin typeface="Cambria Math" panose="02040503050406030204" pitchFamily="18" charset="0"/>
                            </a:rPr>
                          </m:ctrlPr>
                        </m:accPr>
                        <m:e>
                          <m:r>
                            <a:rPr lang="en-US" sz="3200" b="1" dirty="0">
                              <a:solidFill>
                                <a:schemeClr val="tx1"/>
                              </a:solidFill>
                              <a:latin typeface="Cambria Math" panose="02040503050406030204" pitchFamily="18" charset="0"/>
                            </a:rPr>
                            <m:t>𝐏</m:t>
                          </m:r>
                          <m:r>
                            <a:rPr lang="en-US" sz="3200" b="1" i="0" dirty="0" smtClean="0">
                              <a:solidFill>
                                <a:schemeClr val="tx1"/>
                              </a:solidFill>
                              <a:latin typeface="Cambria Math" panose="02040503050406030204" pitchFamily="18" charset="0"/>
                            </a:rPr>
                            <m:t>𝐑</m:t>
                          </m:r>
                        </m:e>
                      </m:acc>
                    </m:oMath>
                  </a14:m>
                  <a:r>
                    <a:rPr lang="en-US" sz="3200" dirty="0">
                      <a:solidFill>
                        <a:schemeClr val="tx1"/>
                      </a:solidFill>
                      <a:latin typeface="Arial" panose="020B0604020202020204" pitchFamily="34" charset="0"/>
                      <a:cs typeface="Arial" panose="020B0604020202020204" pitchFamily="34" charset="0"/>
                    </a:rPr>
                    <a:t> of the parallelogram is </a:t>
                  </a:r>
                  <a:r>
                    <a:rPr lang="en-US" sz="3200" b="1" dirty="0">
                      <a:solidFill>
                        <a:schemeClr val="tx1"/>
                      </a:solidFill>
                      <a:latin typeface="Arial" panose="020B0604020202020204" pitchFamily="34" charset="0"/>
                      <a:cs typeface="Arial" panose="020B0604020202020204" pitchFamily="34" charset="0"/>
                    </a:rPr>
                    <a:t>a + b</a:t>
                  </a:r>
                  <a:r>
                    <a:rPr lang="en-US" sz="3200" dirty="0">
                      <a:solidFill>
                        <a:schemeClr val="tx1"/>
                      </a:solidFill>
                      <a:latin typeface="Arial" panose="020B0604020202020204" pitchFamily="34" charset="0"/>
                      <a:cs typeface="Arial" panose="020B0604020202020204" pitchFamily="34" charset="0"/>
                    </a:rPr>
                    <a:t> This is called the parallelogram law for vector addition.</a:t>
                  </a:r>
                </a:p>
                <a:p>
                  <a:r>
                    <a:rPr lang="en-US" sz="3200" dirty="0">
                      <a:solidFill>
                        <a:schemeClr val="tx1"/>
                      </a:solidFill>
                      <a:latin typeface="Arial" panose="020B0604020202020204" pitchFamily="34" charset="0"/>
                      <a:cs typeface="Arial" panose="020B0604020202020204" pitchFamily="34" charset="0"/>
                    </a:rPr>
                    <a:t>When </a:t>
                  </a:r>
                  <a:r>
                    <a:rPr lang="en-US" sz="3200" b="1" dirty="0">
                      <a:solidFill>
                        <a:schemeClr val="tx1"/>
                      </a:solidFill>
                      <a:latin typeface="Arial" panose="020B0604020202020204" pitchFamily="34" charset="0"/>
                      <a:cs typeface="Arial" panose="020B0604020202020204" pitchFamily="34" charset="0"/>
                    </a:rPr>
                    <a:t>c = a + b</a:t>
                  </a:r>
                  <a:r>
                    <a:rPr lang="en-US" sz="3200" dirty="0">
                      <a:solidFill>
                        <a:schemeClr val="tx1"/>
                      </a:solidFill>
                      <a:latin typeface="Arial" panose="020B0604020202020204" pitchFamily="34" charset="0"/>
                      <a:cs typeface="Arial" panose="020B0604020202020204" pitchFamily="34" charset="0"/>
                    </a:rPr>
                    <a:t> the vector </a:t>
                  </a:r>
                  <a:r>
                    <a:rPr lang="en-US" sz="3200" b="1" dirty="0">
                      <a:solidFill>
                        <a:schemeClr val="tx1"/>
                      </a:solidFill>
                      <a:latin typeface="Arial" panose="020B0604020202020204" pitchFamily="34" charset="0"/>
                      <a:cs typeface="Arial" panose="020B0604020202020204" pitchFamily="34" charset="0"/>
                    </a:rPr>
                    <a:t>c</a:t>
                  </a:r>
                  <a:r>
                    <a:rPr lang="en-US" sz="3200" dirty="0">
                      <a:solidFill>
                        <a:schemeClr val="tx1"/>
                      </a:solidFill>
                      <a:latin typeface="Arial" panose="020B0604020202020204" pitchFamily="34" charset="0"/>
                      <a:cs typeface="Arial" panose="020B0604020202020204" pitchFamily="34" charset="0"/>
                    </a:rPr>
                    <a:t> is called the resultant vector of the two vectors </a:t>
                  </a:r>
                  <a:r>
                    <a:rPr lang="en-US" sz="3200" b="1" dirty="0">
                      <a:solidFill>
                        <a:schemeClr val="tx1"/>
                      </a:solidFill>
                      <a:latin typeface="Arial" panose="020B0604020202020204" pitchFamily="34" charset="0"/>
                      <a:cs typeface="Arial" panose="020B0604020202020204" pitchFamily="34" charset="0"/>
                    </a:rPr>
                    <a:t>a</a:t>
                  </a:r>
                  <a:r>
                    <a:rPr lang="en-US" sz="3200" dirty="0">
                      <a:solidFill>
                        <a:schemeClr val="tx1"/>
                      </a:solidFill>
                      <a:latin typeface="Arial" panose="020B0604020202020204" pitchFamily="34" charset="0"/>
                      <a:cs typeface="Arial" panose="020B0604020202020204" pitchFamily="34" charset="0"/>
                    </a:rPr>
                    <a:t> and </a:t>
                  </a:r>
                  <a:r>
                    <a:rPr lang="en-US" sz="3200" b="1" dirty="0" smtClean="0">
                      <a:solidFill>
                        <a:schemeClr val="tx1"/>
                      </a:solidFill>
                      <a:latin typeface="Arial" panose="020B0604020202020204" pitchFamily="34" charset="0"/>
                      <a:cs typeface="Arial" panose="020B0604020202020204" pitchFamily="34" charset="0"/>
                    </a:rPr>
                    <a:t>b</a:t>
                  </a:r>
                  <a:r>
                    <a:rPr lang="en-US" sz="3200" dirty="0" smtClean="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flipH="1">
                  <a:off x="150164" y="6710223"/>
                  <a:ext cx="5213924" cy="5025942"/>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1" name="Pentagon 10"/>
            <p:cNvSpPr/>
            <p:nvPr/>
          </p:nvSpPr>
          <p:spPr>
            <a:xfrm>
              <a:off x="150164" y="6494199"/>
              <a:ext cx="2695391" cy="504056"/>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atin typeface="Arial" panose="020B0604020202020204" pitchFamily="34" charset="0"/>
                  <a:cs typeface="Arial" panose="020B0604020202020204" pitchFamily="34" charset="0"/>
                </a:rPr>
                <a:t>Key Point 11</a:t>
              </a:r>
              <a:endParaRPr lang="en-US" sz="2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1873539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564</a:t>
            </a:r>
            <a:endParaRPr lang="en-GB" sz="1400" b="1" dirty="0">
              <a:latin typeface="Calibri" panose="020F0502020204030204"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grpSp>
        <p:nvGrpSpPr>
          <p:cNvPr id="9" name="Group 8"/>
          <p:cNvGrpSpPr/>
          <p:nvPr/>
        </p:nvGrpSpPr>
        <p:grpSpPr>
          <a:xfrm>
            <a:off x="288096" y="1196752"/>
            <a:ext cx="5173611" cy="5402130"/>
            <a:chOff x="3465597" y="1089031"/>
            <a:chExt cx="5309150" cy="5402130"/>
          </a:xfrm>
        </p:grpSpPr>
        <p:sp>
          <p:nvSpPr>
            <p:cNvPr id="10" name="Round Diagonal Corner Rectangle 9"/>
            <p:cNvSpPr/>
            <p:nvPr/>
          </p:nvSpPr>
          <p:spPr>
            <a:xfrm>
              <a:off x="3465597" y="1108473"/>
              <a:ext cx="5309150" cy="5309150"/>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latin typeface="Arial" panose="020B0604020202020204" pitchFamily="34" charset="0"/>
                  <a:cs typeface="Arial" panose="020B0604020202020204" pitchFamily="34" charset="0"/>
                </a:rPr>
                <a:t>9</a:t>
              </a:r>
              <a:r>
                <a:rPr lang="en-US" sz="2200" b="1" dirty="0" smtClean="0">
                  <a:solidFill>
                    <a:schemeClr val="bg1"/>
                  </a:solidFill>
                  <a:latin typeface="Arial" panose="020B0604020202020204" pitchFamily="34" charset="0"/>
                  <a:cs typeface="Arial" panose="020B0604020202020204" pitchFamily="34" charset="0"/>
                </a:rPr>
                <a:t>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50913" y="1666250"/>
                  <a:ext cx="5197552" cy="4824911"/>
                </a:xfrm>
                <a:prstGeom prst="rect">
                  <a:avLst/>
                </a:prstGeom>
              </p:spPr>
              <p:txBody>
                <a:bodyPr wrap="square">
                  <a:spAutoFit/>
                </a:bodyPr>
                <a:lstStyle/>
                <a:p>
                  <a:pPr>
                    <a:spcAft>
                      <a:spcPts val="0"/>
                    </a:spcAft>
                    <a:tabLst>
                      <a:tab pos="4972050" algn="r"/>
                    </a:tabLst>
                  </a:pPr>
                  <a:r>
                    <a:rPr lang="en-US" sz="2100" i="1" dirty="0" smtClean="0"/>
                    <a:t>ABCD</a:t>
                  </a:r>
                  <a:r>
                    <a:rPr lang="en-US" sz="2100" dirty="0"/>
                    <a:t> is a parallelogram.</a:t>
                  </a:r>
                </a:p>
                <a:p>
                  <a:pPr>
                    <a:spcAft>
                      <a:spcPts val="0"/>
                    </a:spcAft>
                    <a:tabLst>
                      <a:tab pos="4972050" algn="r"/>
                    </a:tabLst>
                  </a:pPr>
                  <a:r>
                    <a:rPr lang="en-US" sz="2100" i="1" dirty="0" smtClean="0"/>
                    <a:t>AB</a:t>
                  </a:r>
                  <a:r>
                    <a:rPr lang="en-US" sz="2100" dirty="0" smtClean="0"/>
                    <a:t> is parallel to </a:t>
                  </a:r>
                  <a:r>
                    <a:rPr lang="en-US" sz="2100" i="1" dirty="0" smtClean="0"/>
                    <a:t>DC</a:t>
                  </a:r>
                  <a:r>
                    <a:rPr lang="en-US" sz="2100" dirty="0" smtClean="0"/>
                    <a:t>.</a:t>
                  </a:r>
                </a:p>
                <a:p>
                  <a:pPr>
                    <a:spcAft>
                      <a:spcPts val="0"/>
                    </a:spcAft>
                    <a:tabLst>
                      <a:tab pos="4972050" algn="r"/>
                    </a:tabLst>
                  </a:pPr>
                  <a:r>
                    <a:rPr lang="en-US" sz="2100" i="1" dirty="0" smtClean="0"/>
                    <a:t>AD</a:t>
                  </a:r>
                  <a:r>
                    <a:rPr lang="en-US" sz="2100" dirty="0" smtClean="0"/>
                    <a:t> is parallel to </a:t>
                  </a:r>
                  <a:r>
                    <a:rPr lang="en-US" sz="2100" i="1" dirty="0" smtClean="0"/>
                    <a:t>BC</a:t>
                  </a:r>
                  <a:r>
                    <a:rPr lang="en-US" sz="2100" dirty="0" smtClean="0"/>
                    <a:t>.</a:t>
                  </a:r>
                </a:p>
                <a:p>
                  <a:pPr>
                    <a:spcAft>
                      <a:spcPts val="0"/>
                    </a:spcAft>
                    <a:tabLst>
                      <a:tab pos="4972050" algn="r"/>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𝐀𝐁</m:t>
                          </m:r>
                        </m:e>
                      </m:acc>
                    </m:oMath>
                  </a14:m>
                  <a:r>
                    <a:rPr lang="en-US" sz="2100" dirty="0" smtClean="0"/>
                    <a:t> = </a:t>
                  </a:r>
                  <a:r>
                    <a:rPr lang="en-US" sz="2100" b="1" dirty="0" smtClean="0"/>
                    <a:t>p</a:t>
                  </a:r>
                  <a:r>
                    <a:rPr lang="en-US" sz="2100" dirty="0" smtClean="0"/>
                    <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𝐀𝐃</m:t>
                          </m:r>
                        </m:e>
                      </m:acc>
                    </m:oMath>
                  </a14:m>
                  <a:r>
                    <a:rPr lang="en-US" sz="2100" dirty="0" smtClean="0"/>
                    <a:t> = </a:t>
                  </a:r>
                  <a:r>
                    <a:rPr lang="en-US" sz="2100" b="1" dirty="0" smtClean="0"/>
                    <a:t>q</a:t>
                  </a:r>
                  <a:r>
                    <a:rPr lang="en-US" sz="2100" dirty="0" smtClean="0"/>
                    <a:t> </a:t>
                  </a:r>
                </a:p>
                <a:p>
                  <a:pPr marL="457200" indent="-457200">
                    <a:spcAft>
                      <a:spcPts val="0"/>
                    </a:spcAft>
                    <a:buFont typeface="+mj-lt"/>
                    <a:buAutoNum type="alphaLcPeriod"/>
                    <a:tabLst>
                      <a:tab pos="4972050" algn="r"/>
                    </a:tabLst>
                  </a:pPr>
                  <a:r>
                    <a:rPr lang="en-US" sz="2100" dirty="0" smtClean="0"/>
                    <a:t>Express, in terms of </a:t>
                  </a:r>
                  <a:r>
                    <a:rPr lang="en-US" sz="2100" b="1" dirty="0" smtClean="0"/>
                    <a:t>p</a:t>
                  </a:r>
                  <a:r>
                    <a:rPr lang="en-US" sz="2100" dirty="0" smtClean="0"/>
                    <a:t> and </a:t>
                  </a:r>
                  <a:r>
                    <a:rPr lang="en-US" sz="2100" b="1" dirty="0" smtClean="0"/>
                    <a:t>q</a:t>
                  </a:r>
                </a:p>
                <a:p>
                  <a:pPr marL="971550" lvl="1" indent="-514350">
                    <a:spcAft>
                      <a:spcPts val="0"/>
                    </a:spcAft>
                    <a:buFont typeface="+mj-lt"/>
                    <a:buAutoNum type="romanLcPeriod"/>
                    <a:tabLst>
                      <a:tab pos="4972050" algn="r"/>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𝐀𝐂</m:t>
                          </m:r>
                        </m:e>
                      </m:acc>
                    </m:oMath>
                  </a14:m>
                  <a:r>
                    <a:rPr lang="en-US" sz="2100" b="1" dirty="0" smtClean="0"/>
                    <a:t>      ii.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𝐁</m:t>
                          </m:r>
                          <m:r>
                            <a:rPr lang="en-US" sz="2400" b="1" dirty="0">
                              <a:latin typeface="Cambria Math" panose="02040503050406030204" pitchFamily="18" charset="0"/>
                            </a:rPr>
                            <m:t>𝐃</m:t>
                          </m:r>
                        </m:e>
                      </m:acc>
                    </m:oMath>
                  </a14:m>
                  <a:r>
                    <a:rPr lang="en-US" sz="2100" b="1" dirty="0" smtClean="0"/>
                    <a:t>	(2 marks)</a:t>
                  </a:r>
                </a:p>
                <a:p>
                  <a:pPr lvl="1">
                    <a:spcAft>
                      <a:spcPts val="0"/>
                    </a:spcAft>
                    <a:tabLst>
                      <a:tab pos="4972050" algn="r"/>
                    </a:tabLst>
                  </a:pPr>
                  <a:r>
                    <a:rPr lang="en-US" sz="2100" i="1" dirty="0" smtClean="0"/>
                    <a:t>AC</a:t>
                  </a:r>
                  <a:r>
                    <a:rPr lang="en-US" sz="2100" dirty="0" smtClean="0"/>
                    <a:t> </a:t>
                  </a:r>
                  <a:r>
                    <a:rPr lang="en-US" sz="2100" dirty="0"/>
                    <a:t>and </a:t>
                  </a:r>
                  <a:r>
                    <a:rPr lang="en-US" sz="2100" i="1" dirty="0"/>
                    <a:t>BD</a:t>
                  </a:r>
                  <a:r>
                    <a:rPr lang="en-US" sz="2100" dirty="0"/>
                    <a:t> are </a:t>
                  </a:r>
                  <a:r>
                    <a:rPr lang="en-US" sz="2100" dirty="0" smtClean="0"/>
                    <a:t/>
                  </a:r>
                  <a:br>
                    <a:rPr lang="en-US" sz="2100" dirty="0" smtClean="0"/>
                  </a:br>
                  <a:r>
                    <a:rPr lang="en-US" sz="2100" dirty="0" smtClean="0"/>
                    <a:t>diagonals </a:t>
                  </a:r>
                  <a:r>
                    <a:rPr lang="en-US" sz="2100" dirty="0"/>
                    <a:t>of </a:t>
                  </a:r>
                  <a:r>
                    <a:rPr lang="en-US" sz="2100" dirty="0" smtClean="0"/>
                    <a:t/>
                  </a:r>
                  <a:br>
                    <a:rPr lang="en-US" sz="2100" dirty="0" smtClean="0"/>
                  </a:br>
                  <a:r>
                    <a:rPr lang="en-US" sz="2100" dirty="0" smtClean="0"/>
                    <a:t>parallelogram </a:t>
                  </a:r>
                  <a:br>
                    <a:rPr lang="en-US" sz="2100" dirty="0" smtClean="0"/>
                  </a:br>
                  <a:r>
                    <a:rPr lang="en-US" sz="2100" i="1" dirty="0" smtClean="0"/>
                    <a:t>ABCD</a:t>
                  </a:r>
                  <a:r>
                    <a:rPr lang="en-US" sz="2100" dirty="0"/>
                    <a:t>. </a:t>
                  </a:r>
                  <a:r>
                    <a:rPr lang="en-US" sz="2100" i="1" dirty="0"/>
                    <a:t>AC</a:t>
                  </a:r>
                  <a:r>
                    <a:rPr lang="en-US" sz="2100" dirty="0"/>
                    <a:t> and </a:t>
                  </a:r>
                  <a:r>
                    <a:rPr lang="en-US" sz="2100" dirty="0" smtClean="0"/>
                    <a:t/>
                  </a:r>
                  <a:br>
                    <a:rPr lang="en-US" sz="2100" dirty="0" smtClean="0"/>
                  </a:br>
                  <a:r>
                    <a:rPr lang="en-US" sz="2100" i="1" dirty="0" smtClean="0"/>
                    <a:t>BD</a:t>
                  </a:r>
                  <a:r>
                    <a:rPr lang="en-US" sz="2100" dirty="0" smtClean="0"/>
                    <a:t> </a:t>
                  </a:r>
                  <a:r>
                    <a:rPr lang="en-US" sz="2100" dirty="0"/>
                    <a:t>intersect at </a:t>
                  </a:r>
                  <a:r>
                    <a:rPr lang="en-US" sz="2100" i="1" dirty="0"/>
                    <a:t>T</a:t>
                  </a:r>
                  <a:r>
                    <a:rPr lang="en-US" sz="2100" dirty="0"/>
                    <a:t>. </a:t>
                  </a:r>
                  <a:endParaRPr lang="en-US" sz="2100" dirty="0" smtClean="0"/>
                </a:p>
                <a:p>
                  <a:pPr marL="465138" lvl="1" indent="-457200">
                    <a:spcAft>
                      <a:spcPts val="0"/>
                    </a:spcAft>
                    <a:buFont typeface="+mj-lt"/>
                    <a:buAutoNum type="alphaLcPeriod" startAt="2"/>
                    <a:tabLst>
                      <a:tab pos="4972050" algn="r"/>
                    </a:tabLst>
                  </a:pPr>
                  <a:r>
                    <a:rPr lang="en-US" sz="2100" dirty="0" smtClean="0"/>
                    <a:t>Express </a:t>
                  </a:r>
                  <a14:m>
                    <m:oMath xmlns:m="http://schemas.openxmlformats.org/officeDocument/2006/math">
                      <m:acc>
                        <m:accPr>
                          <m:chr m:val="⃗"/>
                          <m:ctrlPr>
                            <a:rPr lang="en-US" sz="2000" b="1" i="1" dirty="0">
                              <a:latin typeface="Cambria Math" panose="02040503050406030204" pitchFamily="18" charset="0"/>
                            </a:rPr>
                          </m:ctrlPr>
                        </m:accPr>
                        <m:e>
                          <m:r>
                            <a:rPr lang="en-US" sz="2000" b="1" dirty="0">
                              <a:latin typeface="Cambria Math" panose="02040503050406030204" pitchFamily="18" charset="0"/>
                            </a:rPr>
                            <m:t>𝐀</m:t>
                          </m:r>
                          <m:r>
                            <a:rPr lang="en-US" sz="2000" b="1" i="0" dirty="0" smtClean="0">
                              <a:latin typeface="Cambria Math" panose="02040503050406030204" pitchFamily="18" charset="0"/>
                            </a:rPr>
                            <m:t>𝐓</m:t>
                          </m:r>
                        </m:e>
                      </m:acc>
                    </m:oMath>
                  </a14:m>
                  <a:r>
                    <a:rPr lang="en-US" sz="2100" dirty="0"/>
                    <a:t> in terms of </a:t>
                  </a:r>
                  <a:r>
                    <a:rPr lang="en-US" sz="2100" b="1" dirty="0"/>
                    <a:t>p</a:t>
                  </a:r>
                  <a:r>
                    <a:rPr lang="en-US" sz="2100" dirty="0"/>
                    <a:t> and </a:t>
                  </a:r>
                  <a:r>
                    <a:rPr lang="en-US" sz="2100" b="1" dirty="0"/>
                    <a:t>q</a:t>
                  </a:r>
                  <a:r>
                    <a:rPr lang="en-US" sz="2100" dirty="0" smtClean="0"/>
                    <a:t>. 	</a:t>
                  </a:r>
                </a:p>
                <a:p>
                  <a:pPr marL="7938" lvl="1">
                    <a:spcAft>
                      <a:spcPts val="0"/>
                    </a:spcAft>
                    <a:tabLst>
                      <a:tab pos="4972050" algn="r"/>
                    </a:tabLst>
                  </a:pPr>
                  <a:r>
                    <a:rPr lang="en-US" sz="2100" b="1" dirty="0"/>
                    <a:t>	</a:t>
                  </a:r>
                  <a:r>
                    <a:rPr lang="en-US" sz="2100" b="1" dirty="0" smtClean="0"/>
                    <a:t>(</a:t>
                  </a:r>
                  <a:r>
                    <a:rPr lang="en-US" sz="2100" b="1" dirty="0"/>
                    <a:t>1 </a:t>
                  </a:r>
                  <a:r>
                    <a:rPr lang="en-US" sz="2100" b="1" dirty="0" smtClean="0"/>
                    <a:t>mark)</a:t>
                  </a:r>
                </a:p>
                <a:p>
                  <a:pPr lvl="1">
                    <a:spcAft>
                      <a:spcPts val="0"/>
                    </a:spcAft>
                    <a:tabLst>
                      <a:tab pos="4972050" algn="r"/>
                    </a:tabLst>
                  </a:pPr>
                  <a:r>
                    <a:rPr lang="en-US" sz="2100" b="1" dirty="0"/>
                    <a:t>	</a:t>
                  </a:r>
                  <a:r>
                    <a:rPr lang="en-US" sz="2100" i="1" dirty="0" smtClean="0"/>
                    <a:t>June </a:t>
                  </a:r>
                  <a:r>
                    <a:rPr lang="en-US" sz="2100" i="1" dirty="0"/>
                    <a:t>2006, QI3, 5525/06</a:t>
                  </a:r>
                </a:p>
              </p:txBody>
            </p:sp>
          </mc:Choice>
          <mc:Fallback xmlns="">
            <p:sp>
              <p:nvSpPr>
                <p:cNvPr id="12" name="Rectangle 11"/>
                <p:cNvSpPr>
                  <a:spLocks noRot="1" noChangeAspect="1" noMove="1" noResize="1" noEditPoints="1" noAdjustHandles="1" noChangeArrowheads="1" noChangeShapeType="1" noTextEdit="1"/>
                </p:cNvSpPr>
                <p:nvPr/>
              </p:nvSpPr>
              <p:spPr>
                <a:xfrm>
                  <a:off x="3550913" y="1666250"/>
                  <a:ext cx="5197552" cy="4824911"/>
                </a:xfrm>
                <a:prstGeom prst="rect">
                  <a:avLst/>
                </a:prstGeom>
                <a:blipFill rotWithShape="0">
                  <a:blip r:embed="rId5"/>
                  <a:stretch>
                    <a:fillRect l="-1444" t="-759" r="-1444" b="-1643"/>
                  </a:stretch>
                </a:blipFill>
              </p:spPr>
              <p:txBody>
                <a:bodyPr/>
                <a:lstStyle/>
                <a:p>
                  <a:r>
                    <a:rPr lang="en-US">
                      <a:noFill/>
                    </a:rPr>
                    <a:t> </a:t>
                  </a:r>
                </a:p>
              </p:txBody>
            </p:sp>
          </mc:Fallback>
        </mc:AlternateContent>
      </p:gr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18832" y="2132914"/>
            <a:ext cx="2173783" cy="1053200"/>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915816" y="3945647"/>
            <a:ext cx="2447709" cy="1252884"/>
          </a:xfrm>
          <a:prstGeom prst="rect">
            <a:avLst/>
          </a:prstGeom>
        </p:spPr>
      </p:pic>
      <p:sp>
        <p:nvSpPr>
          <p:cNvPr id="16" name="Rectangle 15"/>
          <p:cNvSpPr/>
          <p:nvPr/>
        </p:nvSpPr>
        <p:spPr>
          <a:xfrm flipH="1">
            <a:off x="5580112" y="5581689"/>
            <a:ext cx="3191665" cy="1015663"/>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Q9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Use the parallelogram law for vector addition</a:t>
            </a:r>
          </a:p>
        </p:txBody>
      </p:sp>
    </p:spTree>
    <p:extLst>
      <p:ext uri="{BB962C8B-B14F-4D97-AF65-F5344CB8AC3E}">
        <p14:creationId xmlns:p14="http://schemas.microsoft.com/office/powerpoint/2010/main" val="11654350"/>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5446043"/>
              </a:xfrm>
              <a:prstGeom prst="rect">
                <a:avLst/>
              </a:prstGeom>
            </p:spPr>
            <p:txBody>
              <a:bodyPr wrap="square">
                <a:spAutoFit/>
              </a:bodyPr>
              <a:lstStyle/>
              <a:p>
                <a:pPr marL="514350" indent="-514350">
                  <a:buClr>
                    <a:srgbClr val="C00000"/>
                  </a:buClr>
                  <a:buFont typeface="+mj-lt"/>
                  <a:buAutoNum type="arabicPeriod" startAt="10"/>
                  <a:tabLst>
                    <a:tab pos="2514600" algn="l"/>
                  </a:tabLst>
                </a:pPr>
                <a:r>
                  <a:rPr lang="en-US" sz="2300" b="1" dirty="0" smtClean="0">
                    <a:solidFill>
                      <a:srgbClr val="C00000"/>
                    </a:solidFill>
                  </a:rPr>
                  <a:t>Reasoning</a:t>
                </a:r>
                <a:r>
                  <a:rPr lang="en-US" sz="2300" dirty="0">
                    <a:solidFill>
                      <a:srgbClr val="C00000"/>
                    </a:solidFill>
                  </a:rPr>
                  <a:t> </a:t>
                </a:r>
                <a14:m>
                  <m:oMath xmlns:m="http://schemas.openxmlformats.org/officeDocument/2006/math">
                    <m:acc>
                      <m:accPr>
                        <m:chr m:val="⃗"/>
                        <m:ctrlPr>
                          <a:rPr lang="en-US" sz="2300" b="1" i="1" dirty="0">
                            <a:latin typeface="Cambria Math" panose="02040503050406030204" pitchFamily="18" charset="0"/>
                          </a:rPr>
                        </m:ctrlPr>
                      </m:accPr>
                      <m:e>
                        <m:r>
                          <a:rPr lang="en-US" sz="2300" b="1" dirty="0">
                            <a:latin typeface="Cambria Math" panose="02040503050406030204" pitchFamily="18" charset="0"/>
                          </a:rPr>
                          <m:t>𝐏</m:t>
                        </m:r>
                        <m:r>
                          <a:rPr lang="en-US" sz="2300" b="1" i="0" dirty="0" smtClean="0">
                            <a:latin typeface="Cambria Math" panose="02040503050406030204" pitchFamily="18" charset="0"/>
                          </a:rPr>
                          <m:t>𝐐</m:t>
                        </m:r>
                      </m:e>
                    </m:acc>
                  </m:oMath>
                </a14:m>
                <a:r>
                  <a:rPr lang="en-US" sz="2300" dirty="0"/>
                  <a:t> = </a:t>
                </a:r>
                <a:r>
                  <a:rPr lang="en-US" sz="2300" b="1" dirty="0" smtClean="0"/>
                  <a:t>a</a:t>
                </a:r>
                <a:r>
                  <a:rPr lang="en-US" sz="2300" dirty="0" smtClean="0"/>
                  <a:t> </a:t>
                </a:r>
                <a:br>
                  <a:rPr lang="en-US" sz="2300" dirty="0" smtClean="0"/>
                </a:br>
                <a:r>
                  <a:rPr lang="en-US" sz="2300" dirty="0" smtClean="0"/>
                  <a:t>and </a:t>
                </a:r>
                <a14:m>
                  <m:oMath xmlns:m="http://schemas.openxmlformats.org/officeDocument/2006/math">
                    <m:acc>
                      <m:accPr>
                        <m:chr m:val="⃗"/>
                        <m:ctrlPr>
                          <a:rPr lang="en-US" sz="2300" b="1" i="1" dirty="0">
                            <a:latin typeface="Cambria Math" panose="02040503050406030204" pitchFamily="18" charset="0"/>
                          </a:rPr>
                        </m:ctrlPr>
                      </m:accPr>
                      <m:e>
                        <m:r>
                          <a:rPr lang="en-US" sz="2300" b="1" dirty="0">
                            <a:latin typeface="Cambria Math" panose="02040503050406030204" pitchFamily="18" charset="0"/>
                          </a:rPr>
                          <m:t>𝐏𝐑</m:t>
                        </m:r>
                      </m:e>
                    </m:acc>
                  </m:oMath>
                </a14:m>
                <a:r>
                  <a:rPr lang="en-US" sz="2300" dirty="0" smtClean="0"/>
                  <a:t> </a:t>
                </a:r>
                <a:r>
                  <a:rPr lang="en-US" sz="2300" dirty="0"/>
                  <a:t>= </a:t>
                </a:r>
                <a:r>
                  <a:rPr lang="en-US" sz="2300" b="1" dirty="0"/>
                  <a:t>b</a:t>
                </a:r>
                <a:r>
                  <a:rPr lang="en-US" sz="2300" dirty="0"/>
                  <a:t>. </a:t>
                </a:r>
                <a:endParaRPr lang="en-US" sz="2300" dirty="0" smtClean="0"/>
              </a:p>
              <a:p>
                <a:pPr marL="971550" lvl="1" indent="-514350">
                  <a:buClr>
                    <a:srgbClr val="C00000"/>
                  </a:buClr>
                  <a:buFont typeface="+mj-lt"/>
                  <a:buAutoNum type="alphaLcPeriod"/>
                  <a:tabLst>
                    <a:tab pos="2514600" algn="l"/>
                  </a:tabLst>
                </a:pPr>
                <a:r>
                  <a:rPr lang="en-US" sz="2300" dirty="0" smtClean="0"/>
                  <a:t>Write </a:t>
                </a:r>
                <a:r>
                  <a:rPr lang="en-US" sz="2300" dirty="0"/>
                  <a:t>QR in </a:t>
                </a:r>
                <a:r>
                  <a:rPr lang="en-US" sz="2300" dirty="0" smtClean="0"/>
                  <a:t/>
                </a:r>
                <a:br>
                  <a:rPr lang="en-US" sz="2300" dirty="0" smtClean="0"/>
                </a:br>
                <a:r>
                  <a:rPr lang="en-US" sz="2300" dirty="0" smtClean="0"/>
                  <a:t>terms of </a:t>
                </a:r>
                <a:r>
                  <a:rPr lang="en-US" sz="2300" b="1" dirty="0"/>
                  <a:t>a</a:t>
                </a:r>
                <a:r>
                  <a:rPr lang="en-US" sz="2300" dirty="0"/>
                  <a:t> </a:t>
                </a:r>
                <a:r>
                  <a:rPr lang="en-US" sz="2300" dirty="0" smtClean="0"/>
                  <a:t>and </a:t>
                </a:r>
                <a:r>
                  <a:rPr lang="en-US" sz="2300" b="1" dirty="0" smtClean="0"/>
                  <a:t>b</a:t>
                </a:r>
                <a:r>
                  <a:rPr lang="en-US" sz="2300" dirty="0" smtClean="0"/>
                  <a:t>. </a:t>
                </a:r>
              </a:p>
              <a:p>
                <a:pPr marL="971550" lvl="1" indent="-514350">
                  <a:buClr>
                    <a:srgbClr val="C00000"/>
                  </a:buClr>
                  <a:buFont typeface="+mj-lt"/>
                  <a:buAutoNum type="alphaLcPeriod"/>
                  <a:tabLst>
                    <a:tab pos="2514600" algn="l"/>
                  </a:tabLst>
                </a:pPr>
                <a:r>
                  <a:rPr lang="en-US" sz="2300" dirty="0" smtClean="0"/>
                  <a:t>Where </a:t>
                </a:r>
                <a:r>
                  <a:rPr lang="en-US" sz="2300" dirty="0"/>
                  <a:t>is the point S such that </a:t>
                </a:r>
                <a14:m>
                  <m:oMath xmlns:m="http://schemas.openxmlformats.org/officeDocument/2006/math">
                    <m:acc>
                      <m:accPr>
                        <m:chr m:val="⃗"/>
                        <m:ctrlPr>
                          <a:rPr lang="en-US" sz="2300" b="1" i="1" dirty="0">
                            <a:latin typeface="Cambria Math" panose="02040503050406030204" pitchFamily="18" charset="0"/>
                          </a:rPr>
                        </m:ctrlPr>
                      </m:accPr>
                      <m:e>
                        <m:r>
                          <a:rPr lang="en-US" sz="2300" b="1" dirty="0">
                            <a:latin typeface="Cambria Math" panose="02040503050406030204" pitchFamily="18" charset="0"/>
                          </a:rPr>
                          <m:t>𝐏</m:t>
                        </m:r>
                        <m:r>
                          <a:rPr lang="en-US" sz="2300" b="1" i="0" dirty="0" smtClean="0">
                            <a:latin typeface="Cambria Math" panose="02040503050406030204" pitchFamily="18" charset="0"/>
                          </a:rPr>
                          <m:t>𝐒</m:t>
                        </m:r>
                      </m:e>
                    </m:acc>
                  </m:oMath>
                </a14:m>
                <a:r>
                  <a:rPr lang="en-US" sz="2300" dirty="0"/>
                  <a:t> = </a:t>
                </a:r>
                <a:r>
                  <a:rPr lang="en-US" sz="2300" dirty="0" smtClean="0"/>
                  <a:t>½</a:t>
                </a:r>
                <a:r>
                  <a:rPr lang="en-US" sz="2300" b="1" dirty="0" smtClean="0"/>
                  <a:t>b</a:t>
                </a:r>
                <a:r>
                  <a:rPr lang="en-US" sz="2300" dirty="0"/>
                  <a:t>?</a:t>
                </a:r>
              </a:p>
              <a:p>
                <a:pPr marL="514350" indent="-514350">
                  <a:buClr>
                    <a:srgbClr val="C00000"/>
                  </a:buClr>
                  <a:buFont typeface="+mj-lt"/>
                  <a:buAutoNum type="arabicPeriod" startAt="10"/>
                  <a:tabLst>
                    <a:tab pos="2514600" algn="l"/>
                  </a:tabLst>
                </a:pPr>
                <a:r>
                  <a:rPr lang="en-US" sz="2300" b="1" dirty="0" smtClean="0">
                    <a:solidFill>
                      <a:srgbClr val="C00000"/>
                    </a:solidFill>
                  </a:rPr>
                  <a:t>Reasoning </a:t>
                </a:r>
                <a:r>
                  <a:rPr lang="en-US" sz="2300" dirty="0"/>
                  <a:t>ABCDEF </a:t>
                </a:r>
                <a:r>
                  <a:rPr lang="en-US" sz="2300" dirty="0" smtClean="0"/>
                  <a:t/>
                </a:r>
                <a:br>
                  <a:rPr lang="en-US" sz="2300" dirty="0" smtClean="0"/>
                </a:br>
                <a:r>
                  <a:rPr lang="en-US" sz="2300" dirty="0" smtClean="0"/>
                  <a:t>is </a:t>
                </a:r>
                <a:r>
                  <a:rPr lang="en-US" sz="2300" dirty="0"/>
                  <a:t>a regular </a:t>
                </a:r>
                <a:r>
                  <a:rPr lang="en-US" sz="2300" dirty="0" smtClean="0"/>
                  <a:t>hexagon.</a:t>
                </a:r>
                <a:br>
                  <a:rPr lang="en-US" sz="2300" dirty="0" smtClean="0"/>
                </a:b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𝐀𝐁</m:t>
                        </m:r>
                      </m:e>
                    </m:acc>
                  </m:oMath>
                </a14:m>
                <a:r>
                  <a:rPr lang="en-US" sz="2300" dirty="0" smtClean="0"/>
                  <a:t> </a:t>
                </a:r>
                <a:r>
                  <a:rPr lang="en-US" sz="2300" dirty="0"/>
                  <a:t>= </a:t>
                </a:r>
                <a:r>
                  <a:rPr lang="en-US" sz="2300" b="1" dirty="0"/>
                  <a:t>n</a:t>
                </a:r>
              </a:p>
              <a:p>
                <a:pPr marL="971550" lvl="1" indent="-514350">
                  <a:buClr>
                    <a:srgbClr val="C00000"/>
                  </a:buClr>
                  <a:buFont typeface="+mj-lt"/>
                  <a:buAutoNum type="alphaLcPeriod"/>
                  <a:tabLst>
                    <a:tab pos="2514600" algn="l"/>
                  </a:tabLst>
                </a:pPr>
                <a:r>
                  <a:rPr lang="en-US" sz="2300" dirty="0" smtClean="0"/>
                  <a:t>Explain </a:t>
                </a:r>
                <a:r>
                  <a:rPr lang="en-US" sz="2300" dirty="0"/>
                  <a:t>why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𝐄𝐃</m:t>
                        </m:r>
                      </m:e>
                    </m:acc>
                  </m:oMath>
                </a14:m>
                <a:r>
                  <a:rPr lang="en-US" sz="2300" dirty="0"/>
                  <a:t> = </a:t>
                </a:r>
                <a:r>
                  <a:rPr lang="en-US" sz="2300" b="1" dirty="0" smtClean="0"/>
                  <a:t>n</a:t>
                </a:r>
                <a:r>
                  <a:rPr lang="en-US" sz="2300" dirty="0" smtClean="0"/>
                  <a:t>.</a:t>
                </a:r>
              </a:p>
              <a:p>
                <a:pPr lvl="1">
                  <a:buClr>
                    <a:srgbClr val="C00000"/>
                  </a:buClr>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𝐁𝐂</m:t>
                        </m:r>
                      </m:e>
                    </m:acc>
                  </m:oMath>
                </a14:m>
                <a:r>
                  <a:rPr lang="en-US" sz="2300" dirty="0" smtClean="0"/>
                  <a:t> </a:t>
                </a:r>
                <a:r>
                  <a:rPr lang="en-US" sz="2300" dirty="0"/>
                  <a:t>= </a:t>
                </a:r>
                <a:r>
                  <a:rPr lang="en-US" sz="2300" b="1" dirty="0"/>
                  <a:t>m</a:t>
                </a:r>
                <a:r>
                  <a:rPr lang="en-US" sz="2300" dirty="0"/>
                  <a:t> and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𝐂𝐃</m:t>
                        </m:r>
                      </m:e>
                    </m:acc>
                  </m:oMath>
                </a14:m>
                <a:r>
                  <a:rPr lang="en-US" sz="2300" dirty="0"/>
                  <a:t> = </a:t>
                </a:r>
                <a:r>
                  <a:rPr lang="en-US" sz="2300" b="1" dirty="0"/>
                  <a:t>p</a:t>
                </a:r>
                <a:r>
                  <a:rPr lang="en-US" sz="2300" dirty="0"/>
                  <a:t>. </a:t>
                </a:r>
                <a:endParaRPr lang="en-US" sz="2300" dirty="0" smtClean="0"/>
              </a:p>
              <a:p>
                <a:pPr marL="914400" lvl="1" indent="-457200">
                  <a:buClr>
                    <a:srgbClr val="C00000"/>
                  </a:buClr>
                  <a:buFont typeface="+mj-lt"/>
                  <a:buAutoNum type="alphaLcPeriod" startAt="2"/>
                  <a:tabLst>
                    <a:tab pos="2514600" algn="l"/>
                  </a:tabLst>
                </a:pPr>
                <a:r>
                  <a:rPr lang="en-US" sz="2300" dirty="0" smtClean="0"/>
                  <a:t>Find    </a:t>
                </a:r>
                <a:r>
                  <a:rPr lang="en-US" sz="2300" dirty="0" err="1" smtClean="0">
                    <a:solidFill>
                      <a:srgbClr val="C00000"/>
                    </a:solidFill>
                  </a:rPr>
                  <a:t>i</a:t>
                </a:r>
                <a:r>
                  <a:rPr lang="en-US" sz="2300" dirty="0" smtClean="0">
                    <a:solidFill>
                      <a:srgbClr val="C00000"/>
                    </a:solidFill>
                  </a:rPr>
                  <a:t>.</a:t>
                </a:r>
                <a:r>
                  <a:rPr lang="en-US" sz="2300" dirty="0" smtClean="0"/>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𝐅𝐄</m:t>
                        </m:r>
                      </m:e>
                    </m:acc>
                  </m:oMath>
                </a14:m>
                <a:r>
                  <a:rPr lang="en-US" sz="2300" dirty="0" smtClean="0"/>
                  <a:t>    </a:t>
                </a:r>
                <a:r>
                  <a:rPr lang="en-US" sz="2300" dirty="0" smtClean="0">
                    <a:solidFill>
                      <a:srgbClr val="C00000"/>
                    </a:solidFill>
                  </a:rPr>
                  <a:t>ii.</a:t>
                </a:r>
                <a:r>
                  <a:rPr lang="en-US" sz="2300" dirty="0" smtClean="0"/>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𝐀𝐅</m:t>
                        </m:r>
                      </m:e>
                    </m:acc>
                  </m:oMath>
                </a14:m>
                <a:endParaRPr lang="en-US" sz="2300" b="1" dirty="0" smtClean="0"/>
              </a:p>
              <a:p>
                <a:pPr marL="914400" lvl="1" indent="-457200">
                  <a:buClr>
                    <a:srgbClr val="C00000"/>
                  </a:buClr>
                  <a:buFont typeface="+mj-lt"/>
                  <a:buAutoNum type="alphaLcPeriod" startAt="2"/>
                  <a:tabLst>
                    <a:tab pos="2514600" algn="l"/>
                  </a:tabLst>
                </a:pPr>
                <a:r>
                  <a:rPr lang="en-US" sz="2300" dirty="0" smtClean="0"/>
                  <a:t>Find    </a:t>
                </a:r>
                <a:r>
                  <a:rPr lang="en-US" sz="2300" dirty="0" err="1" smtClean="0"/>
                  <a:t>i</a:t>
                </a:r>
                <a:r>
                  <a:rPr lang="en-US" sz="2300" dirty="0" smtClean="0"/>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𝐀𝐂</m:t>
                        </m:r>
                      </m:e>
                    </m:acc>
                  </m:oMath>
                </a14:m>
                <a:r>
                  <a:rPr lang="en-US" sz="2300" dirty="0" smtClean="0"/>
                  <a:t>    ii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𝐀𝐃</m:t>
                        </m:r>
                      </m:e>
                    </m:acc>
                  </m:oMath>
                </a14:m>
                <a:endParaRPr lang="en-US" sz="2300" b="1" dirty="0" smtClean="0"/>
              </a:p>
              <a:p>
                <a:pPr marL="914400" lvl="1" indent="-457200">
                  <a:buClr>
                    <a:srgbClr val="C00000"/>
                  </a:buClr>
                  <a:buFont typeface="+mj-lt"/>
                  <a:buAutoNum type="alphaLcPeriod" startAt="2"/>
                  <a:tabLst>
                    <a:tab pos="2514600" algn="l"/>
                  </a:tabLst>
                </a:pPr>
                <a:r>
                  <a:rPr lang="en-US" sz="2300" dirty="0" smtClean="0"/>
                  <a:t>What </a:t>
                </a:r>
                <a:r>
                  <a:rPr lang="en-US" sz="2300" dirty="0"/>
                  <a:t>is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𝐅𝐃</m:t>
                        </m:r>
                      </m:e>
                    </m:acc>
                  </m:oMath>
                </a14:m>
                <a:r>
                  <a:rPr lang="en-US" sz="2300" dirty="0" smtClean="0"/>
                  <a:t>?</a:t>
                </a:r>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5446043"/>
              </a:xfrm>
              <a:prstGeom prst="rect">
                <a:avLst/>
              </a:prstGeom>
              <a:blipFill rotWithShape="0">
                <a:blip r:embed="rId4"/>
                <a:stretch>
                  <a:fillRect l="-1390" b="-1454"/>
                </a:stretch>
              </a:blipFill>
            </p:spPr>
            <p:txBody>
              <a:bodyPr/>
              <a:lstStyle/>
              <a:p>
                <a:r>
                  <a:rPr lang="en-US">
                    <a:noFill/>
                  </a:rPr>
                  <a:t> </a:t>
                </a:r>
              </a:p>
            </p:txBody>
          </p:sp>
        </mc:Fallback>
      </mc:AlternateContent>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84405" y="3501008"/>
            <a:ext cx="1523699" cy="1312677"/>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13196" y="1272707"/>
            <a:ext cx="1894908" cy="1054082"/>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203485" y="3456424"/>
            <a:ext cx="548640" cy="548640"/>
          </a:xfrm>
          <a:prstGeom prst="rect">
            <a:avLst/>
          </a:prstGeom>
        </p:spPr>
      </p:pic>
    </p:spTree>
    <p:extLst>
      <p:ext uri="{BB962C8B-B14F-4D97-AF65-F5344CB8AC3E}">
        <p14:creationId xmlns:p14="http://schemas.microsoft.com/office/powerpoint/2010/main" val="1997114689"/>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9512" y="1148094"/>
            <a:ext cx="8712968" cy="5521266"/>
          </a:xfrm>
          <a:prstGeom prst="rect">
            <a:avLst/>
          </a:prstGeom>
        </p:spPr>
      </p:pic>
    </p:spTree>
    <p:extLst>
      <p:ext uri="{BB962C8B-B14F-4D97-AF65-F5344CB8AC3E}">
        <p14:creationId xmlns:p14="http://schemas.microsoft.com/office/powerpoint/2010/main" val="417506659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5270610"/>
              </a:xfrm>
              <a:prstGeom prst="rect">
                <a:avLst/>
              </a:prstGeom>
            </p:spPr>
            <p:txBody>
              <a:bodyPr wrap="square">
                <a:spAutoFit/>
              </a:bodyPr>
              <a:lstStyle/>
              <a:p>
                <a:pPr marL="514350" indent="-514350">
                  <a:buClr>
                    <a:srgbClr val="C00000"/>
                  </a:buClr>
                  <a:buFont typeface="+mj-lt"/>
                  <a:buAutoNum type="arabicPeriod" startAt="12"/>
                  <a:tabLst>
                    <a:tab pos="2514600" algn="l"/>
                  </a:tabLst>
                </a:pPr>
                <a:r>
                  <a:rPr lang="en-US" sz="2300" b="1" dirty="0" smtClean="0">
                    <a:solidFill>
                      <a:srgbClr val="C00000"/>
                    </a:solidFill>
                  </a:rPr>
                  <a:t>Reasoning </a:t>
                </a:r>
                <a:r>
                  <a:rPr lang="en-US" sz="2300" dirty="0" smtClean="0"/>
                  <a:t>ABCD</a:t>
                </a:r>
                <a:r>
                  <a:rPr lang="en-US" sz="2300" dirty="0"/>
                  <a:t> </a:t>
                </a:r>
                <a:r>
                  <a:rPr lang="en-US" sz="2300" dirty="0" smtClean="0"/>
                  <a:t>is </a:t>
                </a:r>
                <a:r>
                  <a:rPr lang="en-US" sz="2300" dirty="0"/>
                  <a:t>a </a:t>
                </a:r>
                <a:r>
                  <a:rPr lang="en-US" sz="2300" dirty="0" smtClean="0"/>
                  <a:t>square.</a:t>
                </a:r>
                <a:br>
                  <a:rPr lang="en-US" sz="2300" dirty="0" smtClean="0"/>
                </a:br>
                <a:r>
                  <a:rPr lang="en-US" sz="2300" dirty="0" smtClean="0"/>
                  <a:t>M </a:t>
                </a:r>
                <a:r>
                  <a:rPr lang="en-US" sz="2300" dirty="0"/>
                  <a:t>is the midpoint of AB.</a:t>
                </a:r>
              </a:p>
              <a:p>
                <a:pPr lvl="1">
                  <a:buClr>
                    <a:srgbClr val="C00000"/>
                  </a:buClr>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𝐃𝐂</m:t>
                        </m:r>
                      </m:e>
                    </m:acc>
                  </m:oMath>
                </a14:m>
                <a:r>
                  <a:rPr lang="en-US" sz="2300" dirty="0"/>
                  <a:t> = </a:t>
                </a:r>
                <a:r>
                  <a:rPr lang="en-US" sz="2300" b="1" dirty="0" smtClean="0"/>
                  <a:t>r. </a:t>
                </a:r>
                <a:r>
                  <a:rPr lang="en-US" sz="2300" dirty="0" smtClean="0"/>
                  <a:t> and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𝐃𝐀</m:t>
                        </m:r>
                      </m:e>
                    </m:acc>
                  </m:oMath>
                </a14:m>
                <a:r>
                  <a:rPr lang="en-US" sz="2300" dirty="0"/>
                  <a:t> = </a:t>
                </a:r>
                <a:r>
                  <a:rPr lang="en-US" sz="2300" b="1" dirty="0" smtClean="0"/>
                  <a:t>s</a:t>
                </a:r>
                <a:r>
                  <a:rPr lang="en-US" sz="2300" dirty="0" smtClean="0"/>
                  <a:t>.</a:t>
                </a:r>
                <a:endParaRPr lang="en-US" sz="2300" dirty="0"/>
              </a:p>
              <a:p>
                <a:pPr lvl="1">
                  <a:buClr>
                    <a:srgbClr val="C00000"/>
                  </a:buClr>
                  <a:tabLst>
                    <a:tab pos="2514600" algn="l"/>
                  </a:tabLst>
                </a:pPr>
                <a:r>
                  <a:rPr lang="en-US" sz="2300" dirty="0"/>
                  <a:t>Write in terms of </a:t>
                </a:r>
                <a:r>
                  <a:rPr lang="en-US" sz="2300" b="1" dirty="0"/>
                  <a:t>r</a:t>
                </a:r>
                <a:r>
                  <a:rPr lang="en-US" sz="2300" dirty="0"/>
                  <a:t> and </a:t>
                </a:r>
                <a:r>
                  <a:rPr lang="en-US" sz="2300" b="1" dirty="0"/>
                  <a:t>s</a:t>
                </a:r>
                <a:r>
                  <a:rPr lang="en-US" sz="2300" dirty="0"/>
                  <a:t> </a:t>
                </a:r>
                <a:endParaRPr lang="en-US" sz="2300" dirty="0" smtClean="0"/>
              </a:p>
              <a:p>
                <a:pPr marL="914400" lvl="1" indent="-457200">
                  <a:buClr>
                    <a:srgbClr val="C00000"/>
                  </a:buClr>
                  <a:buFont typeface="+mj-lt"/>
                  <a:buAutoNum type="alphaLcPeriod"/>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a:latin typeface="Cambria Math" panose="02040503050406030204" pitchFamily="18" charset="0"/>
                          </a:rPr>
                          <m:t>𝐀𝐁</m:t>
                        </m:r>
                      </m:e>
                    </m:acc>
                  </m:oMath>
                </a14:m>
                <a:r>
                  <a:rPr lang="en-US" sz="2300" dirty="0" smtClean="0"/>
                  <a:t> 	</a:t>
                </a:r>
                <a:r>
                  <a:rPr lang="en-US" sz="2300" dirty="0" smtClean="0">
                    <a:solidFill>
                      <a:srgbClr val="C00000"/>
                    </a:solidFill>
                  </a:rPr>
                  <a:t>b.</a:t>
                </a:r>
                <a:r>
                  <a:rPr lang="en-US" sz="2300" dirty="0" smtClean="0"/>
                  <a:t> </a:t>
                </a:r>
                <a14:m>
                  <m:oMath xmlns:m="http://schemas.openxmlformats.org/officeDocument/2006/math">
                    <m:r>
                      <a:rPr lang="en-US" sz="2300" b="0" i="0" dirty="0" smtClean="0">
                        <a:latin typeface="Cambria Math" panose="02040503050406030204" pitchFamily="18" charset="0"/>
                      </a:rPr>
                      <m:t> </m:t>
                    </m:r>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𝐁𝐂</m:t>
                        </m:r>
                      </m:e>
                    </m:acc>
                  </m:oMath>
                </a14:m>
                <a:endParaRPr lang="en-US" sz="2300" dirty="0"/>
              </a:p>
              <a:p>
                <a:pPr marL="971550" lvl="1" indent="-514350">
                  <a:buClr>
                    <a:srgbClr val="C00000"/>
                  </a:buClr>
                  <a:buFont typeface="+mj-lt"/>
                  <a:buAutoNum type="alphaLcPeriod" startAt="3"/>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𝐀𝐌</m:t>
                        </m:r>
                      </m:e>
                    </m:acc>
                  </m:oMath>
                </a14:m>
                <a:r>
                  <a:rPr lang="en-US" sz="2300" dirty="0" smtClean="0"/>
                  <a:t> 	</a:t>
                </a:r>
                <a:r>
                  <a:rPr lang="en-US" sz="2300" dirty="0" smtClean="0">
                    <a:solidFill>
                      <a:srgbClr val="C00000"/>
                    </a:solidFill>
                  </a:rPr>
                  <a:t>d.</a:t>
                </a:r>
                <a:r>
                  <a:rPr lang="en-US" sz="2300" dirty="0" smtClean="0"/>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𝐃𝐌</m:t>
                        </m:r>
                      </m:e>
                    </m:acc>
                  </m:oMath>
                </a14:m>
                <a:endParaRPr lang="en-US" sz="2300" b="1" dirty="0" smtClean="0"/>
              </a:p>
              <a:p>
                <a:pPr marL="514350" indent="-514350">
                  <a:buClr>
                    <a:srgbClr val="C00000"/>
                  </a:buClr>
                  <a:buFont typeface="+mj-lt"/>
                  <a:buAutoNum type="arabicPeriod" startAt="12"/>
                  <a:tabLst>
                    <a:tab pos="2514600" algn="l"/>
                  </a:tabLst>
                </a:pPr>
                <a:r>
                  <a:rPr lang="en-US" sz="2300" dirty="0" smtClean="0"/>
                  <a:t>Reasoning </a:t>
                </a:r>
                <a:r>
                  <a:rPr lang="en-US" sz="2300" dirty="0"/>
                  <a:t>Here are five vectors.</a:t>
                </a:r>
              </a:p>
              <a:p>
                <a:pPr lvl="1">
                  <a:buClr>
                    <a:srgbClr val="C00000"/>
                  </a:buClr>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dirty="0">
                            <a:latin typeface="Cambria Math" panose="02040503050406030204" pitchFamily="18" charset="0"/>
                          </a:rPr>
                          <m:t>𝐀</m:t>
                        </m:r>
                        <m:r>
                          <a:rPr lang="en-US" sz="2300" b="1" i="0" dirty="0" smtClean="0">
                            <a:latin typeface="Cambria Math" panose="02040503050406030204" pitchFamily="18" charset="0"/>
                          </a:rPr>
                          <m:t>𝐁</m:t>
                        </m:r>
                      </m:e>
                    </m:acc>
                  </m:oMath>
                </a14:m>
                <a:r>
                  <a:rPr lang="en-US" sz="2300" dirty="0"/>
                  <a:t> = </a:t>
                </a:r>
                <a:r>
                  <a:rPr lang="en-US" sz="2300" dirty="0" smtClean="0"/>
                  <a:t>4</a:t>
                </a:r>
                <a:r>
                  <a:rPr lang="en-US" sz="2300" b="1" dirty="0" smtClean="0"/>
                  <a:t>a </a:t>
                </a:r>
                <a:r>
                  <a:rPr lang="en-US" sz="2300" dirty="0" smtClean="0"/>
                  <a:t>-2</a:t>
                </a:r>
                <a:r>
                  <a:rPr lang="en-US" sz="2300" b="1" dirty="0" smtClean="0"/>
                  <a:t>b</a:t>
                </a:r>
                <a:r>
                  <a:rPr lang="en-US" sz="2300" dirty="0" smtClean="0"/>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𝐂𝐃</m:t>
                        </m:r>
                      </m:e>
                    </m:acc>
                  </m:oMath>
                </a14:m>
                <a:r>
                  <a:rPr lang="en-US" sz="2300" dirty="0" smtClean="0"/>
                  <a:t> = 8</a:t>
                </a:r>
                <a:r>
                  <a:rPr lang="en-US" sz="2300" b="1" dirty="0" smtClean="0"/>
                  <a:t>a</a:t>
                </a:r>
                <a:r>
                  <a:rPr lang="en-US" sz="2300" dirty="0" smtClean="0"/>
                  <a:t> </a:t>
                </a:r>
                <a:r>
                  <a:rPr lang="en-US" sz="2300" dirty="0"/>
                  <a:t>+ </a:t>
                </a:r>
                <a:r>
                  <a:rPr lang="en-US" sz="2300" dirty="0" smtClean="0"/>
                  <a:t>12</a:t>
                </a:r>
                <a:r>
                  <a:rPr lang="en-US" sz="2300" b="1" dirty="0" smtClean="0"/>
                  <a:t>b</a:t>
                </a:r>
                <a:r>
                  <a:rPr lang="en-US" sz="2300" dirty="0" smtClean="0"/>
                  <a:t> </a:t>
                </a:r>
              </a:p>
              <a:p>
                <a:pPr lvl="1">
                  <a:buClr>
                    <a:srgbClr val="C00000"/>
                  </a:buClr>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𝐄𝐅</m:t>
                        </m:r>
                      </m:e>
                    </m:acc>
                  </m:oMath>
                </a14:m>
                <a:r>
                  <a:rPr lang="en-US" sz="2300" dirty="0" smtClean="0"/>
                  <a:t> </a:t>
                </a:r>
                <a:r>
                  <a:rPr lang="en-US" sz="2300" dirty="0"/>
                  <a:t>= </a:t>
                </a:r>
                <a:r>
                  <a:rPr lang="en-US" sz="2300" dirty="0" smtClean="0"/>
                  <a:t>8</a:t>
                </a:r>
                <a:r>
                  <a:rPr lang="en-US" sz="2300" b="1" dirty="0" smtClean="0"/>
                  <a:t>a</a:t>
                </a:r>
                <a:r>
                  <a:rPr lang="en-US" sz="2300" dirty="0" smtClean="0"/>
                  <a:t> - 4</a:t>
                </a:r>
                <a:r>
                  <a:rPr lang="en-US" sz="2300" b="1" dirty="0" smtClean="0"/>
                  <a:t>b</a:t>
                </a:r>
                <a:r>
                  <a:rPr lang="en-US" sz="2300" dirty="0" smtClean="0"/>
                  <a:t> </a:t>
                </a:r>
              </a:p>
              <a:p>
                <a:pPr marL="914400" lvl="1" indent="-457200">
                  <a:buClr>
                    <a:srgbClr val="C00000"/>
                  </a:buClr>
                  <a:buFont typeface="+mj-lt"/>
                  <a:buAutoNum type="alphaLcPeriod"/>
                  <a:tabLst>
                    <a:tab pos="2514600" algn="l"/>
                  </a:tabLst>
                </a:pPr>
                <a:r>
                  <a:rPr lang="en-US" sz="2300" dirty="0" smtClean="0"/>
                  <a:t>Three </a:t>
                </a:r>
                <a:r>
                  <a:rPr lang="en-US" sz="2300" dirty="0"/>
                  <a:t>of these vectors are parallel. Which </a:t>
                </a:r>
                <a:r>
                  <a:rPr lang="en-US" sz="2300" dirty="0" smtClean="0"/>
                  <a:t>three?</a:t>
                </a:r>
              </a:p>
              <a:p>
                <a:pPr marL="914400" lvl="1" indent="-457200">
                  <a:buClr>
                    <a:srgbClr val="C00000"/>
                  </a:buClr>
                  <a:buFont typeface="+mj-lt"/>
                  <a:buAutoNum type="alphaLcPeriod"/>
                  <a:tabLst>
                    <a:tab pos="2514600" algn="l"/>
                  </a:tabLst>
                </a:pPr>
                <a:r>
                  <a:rPr lang="en-US" sz="2300" dirty="0" smtClean="0"/>
                  <a:t>Simplify</a:t>
                </a:r>
                <a:endParaRPr lang="en-US" sz="2300" dirty="0"/>
              </a:p>
              <a:p>
                <a:pPr marL="1258888" lvl="2" indent="-344488">
                  <a:buClr>
                    <a:srgbClr val="C00000"/>
                  </a:buClr>
                  <a:buFont typeface="+mj-lt"/>
                  <a:buAutoNum type="romanLcPeriod"/>
                  <a:tabLst>
                    <a:tab pos="2514600" algn="l"/>
                  </a:tabLst>
                </a:pPr>
                <a:r>
                  <a:rPr lang="en-US" sz="2300" dirty="0" smtClean="0"/>
                  <a:t>4</a:t>
                </a:r>
                <a:r>
                  <a:rPr lang="en-US" sz="2300" b="1" dirty="0" smtClean="0"/>
                  <a:t>p</a:t>
                </a:r>
                <a:r>
                  <a:rPr lang="en-US" sz="2300" dirty="0" smtClean="0"/>
                  <a:t> </a:t>
                </a:r>
                <a:r>
                  <a:rPr lang="en-US" sz="2300" dirty="0"/>
                  <a:t>+ 3</a:t>
                </a:r>
                <a:r>
                  <a:rPr lang="en-US" sz="2300" b="1" dirty="0"/>
                  <a:t>q</a:t>
                </a:r>
                <a:r>
                  <a:rPr lang="en-US" sz="2300" dirty="0"/>
                  <a:t> - </a:t>
                </a:r>
                <a:r>
                  <a:rPr lang="en-US" sz="2300" b="1" dirty="0"/>
                  <a:t>p</a:t>
                </a:r>
                <a:r>
                  <a:rPr lang="en-US" sz="2300" dirty="0"/>
                  <a:t> - 6</a:t>
                </a:r>
                <a:r>
                  <a:rPr lang="en-US" sz="2300" b="1" dirty="0"/>
                  <a:t>q</a:t>
                </a:r>
                <a:r>
                  <a:rPr lang="en-US" sz="2300" dirty="0"/>
                  <a:t> </a:t>
                </a:r>
                <a:endParaRPr lang="en-US" sz="2300" dirty="0" smtClean="0"/>
              </a:p>
              <a:p>
                <a:pPr marL="1258888" lvl="2" indent="-344488">
                  <a:buClr>
                    <a:srgbClr val="C00000"/>
                  </a:buClr>
                  <a:buFont typeface="+mj-lt"/>
                  <a:buAutoNum type="romanLcPeriod"/>
                  <a:tabLst>
                    <a:tab pos="2514600" algn="l"/>
                  </a:tabLst>
                </a:pPr>
                <a:r>
                  <a:rPr lang="en-US" sz="2300" dirty="0" smtClean="0"/>
                  <a:t>2(2</a:t>
                </a:r>
                <a:r>
                  <a:rPr lang="en-US" sz="2300" b="1" dirty="0" smtClean="0"/>
                  <a:t>a</a:t>
                </a:r>
                <a:r>
                  <a:rPr lang="en-US" sz="2300" dirty="0" smtClean="0"/>
                  <a:t> </a:t>
                </a:r>
                <a:r>
                  <a:rPr lang="en-US" sz="2300" dirty="0"/>
                  <a:t>- 3</a:t>
                </a:r>
                <a:r>
                  <a:rPr lang="en-US" sz="2300" b="1" dirty="0"/>
                  <a:t>b</a:t>
                </a:r>
                <a:r>
                  <a:rPr lang="en-US" sz="2300" dirty="0"/>
                  <a:t>) + </a:t>
                </a:r>
                <a:r>
                  <a:rPr lang="en-US" sz="2300" dirty="0" smtClean="0"/>
                  <a:t>½(4</a:t>
                </a:r>
                <a:r>
                  <a:rPr lang="en-US" sz="2300" b="1" dirty="0" smtClean="0"/>
                  <a:t>a</a:t>
                </a:r>
                <a:r>
                  <a:rPr lang="en-US" sz="2300" dirty="0" smtClean="0"/>
                  <a:t> </a:t>
                </a:r>
                <a:r>
                  <a:rPr lang="en-US" sz="2300" dirty="0"/>
                  <a:t>- </a:t>
                </a:r>
                <a:r>
                  <a:rPr lang="en-US" sz="2300" b="1" dirty="0"/>
                  <a:t>b</a:t>
                </a:r>
                <a:r>
                  <a:rPr lang="en-US" sz="2300" dirty="0"/>
                  <a:t>)</a:t>
                </a:r>
                <a:endParaRPr lang="en-US" sz="23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5270610"/>
              </a:xfrm>
              <a:prstGeom prst="rect">
                <a:avLst/>
              </a:prstGeom>
              <a:blipFill rotWithShape="0">
                <a:blip r:embed="rId4"/>
                <a:stretch>
                  <a:fillRect l="-1390" t="-809" b="-1503"/>
                </a:stretch>
              </a:blipFill>
            </p:spPr>
            <p:txBody>
              <a:bodyPr/>
              <a:lstStyle/>
              <a:p>
                <a:r>
                  <a:rPr lang="en-US">
                    <a:noFill/>
                  </a:rPr>
                  <a:t> </a:t>
                </a:r>
              </a:p>
            </p:txBody>
          </p:sp>
        </mc:Fallback>
      </mc:AlternateContent>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38327" y="1772816"/>
            <a:ext cx="1469777" cy="1533682"/>
          </a:xfrm>
          <a:prstGeom prst="rect">
            <a:avLst/>
          </a:prstGeom>
        </p:spPr>
      </p:pic>
    </p:spTree>
    <p:extLst>
      <p:ext uri="{BB962C8B-B14F-4D97-AF65-F5344CB8AC3E}">
        <p14:creationId xmlns:p14="http://schemas.microsoft.com/office/powerpoint/2010/main" val="2141863510"/>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3808478"/>
              </a:xfrm>
              <a:prstGeom prst="rect">
                <a:avLst/>
              </a:prstGeom>
            </p:spPr>
            <p:txBody>
              <a:bodyPr wrap="square">
                <a:spAutoFit/>
              </a:bodyPr>
              <a:lstStyle/>
              <a:p>
                <a:pPr marL="514350" indent="-514350">
                  <a:buClr>
                    <a:srgbClr val="C00000"/>
                  </a:buClr>
                  <a:buFont typeface="+mj-lt"/>
                  <a:buAutoNum type="arabicPeriod" startAt="14"/>
                  <a:tabLst>
                    <a:tab pos="2514600" algn="l"/>
                  </a:tabLst>
                </a:pPr>
                <a:r>
                  <a:rPr lang="en-US" sz="2300" b="1" dirty="0" smtClean="0">
                    <a:solidFill>
                      <a:srgbClr val="C00000"/>
                    </a:solidFill>
                  </a:rPr>
                  <a:t>Reasoning </a:t>
                </a:r>
                <a:r>
                  <a:rPr lang="en-US" sz="2300" dirty="0" smtClean="0"/>
                  <a:t>In </a:t>
                </a:r>
                <a:r>
                  <a:rPr lang="en-US" sz="2300" dirty="0"/>
                  <a:t>triangle PQR,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𝐏𝐐</m:t>
                        </m:r>
                      </m:e>
                    </m:acc>
                  </m:oMath>
                </a14:m>
                <a:r>
                  <a:rPr lang="en-US" sz="2300" dirty="0"/>
                  <a:t> = </a:t>
                </a:r>
                <a:r>
                  <a:rPr lang="en-US" sz="2300" b="1" dirty="0"/>
                  <a:t>a</a:t>
                </a:r>
                <a:r>
                  <a:rPr lang="en-US" sz="2300" dirty="0"/>
                  <a:t> and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𝐏𝐑</m:t>
                        </m:r>
                      </m:e>
                    </m:acc>
                  </m:oMath>
                </a14:m>
                <a:r>
                  <a:rPr lang="en-US" sz="2300" dirty="0"/>
                  <a:t> = </a:t>
                </a:r>
                <a:r>
                  <a:rPr lang="en-US" sz="2300" b="1" dirty="0" smtClean="0"/>
                  <a:t>b</a:t>
                </a:r>
                <a:r>
                  <a:rPr lang="en-US" sz="2300" dirty="0" smtClean="0"/>
                  <a:t>.</a:t>
                </a:r>
                <a:br>
                  <a:rPr lang="en-US" sz="2300" dirty="0" smtClean="0"/>
                </a:br>
                <a:r>
                  <a:rPr lang="en-US" sz="2300" dirty="0" smtClean="0"/>
                  <a:t>M </a:t>
                </a:r>
                <a:r>
                  <a:rPr lang="en-US" sz="2300" dirty="0"/>
                  <a:t>is the midpoint </a:t>
                </a:r>
                <a:r>
                  <a:rPr lang="en-US" sz="2300" dirty="0" smtClean="0"/>
                  <a:t/>
                </a:r>
                <a:br>
                  <a:rPr lang="en-US" sz="2300" dirty="0" smtClean="0"/>
                </a:br>
                <a:r>
                  <a:rPr lang="en-US" sz="2300" dirty="0" smtClean="0"/>
                  <a:t>of QR. Write </a:t>
                </a:r>
                <a:r>
                  <a:rPr lang="en-US" sz="2300" dirty="0"/>
                  <a:t>in </a:t>
                </a:r>
                <a:r>
                  <a:rPr lang="en-US" sz="2300" dirty="0" smtClean="0"/>
                  <a:t/>
                </a:r>
                <a:br>
                  <a:rPr lang="en-US" sz="2300" dirty="0" smtClean="0"/>
                </a:br>
                <a:r>
                  <a:rPr lang="en-US" sz="2300" dirty="0" smtClean="0"/>
                  <a:t>terms of </a:t>
                </a:r>
                <a:r>
                  <a:rPr lang="en-US" sz="2300" b="1" dirty="0"/>
                  <a:t>a</a:t>
                </a:r>
                <a:r>
                  <a:rPr lang="en-US" sz="2300" dirty="0"/>
                  <a:t> and </a:t>
                </a:r>
                <a:r>
                  <a:rPr lang="en-US" sz="2300" b="1" dirty="0"/>
                  <a:t>b</a:t>
                </a:r>
                <a:r>
                  <a:rPr lang="en-US" sz="2300" dirty="0"/>
                  <a:t> </a:t>
                </a:r>
                <a:endParaRPr lang="en-US" sz="2300" dirty="0" smtClean="0"/>
              </a:p>
              <a:p>
                <a:pPr marL="971550" lvl="1" indent="-514350">
                  <a:buClr>
                    <a:srgbClr val="C00000"/>
                  </a:buClr>
                  <a:buFont typeface="+mj-lt"/>
                  <a:buAutoNum type="alphaLcPeriod"/>
                  <a:tabLst>
                    <a:tab pos="2514600" algn="l"/>
                  </a:tabLst>
                </a:pP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𝐐𝐑</m:t>
                        </m:r>
                      </m:e>
                    </m:acc>
                  </m:oMath>
                </a14:m>
                <a:r>
                  <a:rPr lang="en-US" sz="2300" dirty="0" smtClean="0"/>
                  <a:t>      </a:t>
                </a:r>
                <a:r>
                  <a:rPr lang="en-US" sz="2300" dirty="0" smtClean="0">
                    <a:solidFill>
                      <a:srgbClr val="C00000"/>
                    </a:solidFill>
                  </a:rPr>
                  <a:t>b.</a:t>
                </a:r>
                <a:r>
                  <a:rPr lang="en-US" sz="2300" dirty="0" smtClean="0"/>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𝐐𝐌</m:t>
                        </m:r>
                      </m:e>
                    </m:acc>
                  </m:oMath>
                </a14:m>
                <a:r>
                  <a:rPr lang="en-US" sz="2300" dirty="0"/>
                  <a:t> </a:t>
                </a:r>
                <a:r>
                  <a:rPr lang="en-US" sz="2300" dirty="0" smtClean="0"/>
                  <a:t>    </a:t>
                </a:r>
                <a:r>
                  <a:rPr lang="en-US" sz="2300" dirty="0" smtClean="0">
                    <a:solidFill>
                      <a:srgbClr val="C00000"/>
                    </a:solidFill>
                  </a:rPr>
                  <a:t>c.</a:t>
                </a:r>
                <a:r>
                  <a:rPr lang="en-US" sz="2300" dirty="0" smtClean="0"/>
                  <a:t>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𝐏𝐌</m:t>
                        </m:r>
                      </m:e>
                    </m:acc>
                  </m:oMath>
                </a14:m>
                <a:endParaRPr lang="en-US" sz="2300" b="1" dirty="0" smtClean="0"/>
              </a:p>
              <a:p>
                <a:pPr lvl="1">
                  <a:buClr>
                    <a:srgbClr val="C00000"/>
                  </a:buClr>
                  <a:tabLst>
                    <a:tab pos="2514600" algn="l"/>
                  </a:tabLst>
                </a:pPr>
                <a:r>
                  <a:rPr lang="en-US" sz="2300" b="1" dirty="0" smtClean="0">
                    <a:solidFill>
                      <a:srgbClr val="C00000"/>
                    </a:solidFill>
                  </a:rPr>
                  <a:t>Discussion</a:t>
                </a:r>
                <a:r>
                  <a:rPr lang="en-US" sz="2300" dirty="0" smtClean="0">
                    <a:solidFill>
                      <a:srgbClr val="C00000"/>
                    </a:solidFill>
                  </a:rPr>
                  <a:t> </a:t>
                </a:r>
                <a:r>
                  <a:rPr lang="en-US" sz="2300" dirty="0"/>
                  <a:t>Complete the parallelogram PQSR. How can you use the parallelogram law to find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𝐏𝐌</m:t>
                        </m:r>
                      </m:e>
                    </m:acc>
                  </m:oMath>
                </a14:m>
                <a:r>
                  <a:rPr lang="en-US" sz="2300" dirty="0"/>
                  <a:t>?</a:t>
                </a:r>
                <a:endParaRPr lang="en-US" sz="23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3808478"/>
              </a:xfrm>
              <a:prstGeom prst="rect">
                <a:avLst/>
              </a:prstGeom>
              <a:blipFill rotWithShape="0">
                <a:blip r:embed="rId4"/>
                <a:stretch>
                  <a:fillRect l="-1390" r="-1390" b="-2560"/>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71487" y="1772816"/>
            <a:ext cx="2236617" cy="125809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flipH="1">
                <a:off x="251520" y="5013176"/>
                <a:ext cx="5204539" cy="150355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Q14a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Make use of the vectors you already know</a:t>
                </a:r>
                <a:r>
                  <a:rPr lang="en-US" sz="22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200" i="1" dirty="0">
                            <a:solidFill>
                              <a:schemeClr val="tx1"/>
                            </a:solidFill>
                            <a:latin typeface="Cambria Math" panose="02040503050406030204" pitchFamily="18" charset="0"/>
                            <a:cs typeface="Arial" panose="020B0604020202020204" pitchFamily="34" charset="0"/>
                          </a:rPr>
                        </m:ctrlPr>
                      </m:accPr>
                      <m:e>
                        <m:r>
                          <m:rPr>
                            <m:sty m:val="p"/>
                          </m:rPr>
                          <a:rPr lang="en-US" sz="2200" b="0" i="0" dirty="0" smtClean="0">
                            <a:solidFill>
                              <a:schemeClr val="tx1"/>
                            </a:solidFill>
                            <a:latin typeface="Cambria Math" panose="02040503050406030204" pitchFamily="18" charset="0"/>
                            <a:cs typeface="Arial" panose="020B0604020202020204" pitchFamily="34" charset="0"/>
                          </a:rPr>
                          <m:t>P</m:t>
                        </m:r>
                        <m:r>
                          <a:rPr lang="en-US" sz="2200" dirty="0">
                            <a:solidFill>
                              <a:schemeClr val="tx1"/>
                            </a:solidFill>
                            <a:latin typeface="Cambria Math" panose="02040503050406030204" pitchFamily="18" charset="0"/>
                            <a:cs typeface="Arial" panose="020B0604020202020204" pitchFamily="34" charset="0"/>
                          </a:rPr>
                          <m:t>𝐌</m:t>
                        </m:r>
                      </m:e>
                    </m:acc>
                  </m:oMath>
                </a14:m>
                <a:r>
                  <a:rPr lang="en-US" sz="2200" dirty="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200" i="1" dirty="0">
                            <a:solidFill>
                              <a:schemeClr val="tx1"/>
                            </a:solidFill>
                            <a:latin typeface="Cambria Math" panose="02040503050406030204" pitchFamily="18" charset="0"/>
                            <a:cs typeface="Arial" panose="020B0604020202020204" pitchFamily="34" charset="0"/>
                          </a:rPr>
                        </m:ctrlPr>
                      </m:accPr>
                      <m:e>
                        <m:r>
                          <a:rPr lang="en-US" sz="2200" dirty="0">
                            <a:solidFill>
                              <a:schemeClr val="tx1"/>
                            </a:solidFill>
                            <a:latin typeface="Cambria Math" panose="02040503050406030204" pitchFamily="18" charset="0"/>
                            <a:cs typeface="Arial" panose="020B0604020202020204" pitchFamily="34" charset="0"/>
                          </a:rPr>
                          <m:t>𝐐</m:t>
                        </m:r>
                        <m:r>
                          <a:rPr lang="en-US" sz="2200" i="1" dirty="0" smtClean="0">
                            <a:solidFill>
                              <a:schemeClr val="tx1"/>
                            </a:solidFill>
                            <a:latin typeface="Cambria Math" panose="02040503050406030204" pitchFamily="18" charset="0"/>
                            <a:cs typeface="Arial" panose="020B0604020202020204" pitchFamily="34" charset="0"/>
                            <a:sym typeface="Wingdings" panose="05000000000000000000" pitchFamily="2" charset="2"/>
                          </a:rPr>
                          <m:t></m:t>
                        </m:r>
                      </m:e>
                    </m:acc>
                  </m:oMath>
                </a14:m>
                <a:r>
                  <a:rPr lang="en-US" sz="2200" dirty="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200" i="1" dirty="0">
                            <a:solidFill>
                              <a:schemeClr val="tx1"/>
                            </a:solidFill>
                            <a:latin typeface="Cambria Math" panose="02040503050406030204" pitchFamily="18" charset="0"/>
                            <a:cs typeface="Arial" panose="020B0604020202020204" pitchFamily="34" charset="0"/>
                          </a:rPr>
                        </m:ctrlPr>
                      </m:accPr>
                      <m:e>
                        <m:r>
                          <a:rPr lang="en-US" sz="2200" i="1" dirty="0" smtClean="0">
                            <a:solidFill>
                              <a:schemeClr val="tx1"/>
                            </a:solidFill>
                            <a:latin typeface="Cambria Math" panose="02040503050406030204" pitchFamily="18" charset="0"/>
                            <a:cs typeface="Arial" panose="020B0604020202020204" pitchFamily="34" charset="0"/>
                            <a:sym typeface="Wingdings" panose="05000000000000000000" pitchFamily="2" charset="2"/>
                          </a:rPr>
                          <m:t></m:t>
                        </m:r>
                        <m:r>
                          <a:rPr lang="en-US" sz="2200" dirty="0">
                            <a:solidFill>
                              <a:schemeClr val="tx1"/>
                            </a:solidFill>
                            <a:latin typeface="Cambria Math" panose="02040503050406030204" pitchFamily="18" charset="0"/>
                            <a:cs typeface="Arial" panose="020B0604020202020204" pitchFamily="34" charset="0"/>
                          </a:rPr>
                          <m:t>𝐌</m:t>
                        </m:r>
                      </m:e>
                    </m:acc>
                  </m:oMath>
                </a14:m>
                <a:endParaRPr lang="en-US" sz="2200"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Simplify the expression by adding like vectors.</a:t>
                </a:r>
              </a:p>
            </p:txBody>
          </p:sp>
        </mc:Choice>
        <mc:Fallback xmlns="">
          <p:sp>
            <p:nvSpPr>
              <p:cNvPr id="8" name="Rectangle 7"/>
              <p:cNvSpPr>
                <a:spLocks noRot="1" noChangeAspect="1" noMove="1" noResize="1" noEditPoints="1" noAdjustHandles="1" noChangeArrowheads="1" noChangeShapeType="1" noTextEdit="1"/>
              </p:cNvSpPr>
              <p:nvPr/>
            </p:nvSpPr>
            <p:spPr>
              <a:xfrm flipH="1">
                <a:off x="251520" y="5013176"/>
                <a:ext cx="5204539" cy="1503553"/>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974427211"/>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18.3 </a:t>
            </a:r>
            <a:r>
              <a:rPr lang="en-GB" sz="4000" dirty="0"/>
              <a:t>– </a:t>
            </a:r>
            <a:r>
              <a:rPr lang="en-GB" sz="4000" dirty="0" smtClean="0"/>
              <a:t>More Vector </a:t>
            </a:r>
            <a:r>
              <a:rPr lang="en-GB" sz="4000" dirty="0"/>
              <a:t>Arithmetic</a:t>
            </a:r>
            <a:endParaRPr lang="en-GB" sz="4000" b="1" dirty="0" smtClean="0"/>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5383590"/>
              </a:xfrm>
              <a:prstGeom prst="rect">
                <a:avLst/>
              </a:prstGeom>
            </p:spPr>
            <p:txBody>
              <a:bodyPr wrap="square">
                <a:spAutoFit/>
              </a:bodyPr>
              <a:lstStyle/>
              <a:p>
                <a:pPr marL="514350" indent="-514350">
                  <a:buClr>
                    <a:srgbClr val="C00000"/>
                  </a:buClr>
                  <a:buFont typeface="+mj-lt"/>
                  <a:buAutoNum type="arabicPeriod" startAt="15"/>
                  <a:tabLst>
                    <a:tab pos="2514600" algn="l"/>
                  </a:tabLst>
                </a:pPr>
                <a:r>
                  <a:rPr lang="en-US" sz="2330" dirty="0" smtClean="0"/>
                  <a:t>In </a:t>
                </a:r>
                <a:r>
                  <a:rPr lang="en-US" sz="2330" dirty="0"/>
                  <a:t>triangle ABC, </a:t>
                </a:r>
                <a14:m>
                  <m:oMath xmlns:m="http://schemas.openxmlformats.org/officeDocument/2006/math">
                    <m:acc>
                      <m:accPr>
                        <m:chr m:val="⃗"/>
                        <m:ctrlPr>
                          <a:rPr lang="en-US" sz="2330" b="1" i="1" dirty="0">
                            <a:latin typeface="Cambria Math" panose="02040503050406030204" pitchFamily="18" charset="0"/>
                          </a:rPr>
                        </m:ctrlPr>
                      </m:accPr>
                      <m:e>
                        <m:r>
                          <a:rPr lang="en-US" sz="2330" b="1" dirty="0">
                            <a:latin typeface="Cambria Math" panose="02040503050406030204" pitchFamily="18" charset="0"/>
                          </a:rPr>
                          <m:t>𝐂𝐃</m:t>
                        </m:r>
                      </m:e>
                    </m:acc>
                  </m:oMath>
                </a14:m>
                <a:r>
                  <a:rPr lang="en-US" sz="2330" dirty="0"/>
                  <a:t> = </a:t>
                </a:r>
                <a:r>
                  <a:rPr lang="en-US" sz="2330" b="1" dirty="0"/>
                  <a:t>a</a:t>
                </a:r>
                <a:r>
                  <a:rPr lang="en-US" sz="2330" dirty="0"/>
                  <a:t> and </a:t>
                </a:r>
                <a:r>
                  <a:rPr lang="en-US" sz="2330" b="1" i="1" dirty="0" smtClean="0">
                    <a:latin typeface="Cambria Math" panose="02040503050406030204" pitchFamily="18" charset="0"/>
                  </a:rPr>
                  <a:t/>
                </a:r>
                <a:br>
                  <a:rPr lang="en-US" sz="2330" b="1" i="1" dirty="0" smtClean="0">
                    <a:latin typeface="Cambria Math" panose="02040503050406030204" pitchFamily="18" charset="0"/>
                  </a:rPr>
                </a:br>
                <a14:m>
                  <m:oMath xmlns:m="http://schemas.openxmlformats.org/officeDocument/2006/math">
                    <m:acc>
                      <m:accPr>
                        <m:chr m:val="⃗"/>
                        <m:ctrlPr>
                          <a:rPr lang="en-US" sz="2330" b="1" i="1" dirty="0">
                            <a:latin typeface="Cambria Math" panose="02040503050406030204" pitchFamily="18" charset="0"/>
                          </a:rPr>
                        </m:ctrlPr>
                      </m:accPr>
                      <m:e>
                        <m:r>
                          <a:rPr lang="en-US" sz="2330" b="1" i="0" dirty="0" smtClean="0">
                            <a:latin typeface="Cambria Math" panose="02040503050406030204" pitchFamily="18" charset="0"/>
                          </a:rPr>
                          <m:t>𝐀𝐂</m:t>
                        </m:r>
                      </m:e>
                    </m:acc>
                  </m:oMath>
                </a14:m>
                <a:r>
                  <a:rPr lang="en-US" sz="2330" dirty="0"/>
                  <a:t> = </a:t>
                </a:r>
                <a:r>
                  <a:rPr lang="en-US" sz="2330" dirty="0" smtClean="0"/>
                  <a:t>b.</a:t>
                </a:r>
                <a:br>
                  <a:rPr lang="en-US" sz="2330" dirty="0" smtClean="0"/>
                </a:br>
                <a:r>
                  <a:rPr lang="en-US" sz="2330" dirty="0" smtClean="0"/>
                  <a:t>P </a:t>
                </a:r>
                <a:r>
                  <a:rPr lang="en-US" sz="2330" dirty="0"/>
                  <a:t>is the midpoint of </a:t>
                </a:r>
                <a:r>
                  <a:rPr lang="en-US" sz="2330" dirty="0" smtClean="0"/>
                  <a:t>AB.</a:t>
                </a:r>
                <a:br>
                  <a:rPr lang="en-US" sz="2330" dirty="0" smtClean="0"/>
                </a:br>
                <a:r>
                  <a:rPr lang="en-US" sz="2330" dirty="0" smtClean="0"/>
                  <a:t>Q </a:t>
                </a:r>
                <a:r>
                  <a:rPr lang="en-US" sz="2330" dirty="0"/>
                  <a:t>is the midpoint of AC</a:t>
                </a:r>
                <a:r>
                  <a:rPr lang="en-US" sz="2330" dirty="0" smtClean="0"/>
                  <a:t>.</a:t>
                </a:r>
                <a:br>
                  <a:rPr lang="en-US" sz="2330" dirty="0" smtClean="0"/>
                </a:br>
                <a:r>
                  <a:rPr lang="en-US" sz="2330" dirty="0"/>
                  <a:t/>
                </a:r>
                <a:br>
                  <a:rPr lang="en-US" sz="2330" dirty="0"/>
                </a:br>
                <a:r>
                  <a:rPr lang="en-US" sz="2330" dirty="0" smtClean="0"/>
                  <a:t/>
                </a:r>
                <a:br>
                  <a:rPr lang="en-US" sz="2330" dirty="0" smtClean="0"/>
                </a:br>
                <a:r>
                  <a:rPr lang="en-US" sz="3200" dirty="0" smtClean="0"/>
                  <a:t/>
                </a:r>
                <a:br>
                  <a:rPr lang="en-US" sz="3200" dirty="0" smtClean="0"/>
                </a:br>
                <a:r>
                  <a:rPr lang="en-US" sz="2330" dirty="0" smtClean="0"/>
                  <a:t/>
                </a:r>
                <a:br>
                  <a:rPr lang="en-US" sz="2330" dirty="0" smtClean="0"/>
                </a:br>
                <a:r>
                  <a:rPr lang="en-US" sz="2330" dirty="0" smtClean="0"/>
                  <a:t/>
                </a:r>
                <a:br>
                  <a:rPr lang="en-US" sz="2330" dirty="0" smtClean="0"/>
                </a:br>
                <a:r>
                  <a:rPr lang="en-US" sz="2330" dirty="0" smtClean="0"/>
                  <a:t>Write </a:t>
                </a:r>
                <a:r>
                  <a:rPr lang="en-US" sz="2330" dirty="0"/>
                  <a:t>in terms of a and b</a:t>
                </a:r>
              </a:p>
              <a:p>
                <a:pPr marL="971550" lvl="1" indent="-514350">
                  <a:buClr>
                    <a:srgbClr val="C00000"/>
                  </a:buClr>
                  <a:buFont typeface="+mj-lt"/>
                  <a:buAutoNum type="alphaLcPeriod"/>
                  <a:tabLst>
                    <a:tab pos="2514600" algn="l"/>
                  </a:tabLst>
                </a:pPr>
                <a14:m>
                  <m:oMath xmlns:m="http://schemas.openxmlformats.org/officeDocument/2006/math">
                    <m:acc>
                      <m:accPr>
                        <m:chr m:val="⃗"/>
                        <m:ctrlPr>
                          <a:rPr lang="en-US" sz="2330" b="1" i="1" dirty="0">
                            <a:latin typeface="Cambria Math" panose="02040503050406030204" pitchFamily="18" charset="0"/>
                          </a:rPr>
                        </m:ctrlPr>
                      </m:accPr>
                      <m:e>
                        <m:r>
                          <a:rPr lang="en-US" sz="2330" b="1" i="0" dirty="0" smtClean="0">
                            <a:latin typeface="Cambria Math" panose="02040503050406030204" pitchFamily="18" charset="0"/>
                          </a:rPr>
                          <m:t>𝐁𝐂</m:t>
                        </m:r>
                      </m:e>
                    </m:acc>
                  </m:oMath>
                </a14:m>
                <a:r>
                  <a:rPr lang="en-US" sz="2330" dirty="0" smtClean="0"/>
                  <a:t>     	</a:t>
                </a:r>
                <a:r>
                  <a:rPr lang="en-US" sz="2330" dirty="0" smtClean="0">
                    <a:solidFill>
                      <a:srgbClr val="C00000"/>
                    </a:solidFill>
                  </a:rPr>
                  <a:t>b.</a:t>
                </a:r>
                <a:r>
                  <a:rPr lang="en-US" sz="2330" dirty="0" smtClean="0"/>
                  <a:t> </a:t>
                </a:r>
                <a14:m>
                  <m:oMath xmlns:m="http://schemas.openxmlformats.org/officeDocument/2006/math">
                    <m:acc>
                      <m:accPr>
                        <m:chr m:val="⃗"/>
                        <m:ctrlPr>
                          <a:rPr lang="en-US" sz="2330" b="1" i="1" dirty="0">
                            <a:latin typeface="Cambria Math" panose="02040503050406030204" pitchFamily="18" charset="0"/>
                          </a:rPr>
                        </m:ctrlPr>
                      </m:accPr>
                      <m:e>
                        <m:r>
                          <a:rPr lang="en-US" sz="2330" b="1" i="0" dirty="0" smtClean="0">
                            <a:latin typeface="Cambria Math" panose="02040503050406030204" pitchFamily="18" charset="0"/>
                          </a:rPr>
                          <m:t>𝐀𝐏</m:t>
                        </m:r>
                      </m:e>
                    </m:acc>
                  </m:oMath>
                </a14:m>
                <a:r>
                  <a:rPr lang="en-US" sz="2330" dirty="0" smtClean="0"/>
                  <a:t>     </a:t>
                </a:r>
              </a:p>
              <a:p>
                <a:pPr marL="971550" lvl="1" indent="-514350">
                  <a:buClr>
                    <a:srgbClr val="C00000"/>
                  </a:buClr>
                  <a:buFont typeface="+mj-lt"/>
                  <a:buAutoNum type="alphaLcPeriod" startAt="3"/>
                  <a:tabLst>
                    <a:tab pos="2514600" algn="l"/>
                  </a:tabLst>
                </a:pPr>
                <a14:m>
                  <m:oMath xmlns:m="http://schemas.openxmlformats.org/officeDocument/2006/math">
                    <m:acc>
                      <m:accPr>
                        <m:chr m:val="⃗"/>
                        <m:ctrlPr>
                          <a:rPr lang="en-US" sz="2330" b="1" i="1" dirty="0">
                            <a:latin typeface="Cambria Math" panose="02040503050406030204" pitchFamily="18" charset="0"/>
                          </a:rPr>
                        </m:ctrlPr>
                      </m:accPr>
                      <m:e>
                        <m:r>
                          <a:rPr lang="en-US" sz="2330" b="1" i="0" dirty="0" smtClean="0">
                            <a:latin typeface="Cambria Math" panose="02040503050406030204" pitchFamily="18" charset="0"/>
                          </a:rPr>
                          <m:t>𝐀𝐐</m:t>
                        </m:r>
                      </m:e>
                    </m:acc>
                  </m:oMath>
                </a14:m>
                <a:r>
                  <a:rPr lang="en-US" sz="2330" dirty="0" smtClean="0"/>
                  <a:t>   	</a:t>
                </a:r>
                <a:r>
                  <a:rPr lang="en-US" sz="2330" dirty="0" smtClean="0">
                    <a:solidFill>
                      <a:srgbClr val="C00000"/>
                    </a:solidFill>
                  </a:rPr>
                  <a:t>d.</a:t>
                </a:r>
                <a:r>
                  <a:rPr lang="en-US" sz="2330" dirty="0" smtClean="0"/>
                  <a:t> </a:t>
                </a:r>
                <a14:m>
                  <m:oMath xmlns:m="http://schemas.openxmlformats.org/officeDocument/2006/math">
                    <m:acc>
                      <m:accPr>
                        <m:chr m:val="⃗"/>
                        <m:ctrlPr>
                          <a:rPr lang="en-US" sz="2330" b="1" i="1" dirty="0">
                            <a:latin typeface="Cambria Math" panose="02040503050406030204" pitchFamily="18" charset="0"/>
                          </a:rPr>
                        </m:ctrlPr>
                      </m:accPr>
                      <m:e>
                        <m:r>
                          <a:rPr lang="en-US" sz="2330" b="1" i="0" dirty="0" smtClean="0">
                            <a:latin typeface="Cambria Math" panose="02040503050406030204" pitchFamily="18" charset="0"/>
                          </a:rPr>
                          <m:t>𝐏𝐐</m:t>
                        </m:r>
                      </m:e>
                    </m:acc>
                  </m:oMath>
                </a14:m>
                <a:endParaRPr lang="en-US" sz="2330" dirty="0" smtClean="0"/>
              </a:p>
              <a:p>
                <a:pPr lvl="1">
                  <a:buClr>
                    <a:srgbClr val="C00000"/>
                  </a:buClr>
                  <a:tabLst>
                    <a:tab pos="2514600" algn="l"/>
                  </a:tabLst>
                </a:pPr>
                <a:r>
                  <a:rPr lang="en-US" sz="2330" b="1" dirty="0" smtClean="0">
                    <a:solidFill>
                      <a:srgbClr val="C00000"/>
                    </a:solidFill>
                  </a:rPr>
                  <a:t>Discussion</a:t>
                </a:r>
                <a:r>
                  <a:rPr lang="en-US" sz="2330" dirty="0" smtClean="0">
                    <a:solidFill>
                      <a:srgbClr val="C00000"/>
                    </a:solidFill>
                  </a:rPr>
                  <a:t> </a:t>
                </a:r>
                <a:r>
                  <a:rPr lang="en-US" sz="2330" dirty="0"/>
                  <a:t>What do your answers show about the lines PQ and BC</a:t>
                </a:r>
                <a:r>
                  <a:rPr lang="en-US" sz="2330" dirty="0" smtClean="0"/>
                  <a:t>?</a:t>
                </a:r>
                <a:endParaRPr lang="en-US" sz="233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5383590"/>
              </a:xfrm>
              <a:prstGeom prst="rect">
                <a:avLst/>
              </a:prstGeom>
              <a:blipFill rotWithShape="0">
                <a:blip r:embed="rId4"/>
                <a:stretch>
                  <a:fillRect l="-1390" t="-113" r="-3129" b="-2492"/>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90554" y="2878208"/>
            <a:ext cx="2778516" cy="1792589"/>
          </a:xfrm>
          <a:prstGeom prst="rect">
            <a:avLst/>
          </a:prstGeom>
        </p:spPr>
      </p:pic>
    </p:spTree>
    <p:extLst>
      <p:ext uri="{BB962C8B-B14F-4D97-AF65-F5344CB8AC3E}">
        <p14:creationId xmlns:p14="http://schemas.microsoft.com/office/powerpoint/2010/main" val="1832634612"/>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566</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819258873"/>
                  </p:ext>
                </p:extLst>
              </p:nvPr>
            </p:nvGraphicFramePr>
            <p:xfrm>
              <a:off x="251518" y="1268760"/>
              <a:ext cx="8568952" cy="4688771"/>
            </p:xfrm>
            <a:graphic>
              <a:graphicData uri="http://schemas.openxmlformats.org/drawingml/2006/table">
                <a:tbl>
                  <a:tblPr firstRow="1" bandRow="1">
                    <a:effectLst/>
                    <a:tableStyleId>{5940675A-B579-460E-94D1-54222C63F5DA}</a:tableStyleId>
                  </a:tblPr>
                  <a:tblGrid>
                    <a:gridCol w="2142238"/>
                    <a:gridCol w="2898324"/>
                    <a:gridCol w="3528390"/>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Express points as position vectors.</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Prove lines are parallel.</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Prove points are collinear</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Planes flying in formation follow parallel vector flight paths.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000" i="0" dirty="0" smtClean="0">
                              <a:latin typeface="Arial" panose="020B0604020202020204" pitchFamily="34" charset="0"/>
                              <a:cs typeface="Arial" panose="020B0604020202020204" pitchFamily="34" charset="0"/>
                            </a:rPr>
                            <a:t>Here are five vectors. Three of them are parallel. Which three?   </a:t>
                          </a:r>
                          <a:r>
                            <a:rPr lang="en-US" sz="30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cs typeface="Arial" panose="020B0604020202020204" pitchFamily="34" charset="0"/>
                                    </a:rPr>
                                    <m:t>−</m:t>
                                  </m:r>
                                  <m:r>
                                    <a:rPr lang="en-US" sz="3000" i="1">
                                      <a:latin typeface="Cambria Math" panose="02040503050406030204" pitchFamily="18" charset="0"/>
                                      <a:cs typeface="Arial" panose="020B0604020202020204" pitchFamily="34" charset="0"/>
                                    </a:rPr>
                                    <m:t>2</m:t>
                                  </m:r>
                                </m:num>
                                <m:den>
                                  <m:r>
                                    <a:rPr lang="en-US" sz="3000" b="0" i="1" smtClean="0">
                                      <a:latin typeface="Cambria Math" panose="02040503050406030204" pitchFamily="18" charset="0"/>
                                      <a:cs typeface="Arial" panose="020B0604020202020204" pitchFamily="34" charset="0"/>
                                    </a:rPr>
                                    <m:t>4</m:t>
                                  </m:r>
                                </m:den>
                              </m:f>
                            </m:oMath>
                          </a14:m>
                          <a:r>
                            <a:rPr lang="en-US" sz="30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cs typeface="Arial" panose="020B0604020202020204" pitchFamily="34" charset="0"/>
                                    </a:rPr>
                                    <m:t>6</m:t>
                                  </m:r>
                                </m:num>
                                <m:den>
                                  <m:r>
                                    <a:rPr lang="en-US" sz="3000" b="0" i="1" smtClean="0">
                                      <a:latin typeface="Cambria Math" panose="02040503050406030204" pitchFamily="18" charset="0"/>
                                      <a:cs typeface="Arial" panose="020B0604020202020204" pitchFamily="34" charset="0"/>
                                    </a:rPr>
                                    <m:t>−12</m:t>
                                  </m:r>
                                </m:den>
                              </m:f>
                            </m:oMath>
                          </a14:m>
                          <a:r>
                            <a:rPr lang="en-US" sz="30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cs typeface="Arial" panose="020B0604020202020204" pitchFamily="34" charset="0"/>
                                    </a:rPr>
                                    <m:t>−1</m:t>
                                  </m:r>
                                </m:num>
                                <m:den>
                                  <m:r>
                                    <a:rPr lang="en-US" sz="3000" b="0" i="1" smtClean="0">
                                      <a:latin typeface="Cambria Math" panose="02040503050406030204" pitchFamily="18" charset="0"/>
                                      <a:cs typeface="Arial" panose="020B0604020202020204" pitchFamily="34" charset="0"/>
                                    </a:rPr>
                                    <m:t>−2</m:t>
                                  </m:r>
                                </m:den>
                              </m:f>
                            </m:oMath>
                          </a14:m>
                          <a:r>
                            <a:rPr lang="en-US" sz="30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cs typeface="Arial" panose="020B0604020202020204" pitchFamily="34" charset="0"/>
                                    </a:rPr>
                                    <m:t>4</m:t>
                                  </m:r>
                                </m:num>
                                <m:den>
                                  <m:r>
                                    <a:rPr lang="en-US" sz="3000" b="0" i="1" smtClean="0">
                                      <a:latin typeface="Cambria Math" panose="02040503050406030204" pitchFamily="18" charset="0"/>
                                      <a:cs typeface="Arial" panose="020B0604020202020204" pitchFamily="34" charset="0"/>
                                    </a:rPr>
                                    <m:t>6</m:t>
                                  </m:r>
                                </m:den>
                              </m:f>
                            </m:oMath>
                          </a14:m>
                          <a:r>
                            <a:rPr lang="en-US" sz="30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3000" i="1">
                                      <a:latin typeface="Cambria Math" panose="02040503050406030204" pitchFamily="18" charset="0"/>
                                      <a:cs typeface="Arial" panose="020B0604020202020204" pitchFamily="34" charset="0"/>
                                    </a:rPr>
                                  </m:ctrlPr>
                                </m:fPr>
                                <m:num>
                                  <m:r>
                                    <a:rPr lang="en-US" sz="3000" b="0" i="1" smtClean="0">
                                      <a:latin typeface="Cambria Math" panose="02040503050406030204" pitchFamily="18" charset="0"/>
                                      <a:cs typeface="Arial" panose="020B0604020202020204" pitchFamily="34" charset="0"/>
                                    </a:rPr>
                                    <m:t>1</m:t>
                                  </m:r>
                                </m:num>
                                <m:den>
                                  <m:r>
                                    <a:rPr lang="en-US" sz="3000" b="0" i="1" smtClean="0">
                                      <a:latin typeface="Cambria Math" panose="02040503050406030204" pitchFamily="18" charset="0"/>
                                      <a:cs typeface="Arial" panose="020B0604020202020204" pitchFamily="34" charset="0"/>
                                    </a:rPr>
                                    <m:t>−2</m:t>
                                  </m:r>
                                </m:den>
                              </m:f>
                            </m:oMath>
                          </a14:m>
                          <a:r>
                            <a:rPr lang="en-US" sz="3000" dirty="0" smtClean="0">
                              <a:latin typeface="Arial" panose="020B0604020202020204" pitchFamily="34" charset="0"/>
                              <a:cs typeface="Arial" panose="020B0604020202020204" pitchFamily="34" charset="0"/>
                            </a:rPr>
                            <a:t>)</a:t>
                          </a:r>
                          <a:endParaRPr lang="en-US" sz="3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819258873"/>
                  </p:ext>
                </p:extLst>
              </p:nvPr>
            </p:nvGraphicFramePr>
            <p:xfrm>
              <a:off x="251518" y="1268760"/>
              <a:ext cx="8568952" cy="4688771"/>
            </p:xfrm>
            <a:graphic>
              <a:graphicData uri="http://schemas.openxmlformats.org/drawingml/2006/table">
                <a:tbl>
                  <a:tblPr firstRow="1" bandRow="1">
                    <a:effectLst/>
                    <a:tableStyleId>{5940675A-B579-460E-94D1-54222C63F5DA}</a:tableStyleId>
                  </a:tblPr>
                  <a:tblGrid>
                    <a:gridCol w="2142238"/>
                    <a:gridCol w="2898324"/>
                    <a:gridCol w="3528390"/>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529840">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Express points as position vectors.</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Prove lines are parallel.</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Prove points are collinear</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200" dirty="0" smtClean="0">
                              <a:latin typeface="Arial" panose="020B0604020202020204" pitchFamily="34" charset="0"/>
                              <a:cs typeface="Arial" panose="020B0604020202020204" pitchFamily="34" charset="0"/>
                            </a:rPr>
                            <a:t>Planes flying in formation follow parallel vector flight paths.</a:t>
                          </a:r>
                          <a:endParaRPr lang="en-US" sz="32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099376">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329834" r="-498" b="-11050"/>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98462"/>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18.4</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28132"/>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4824536" cy="5202514"/>
              </a:xfrm>
              <a:prstGeom prst="rect">
                <a:avLst/>
              </a:prstGeom>
            </p:spPr>
            <p:txBody>
              <a:bodyPr wrap="square">
                <a:spAutoFit/>
              </a:bodyPr>
              <a:lstStyle/>
              <a:p>
                <a:pPr marL="465138" indent="-465138">
                  <a:buClr>
                    <a:srgbClr val="C00000"/>
                  </a:buClr>
                  <a:buFont typeface="+mj-lt"/>
                  <a:buAutoNum type="arabicPeriod"/>
                  <a:tabLst>
                    <a:tab pos="2514600" algn="l"/>
                  </a:tabLst>
                </a:pPr>
                <a:r>
                  <a:rPr lang="en-US" sz="2800" dirty="0" smtClean="0"/>
                  <a:t>Here are vectors </a:t>
                </a:r>
                <a:r>
                  <a:rPr lang="en-US" sz="2800" b="1" dirty="0"/>
                  <a:t>a</a:t>
                </a:r>
                <a:r>
                  <a:rPr lang="en-US" sz="2800" dirty="0"/>
                  <a:t> and </a:t>
                </a:r>
                <a:r>
                  <a:rPr lang="en-US" sz="2800" b="1" dirty="0" smtClean="0"/>
                  <a:t>b</a:t>
                </a:r>
                <a:r>
                  <a:rPr lang="en-US" sz="2800" dirty="0" smtClean="0"/>
                  <a:t>. On </a:t>
                </a:r>
                <a:r>
                  <a:rPr lang="en-US" sz="2800" dirty="0"/>
                  <a:t>squared paper draw the vectors</a:t>
                </a:r>
              </a:p>
              <a:p>
                <a:pPr marL="971550" lvl="1" indent="-514350">
                  <a:buClr>
                    <a:srgbClr val="C00000"/>
                  </a:buClr>
                  <a:buFont typeface="+mj-lt"/>
                  <a:buAutoNum type="alphaLcPeriod"/>
                  <a:tabLst>
                    <a:tab pos="2514600" algn="l"/>
                  </a:tabLst>
                </a:pPr>
                <a:r>
                  <a:rPr lang="en-US" sz="2800" dirty="0" smtClean="0"/>
                  <a:t>-</a:t>
                </a:r>
                <a:r>
                  <a:rPr lang="en-US" sz="2800" b="1" dirty="0" smtClean="0"/>
                  <a:t>a</a:t>
                </a:r>
              </a:p>
              <a:p>
                <a:pPr marL="971550" lvl="1" indent="-514350">
                  <a:buClr>
                    <a:srgbClr val="C00000"/>
                  </a:buClr>
                  <a:buFont typeface="+mj-lt"/>
                  <a:buAutoNum type="alphaLcPeriod"/>
                  <a:tabLst>
                    <a:tab pos="2514600" algn="l"/>
                  </a:tabLst>
                </a:pPr>
                <a:r>
                  <a:rPr lang="en-US" sz="2800" b="1" dirty="0" smtClean="0"/>
                  <a:t>a </a:t>
                </a:r>
                <a:r>
                  <a:rPr lang="en-US" sz="2800" b="1" dirty="0"/>
                  <a:t>+ b</a:t>
                </a:r>
              </a:p>
              <a:p>
                <a:pPr marL="971550" lvl="1" indent="-514350">
                  <a:buClr>
                    <a:srgbClr val="C00000"/>
                  </a:buClr>
                  <a:buFont typeface="+mj-lt"/>
                  <a:buAutoNum type="alphaLcPeriod"/>
                  <a:tabLst>
                    <a:tab pos="2514600" algn="l"/>
                  </a:tabLst>
                </a:pPr>
                <a:r>
                  <a:rPr lang="en-US" sz="2800" dirty="0" smtClean="0"/>
                  <a:t>2</a:t>
                </a:r>
                <a:r>
                  <a:rPr lang="en-US" sz="2800" b="1" dirty="0" smtClean="0"/>
                  <a:t>a</a:t>
                </a:r>
                <a:r>
                  <a:rPr lang="en-US" sz="2800" dirty="0" smtClean="0"/>
                  <a:t> </a:t>
                </a:r>
                <a:r>
                  <a:rPr lang="en-US" sz="2800" dirty="0"/>
                  <a:t>- 3</a:t>
                </a:r>
                <a:r>
                  <a:rPr lang="en-US" sz="2800" b="1" dirty="0"/>
                  <a:t>b</a:t>
                </a:r>
              </a:p>
              <a:p>
                <a:pPr marL="465138" indent="-465138">
                  <a:buClr>
                    <a:srgbClr val="C00000"/>
                  </a:buClr>
                  <a:buFont typeface="+mj-lt"/>
                  <a:buAutoNum type="arabicPeriod"/>
                  <a:tabLst>
                    <a:tab pos="2514600" algn="l"/>
                  </a:tabLst>
                </a:pPr>
                <a:r>
                  <a:rPr lang="en-US" sz="2800" dirty="0" smtClean="0"/>
                  <a:t>Work out:</a:t>
                </a:r>
              </a:p>
              <a:p>
                <a:pPr marL="971550" lvl="1" indent="-514350">
                  <a:spcAft>
                    <a:spcPts val="1200"/>
                  </a:spcAft>
                  <a:buClr>
                    <a:srgbClr val="C00000"/>
                  </a:buClr>
                  <a:buFont typeface="+mj-lt"/>
                  <a:buAutoNum type="alphaLcPeriod"/>
                  <a:tabLst>
                    <a:tab pos="2514600" algn="l"/>
                  </a:tabLst>
                </a:pP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2</m:t>
                        </m:r>
                      </m:num>
                      <m:den>
                        <m:r>
                          <a:rPr lang="en-US" sz="3200" b="0" i="1" smtClean="0">
                            <a:latin typeface="Cambria Math" panose="02040503050406030204" pitchFamily="18" charset="0"/>
                            <a:cs typeface="Arial" panose="020B0604020202020204" pitchFamily="34" charset="0"/>
                          </a:rPr>
                          <m:t>−</m:t>
                        </m:r>
                        <m:r>
                          <a:rPr lang="en-US" sz="3200" i="1">
                            <a:latin typeface="Cambria Math" panose="02040503050406030204" pitchFamily="18" charset="0"/>
                            <a:cs typeface="Arial" panose="020B0604020202020204" pitchFamily="34" charset="0"/>
                          </a:rPr>
                          <m:t>1</m:t>
                        </m:r>
                      </m:den>
                    </m:f>
                  </m:oMath>
                </a14:m>
                <a:r>
                  <a:rPr lang="en-US" sz="3200" dirty="0" smtClean="0">
                    <a:latin typeface="Arial" panose="020B0604020202020204" pitchFamily="34" charset="0"/>
                    <a:cs typeface="Arial" panose="020B0604020202020204" pitchFamily="34" charset="0"/>
                  </a:rPr>
                  <a:t>) + </a:t>
                </a: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−3</m:t>
                        </m:r>
                      </m:num>
                      <m:den>
                        <m:r>
                          <a:rPr lang="en-US" sz="3200" b="0" i="1" smtClean="0">
                            <a:latin typeface="Cambria Math" panose="02040503050406030204" pitchFamily="18" charset="0"/>
                            <a:cs typeface="Arial" panose="020B0604020202020204" pitchFamily="34" charset="0"/>
                          </a:rPr>
                          <m:t>4</m:t>
                        </m:r>
                      </m:den>
                    </m:f>
                  </m:oMath>
                </a14:m>
                <a:r>
                  <a:rPr lang="en-US" sz="3200" dirty="0" smtClean="0">
                    <a:latin typeface="Arial" panose="020B0604020202020204" pitchFamily="34" charset="0"/>
                    <a:cs typeface="Arial" panose="020B0604020202020204" pitchFamily="34" charset="0"/>
                  </a:rPr>
                  <a:t>)</a:t>
                </a:r>
              </a:p>
              <a:p>
                <a:pPr marL="971550" lvl="1" indent="-514350">
                  <a:spcAft>
                    <a:spcPts val="1200"/>
                  </a:spcAft>
                  <a:buClr>
                    <a:srgbClr val="C00000"/>
                  </a:buClr>
                  <a:buFont typeface="+mj-lt"/>
                  <a:buAutoNum type="alphaLcPeriod"/>
                  <a:tabLst>
                    <a:tab pos="2514600" algn="l"/>
                  </a:tabLst>
                </a:pP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5</m:t>
                        </m:r>
                      </m:num>
                      <m:den>
                        <m:r>
                          <a:rPr lang="en-US" sz="3200" b="0" i="1" smtClean="0">
                            <a:latin typeface="Cambria Math" panose="02040503050406030204" pitchFamily="18" charset="0"/>
                            <a:cs typeface="Arial" panose="020B0604020202020204" pitchFamily="34" charset="0"/>
                          </a:rPr>
                          <m:t>2</m:t>
                        </m:r>
                      </m:den>
                    </m:f>
                  </m:oMath>
                </a14:m>
                <a:r>
                  <a:rPr lang="en-US" sz="3200" dirty="0" smtClean="0">
                    <a:latin typeface="Arial" panose="020B0604020202020204" pitchFamily="34" charset="0"/>
                    <a:cs typeface="Arial" panose="020B0604020202020204" pitchFamily="34" charset="0"/>
                  </a:rPr>
                  <a:t>) - </a:t>
                </a: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3</m:t>
                        </m:r>
                      </m:num>
                      <m:den>
                        <m:r>
                          <a:rPr lang="en-US" sz="3200" i="1">
                            <a:latin typeface="Cambria Math" panose="02040503050406030204" pitchFamily="18" charset="0"/>
                            <a:cs typeface="Arial" panose="020B0604020202020204" pitchFamily="34" charset="0"/>
                          </a:rPr>
                          <m:t>1</m:t>
                        </m:r>
                      </m:den>
                    </m:f>
                  </m:oMath>
                </a14:m>
                <a:r>
                  <a:rPr lang="en-US" sz="3200" dirty="0" smtClean="0">
                    <a:latin typeface="Arial" panose="020B0604020202020204" pitchFamily="34" charset="0"/>
                    <a:cs typeface="Arial" panose="020B0604020202020204" pitchFamily="34" charset="0"/>
                  </a:rPr>
                  <a:t>)</a:t>
                </a:r>
              </a:p>
              <a:p>
                <a:pPr marL="971550" lvl="1" indent="-514350">
                  <a:buClr>
                    <a:srgbClr val="C00000"/>
                  </a:buClr>
                  <a:buFont typeface="+mj-lt"/>
                  <a:buAutoNum type="alphaLcPeriod"/>
                  <a:tabLst>
                    <a:tab pos="2514600" algn="l"/>
                  </a:tabLst>
                </a:pP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1" smtClean="0">
                            <a:latin typeface="Cambria Math" panose="02040503050406030204" pitchFamily="18" charset="0"/>
                            <a:cs typeface="Arial" panose="020B0604020202020204" pitchFamily="34" charset="0"/>
                          </a:rPr>
                          <m:t>−</m:t>
                        </m:r>
                        <m:r>
                          <a:rPr lang="en-US" sz="3200" i="1">
                            <a:latin typeface="Cambria Math" panose="02040503050406030204" pitchFamily="18" charset="0"/>
                            <a:cs typeface="Arial" panose="020B0604020202020204" pitchFamily="34" charset="0"/>
                          </a:rPr>
                          <m:t>2</m:t>
                        </m:r>
                      </m:num>
                      <m:den>
                        <m:r>
                          <a:rPr lang="en-US" sz="3200" b="0" i="1" smtClean="0">
                            <a:latin typeface="Cambria Math" panose="02040503050406030204" pitchFamily="18" charset="0"/>
                            <a:cs typeface="Arial" panose="020B0604020202020204" pitchFamily="34" charset="0"/>
                          </a:rPr>
                          <m:t>3</m:t>
                        </m:r>
                      </m:den>
                    </m:f>
                  </m:oMath>
                </a14:m>
                <a:r>
                  <a:rPr lang="en-US" sz="3200" dirty="0" smtClean="0">
                    <a:latin typeface="Arial" panose="020B0604020202020204" pitchFamily="34" charset="0"/>
                    <a:cs typeface="Arial" panose="020B0604020202020204" pitchFamily="34" charset="0"/>
                  </a:rPr>
                  <a:t>) + </a:t>
                </a: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i="1">
                            <a:latin typeface="Cambria Math" panose="02040503050406030204" pitchFamily="18" charset="0"/>
                            <a:cs typeface="Arial" panose="020B0604020202020204" pitchFamily="34" charset="0"/>
                          </a:rPr>
                          <m:t>2</m:t>
                        </m:r>
                      </m:num>
                      <m:den>
                        <m:r>
                          <a:rPr lang="en-US" sz="3200" b="0" i="1" smtClean="0">
                            <a:latin typeface="Cambria Math" panose="02040503050406030204" pitchFamily="18" charset="0"/>
                            <a:cs typeface="Arial" panose="020B0604020202020204" pitchFamily="34" charset="0"/>
                          </a:rPr>
                          <m:t>−3</m:t>
                        </m:r>
                      </m:den>
                    </m:f>
                  </m:oMath>
                </a14:m>
                <a:r>
                  <a:rPr lang="en-US" sz="3200" dirty="0">
                    <a:latin typeface="Arial" panose="020B0604020202020204" pitchFamily="34" charset="0"/>
                    <a:cs typeface="Arial" panose="020B0604020202020204" pitchFamily="34" charset="0"/>
                  </a:rPr>
                  <a:t>)</a:t>
                </a:r>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4824536" cy="5202514"/>
              </a:xfrm>
              <a:prstGeom prst="rect">
                <a:avLst/>
              </a:prstGeom>
              <a:blipFill rotWithShape="0">
                <a:blip r:embed="rId4"/>
                <a:stretch>
                  <a:fillRect l="-2273" t="-1171" r="-1768" b="-1639"/>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43808" y="2198661"/>
            <a:ext cx="2106695" cy="2022427"/>
          </a:xfrm>
          <a:prstGeom prst="rect">
            <a:avLst/>
          </a:prstGeom>
        </p:spPr>
      </p:pic>
      <p:sp>
        <p:nvSpPr>
          <p:cNvPr id="10" name="Flowchart: Delay 9"/>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969558"/>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5491247"/>
              </a:xfrm>
              <a:prstGeom prst="rect">
                <a:avLst/>
              </a:prstGeom>
            </p:spPr>
            <p:txBody>
              <a:bodyPr wrap="square">
                <a:spAutoFit/>
              </a:bodyPr>
              <a:lstStyle/>
              <a:p>
                <a:pPr marL="514350" indent="-514350">
                  <a:buClr>
                    <a:srgbClr val="C00000"/>
                  </a:buClr>
                  <a:buFont typeface="+mj-lt"/>
                  <a:buAutoNum type="arabicPeriod" startAt="3"/>
                  <a:tabLst>
                    <a:tab pos="2514600" algn="l"/>
                  </a:tabLst>
                </a:pPr>
                <a:r>
                  <a:rPr lang="en-US" sz="2700" b="1" dirty="0" smtClean="0"/>
                  <a:t>a</a:t>
                </a:r>
                <a:r>
                  <a:rPr lang="en-US" sz="2700" dirty="0"/>
                  <a:t> = </a:t>
                </a:r>
                <a:r>
                  <a:rPr lang="en-US" sz="27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−1</m:t>
                        </m:r>
                      </m:num>
                      <m:den>
                        <m:r>
                          <a:rPr lang="en-US" sz="2700" b="0" i="1" smtClean="0">
                            <a:latin typeface="Cambria Math" panose="02040503050406030204" pitchFamily="18" charset="0"/>
                            <a:cs typeface="Arial" panose="020B0604020202020204" pitchFamily="34" charset="0"/>
                          </a:rPr>
                          <m:t>3</m:t>
                        </m:r>
                      </m:den>
                    </m:f>
                  </m:oMath>
                </a14:m>
                <a:r>
                  <a:rPr lang="en-US" sz="2700" dirty="0" smtClean="0">
                    <a:latin typeface="Arial" panose="020B0604020202020204" pitchFamily="34" charset="0"/>
                    <a:cs typeface="Arial" panose="020B0604020202020204" pitchFamily="34" charset="0"/>
                  </a:rPr>
                  <a:t>)</a:t>
                </a:r>
                <a:r>
                  <a:rPr lang="en-US" sz="2700" dirty="0" smtClean="0"/>
                  <a:t>, </a:t>
                </a:r>
                <a:r>
                  <a:rPr lang="en-US" sz="2700" b="1" dirty="0" smtClean="0"/>
                  <a:t>b</a:t>
                </a:r>
                <a:r>
                  <a:rPr lang="en-US" sz="2700" dirty="0" smtClean="0"/>
                  <a:t> </a:t>
                </a:r>
                <a:r>
                  <a:rPr lang="en-US" sz="2700" dirty="0"/>
                  <a:t>= </a:t>
                </a:r>
                <a:r>
                  <a:rPr lang="en-US" sz="27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m:t>
                        </m:r>
                        <m:r>
                          <a:rPr lang="en-US" sz="2700" i="1">
                            <a:latin typeface="Cambria Math" panose="02040503050406030204" pitchFamily="18" charset="0"/>
                            <a:cs typeface="Arial" panose="020B0604020202020204" pitchFamily="34" charset="0"/>
                          </a:rPr>
                          <m:t>2</m:t>
                        </m:r>
                      </m:num>
                      <m:den>
                        <m:r>
                          <a:rPr lang="en-US" sz="2700" b="0" i="1" smtClean="0">
                            <a:latin typeface="Cambria Math" panose="02040503050406030204" pitchFamily="18" charset="0"/>
                            <a:cs typeface="Arial" panose="020B0604020202020204" pitchFamily="34" charset="0"/>
                          </a:rPr>
                          <m:t>4</m:t>
                        </m:r>
                      </m:den>
                    </m:f>
                  </m:oMath>
                </a14:m>
                <a:r>
                  <a:rPr lang="en-US" sz="2700" dirty="0" smtClean="0">
                    <a:latin typeface="Arial" panose="020B0604020202020204" pitchFamily="34" charset="0"/>
                    <a:cs typeface="Arial" panose="020B0604020202020204" pitchFamily="34" charset="0"/>
                  </a:rPr>
                  <a:t>)</a:t>
                </a:r>
                <a:r>
                  <a:rPr lang="en-US" sz="2700" dirty="0"/>
                  <a:t> </a:t>
                </a:r>
                <a:r>
                  <a:rPr lang="en-US" sz="2700" dirty="0" smtClean="0"/>
                  <a:t>and </a:t>
                </a:r>
                <a:r>
                  <a:rPr lang="en-US" sz="2700" b="1" dirty="0" smtClean="0"/>
                  <a:t>a</a:t>
                </a:r>
                <a:r>
                  <a:rPr lang="en-US" sz="2700" dirty="0" smtClean="0"/>
                  <a:t> </a:t>
                </a:r>
                <a:r>
                  <a:rPr lang="en-US" sz="2700" dirty="0"/>
                  <a:t>+ </a:t>
                </a:r>
                <a:r>
                  <a:rPr lang="en-US" sz="2700" b="1" dirty="0"/>
                  <a:t>c</a:t>
                </a:r>
                <a:r>
                  <a:rPr lang="en-US" sz="2700" dirty="0"/>
                  <a:t> = </a:t>
                </a:r>
                <a:r>
                  <a:rPr lang="en-US" sz="2700" b="1" dirty="0" smtClean="0"/>
                  <a:t>b</a:t>
                </a:r>
                <a:r>
                  <a:rPr lang="en-US" sz="2700" dirty="0" smtClean="0"/>
                  <a:t>. Calculate </a:t>
                </a:r>
                <a:r>
                  <a:rPr lang="en-US" sz="2700" b="1" dirty="0" smtClean="0"/>
                  <a:t>c</a:t>
                </a:r>
                <a:r>
                  <a:rPr lang="en-US" sz="2700" dirty="0" smtClean="0"/>
                  <a:t>.</a:t>
                </a:r>
                <a:br>
                  <a:rPr lang="en-US" sz="2700" dirty="0" smtClean="0"/>
                </a:br>
                <a:r>
                  <a:rPr lang="en-US" sz="3600" dirty="0" smtClean="0"/>
                  <a:t/>
                </a:r>
                <a:br>
                  <a:rPr lang="en-US" sz="3600" dirty="0" smtClean="0"/>
                </a:br>
                <a:r>
                  <a:rPr lang="en-US" sz="2700" dirty="0" smtClean="0"/>
                  <a:t/>
                </a:r>
                <a:br>
                  <a:rPr lang="en-US" sz="2700" dirty="0" smtClean="0"/>
                </a:br>
                <a:endParaRPr lang="en-US" sz="2700" dirty="0"/>
              </a:p>
              <a:p>
                <a:pPr marL="465138" indent="-465138">
                  <a:buClr>
                    <a:srgbClr val="C00000"/>
                  </a:buClr>
                  <a:buFont typeface="+mj-lt"/>
                  <a:buAutoNum type="arabicPeriod" startAt="3"/>
                  <a:tabLst>
                    <a:tab pos="2514600" algn="l"/>
                  </a:tabLst>
                </a:pPr>
                <a:r>
                  <a:rPr lang="en-US" sz="2700" dirty="0" smtClean="0"/>
                  <a:t>2</a:t>
                </a:r>
                <a:r>
                  <a:rPr lang="en-US" sz="27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𝑥</m:t>
                        </m:r>
                      </m:num>
                      <m:den>
                        <m:r>
                          <a:rPr lang="en-US" sz="2700" b="0" i="1" smtClean="0">
                            <a:latin typeface="Cambria Math" panose="02040503050406030204" pitchFamily="18" charset="0"/>
                            <a:cs typeface="Arial" panose="020B0604020202020204" pitchFamily="34" charset="0"/>
                          </a:rPr>
                          <m:t>𝑦</m:t>
                        </m:r>
                      </m:den>
                    </m:f>
                  </m:oMath>
                </a14:m>
                <a:r>
                  <a:rPr lang="en-US" sz="2700" dirty="0" smtClean="0">
                    <a:latin typeface="Arial" panose="020B0604020202020204" pitchFamily="34" charset="0"/>
                    <a:cs typeface="Arial" panose="020B0604020202020204" pitchFamily="34" charset="0"/>
                  </a:rPr>
                  <a:t>) = </a:t>
                </a:r>
                <a:r>
                  <a:rPr lang="en-US" sz="27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3</m:t>
                        </m:r>
                      </m:num>
                      <m:den>
                        <m:r>
                          <a:rPr lang="en-US" sz="2700" b="0" i="1" smtClean="0">
                            <a:latin typeface="Cambria Math" panose="02040503050406030204" pitchFamily="18" charset="0"/>
                            <a:cs typeface="Arial" panose="020B0604020202020204" pitchFamily="34" charset="0"/>
                          </a:rPr>
                          <m:t>1</m:t>
                        </m:r>
                      </m:den>
                    </m:f>
                  </m:oMath>
                </a14:m>
                <a:r>
                  <a:rPr lang="en-US" sz="2700" dirty="0" smtClean="0">
                    <a:latin typeface="Arial" panose="020B0604020202020204" pitchFamily="34" charset="0"/>
                    <a:cs typeface="Arial" panose="020B0604020202020204" pitchFamily="34" charset="0"/>
                  </a:rPr>
                  <a:t>) = </a:t>
                </a:r>
                <a:r>
                  <a:rPr lang="en-US" sz="27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4</m:t>
                        </m:r>
                      </m:num>
                      <m:den>
                        <m:r>
                          <a:rPr lang="en-US" sz="2700" b="0" i="1" smtClean="0">
                            <a:latin typeface="Cambria Math" panose="02040503050406030204" pitchFamily="18" charset="0"/>
                            <a:cs typeface="Arial" panose="020B0604020202020204" pitchFamily="34" charset="0"/>
                          </a:rPr>
                          <m:t>2</m:t>
                        </m:r>
                      </m:den>
                    </m:f>
                  </m:oMath>
                </a14:m>
                <a:r>
                  <a:rPr lang="en-US" sz="2700" dirty="0" smtClean="0">
                    <a:latin typeface="Arial" panose="020B0604020202020204" pitchFamily="34" charset="0"/>
                    <a:cs typeface="Arial" panose="020B0604020202020204" pitchFamily="34" charset="0"/>
                  </a:rPr>
                  <a:t>).</a:t>
                </a:r>
                <a:r>
                  <a:rPr lang="en-US" sz="2700" dirty="0" smtClean="0"/>
                  <a:t> Find </a:t>
                </a:r>
                <a:r>
                  <a:rPr lang="en-US" sz="27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𝑥</m:t>
                        </m:r>
                      </m:num>
                      <m:den>
                        <m:r>
                          <a:rPr lang="en-US" sz="2700" b="0" i="1" smtClean="0">
                            <a:latin typeface="Cambria Math" panose="02040503050406030204" pitchFamily="18" charset="0"/>
                            <a:cs typeface="Arial" panose="020B0604020202020204" pitchFamily="34" charset="0"/>
                          </a:rPr>
                          <m:t>𝑦</m:t>
                        </m:r>
                      </m:den>
                    </m:f>
                  </m:oMath>
                </a14:m>
                <a:r>
                  <a:rPr lang="en-US" sz="2700" dirty="0" smtClean="0">
                    <a:latin typeface="Arial" panose="020B0604020202020204" pitchFamily="34" charset="0"/>
                    <a:cs typeface="Arial" panose="020B0604020202020204" pitchFamily="34" charset="0"/>
                  </a:rPr>
                  <a:t>)</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
                </a:r>
                <a:br>
                  <a:rPr lang="en-US" sz="2700" dirty="0" smtClean="0">
                    <a:latin typeface="Arial" panose="020B0604020202020204" pitchFamily="34" charset="0"/>
                    <a:cs typeface="Arial" panose="020B0604020202020204" pitchFamily="34" charset="0"/>
                  </a:rPr>
                </a:br>
                <a:endParaRPr lang="en-US" sz="2700" dirty="0" smtClean="0">
                  <a:latin typeface="Arial" panose="020B0604020202020204" pitchFamily="34" charset="0"/>
                  <a:cs typeface="Arial" panose="020B0604020202020204" pitchFamily="34" charset="0"/>
                </a:endParaRPr>
              </a:p>
              <a:p>
                <a:pPr marL="465138" indent="-465138">
                  <a:buClr>
                    <a:srgbClr val="C00000"/>
                  </a:buClr>
                  <a:buFont typeface="+mj-lt"/>
                  <a:buAutoNum type="arabicPeriod" startAt="3"/>
                  <a:tabLst>
                    <a:tab pos="2514600" algn="l"/>
                  </a:tabLst>
                </a:pPr>
                <a:r>
                  <a:rPr lang="en-US" sz="2700" b="1" dirty="0" smtClean="0">
                    <a:latin typeface="Arial" panose="020B0604020202020204" pitchFamily="34" charset="0"/>
                    <a:cs typeface="Arial" panose="020B0604020202020204" pitchFamily="34" charset="0"/>
                  </a:rPr>
                  <a:t>e</a:t>
                </a:r>
                <a:r>
                  <a:rPr lang="en-US" sz="2700" dirty="0" smtClean="0">
                    <a:latin typeface="Arial" panose="020B0604020202020204" pitchFamily="34" charset="0"/>
                    <a:cs typeface="Arial" panose="020B0604020202020204" pitchFamily="34" charset="0"/>
                  </a:rPr>
                  <a:t> = </a:t>
                </a:r>
                <a:r>
                  <a:rPr lang="en-US" sz="27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5</m:t>
                        </m:r>
                      </m:num>
                      <m:den>
                        <m:r>
                          <a:rPr lang="en-US" sz="2700" b="0" i="1" smtClean="0">
                            <a:latin typeface="Cambria Math" panose="02040503050406030204" pitchFamily="18" charset="0"/>
                            <a:cs typeface="Arial" panose="020B0604020202020204" pitchFamily="34" charset="0"/>
                          </a:rPr>
                          <m:t>1</m:t>
                        </m:r>
                      </m:den>
                    </m:f>
                  </m:oMath>
                </a14:m>
                <a:r>
                  <a:rPr lang="en-US" sz="2700" dirty="0" smtClean="0">
                    <a:latin typeface="Arial" panose="020B0604020202020204" pitchFamily="34" charset="0"/>
                    <a:cs typeface="Arial" panose="020B0604020202020204" pitchFamily="34" charset="0"/>
                  </a:rPr>
                  <a:t>) and </a:t>
                </a:r>
                <a:r>
                  <a:rPr lang="en-US" sz="2700" b="1" dirty="0" smtClean="0">
                    <a:latin typeface="Arial" panose="020B0604020202020204" pitchFamily="34" charset="0"/>
                    <a:cs typeface="Arial" panose="020B0604020202020204" pitchFamily="34" charset="0"/>
                  </a:rPr>
                  <a:t>f</a:t>
                </a:r>
                <a:r>
                  <a:rPr lang="en-US" sz="2700" dirty="0" smtClean="0">
                    <a:latin typeface="Arial" panose="020B0604020202020204" pitchFamily="34" charset="0"/>
                    <a:cs typeface="Arial" panose="020B0604020202020204" pitchFamily="34" charset="0"/>
                  </a:rPr>
                  <a:t> = </a:t>
                </a:r>
                <a:r>
                  <a:rPr lang="en-US" sz="27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700" i="1">
                            <a:latin typeface="Cambria Math" panose="02040503050406030204" pitchFamily="18" charset="0"/>
                            <a:cs typeface="Arial" panose="020B0604020202020204" pitchFamily="34" charset="0"/>
                          </a:rPr>
                        </m:ctrlPr>
                      </m:fPr>
                      <m:num>
                        <m:r>
                          <a:rPr lang="en-US" sz="2700" i="1">
                            <a:latin typeface="Cambria Math" panose="02040503050406030204" pitchFamily="18" charset="0"/>
                            <a:cs typeface="Arial" panose="020B0604020202020204" pitchFamily="34" charset="0"/>
                          </a:rPr>
                          <m:t>−1</m:t>
                        </m:r>
                      </m:num>
                      <m:den>
                        <m:r>
                          <a:rPr lang="en-US" sz="2700" b="0" i="1" smtClean="0">
                            <a:latin typeface="Cambria Math" panose="02040503050406030204" pitchFamily="18" charset="0"/>
                            <a:cs typeface="Arial" panose="020B0604020202020204" pitchFamily="34" charset="0"/>
                          </a:rPr>
                          <m:t>4</m:t>
                        </m:r>
                      </m:den>
                    </m:f>
                  </m:oMath>
                </a14:m>
                <a:r>
                  <a:rPr lang="en-US" sz="2700" dirty="0" smtClean="0">
                    <a:latin typeface="Arial" panose="020B0604020202020204" pitchFamily="34" charset="0"/>
                    <a:cs typeface="Arial" panose="020B0604020202020204" pitchFamily="34" charset="0"/>
                  </a:rPr>
                  <a:t>)</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Calculate g given that 2</a:t>
                </a:r>
                <a:r>
                  <a:rPr lang="en-US" sz="2700" b="1" dirty="0" smtClean="0">
                    <a:latin typeface="Arial" panose="020B0604020202020204" pitchFamily="34" charset="0"/>
                    <a:cs typeface="Arial" panose="020B0604020202020204" pitchFamily="34" charset="0"/>
                  </a:rPr>
                  <a:t>e</a:t>
                </a:r>
                <a:r>
                  <a:rPr lang="en-US" sz="2700" dirty="0" smtClean="0">
                    <a:latin typeface="Arial" panose="020B0604020202020204" pitchFamily="34" charset="0"/>
                    <a:cs typeface="Arial" panose="020B0604020202020204" pitchFamily="34" charset="0"/>
                  </a:rPr>
                  <a:t> – </a:t>
                </a:r>
                <a:r>
                  <a:rPr lang="en-US" sz="2700" b="1" dirty="0" smtClean="0">
                    <a:latin typeface="Arial" panose="020B0604020202020204" pitchFamily="34" charset="0"/>
                    <a:cs typeface="Arial" panose="020B0604020202020204" pitchFamily="34" charset="0"/>
                  </a:rPr>
                  <a:t>g</a:t>
                </a:r>
                <a:r>
                  <a:rPr lang="en-US" sz="2700" dirty="0" smtClean="0">
                    <a:latin typeface="Arial" panose="020B0604020202020204" pitchFamily="34" charset="0"/>
                    <a:cs typeface="Arial" panose="020B0604020202020204" pitchFamily="34" charset="0"/>
                  </a:rPr>
                  <a:t> = </a:t>
                </a:r>
                <a:r>
                  <a:rPr lang="en-US" sz="2700" b="1" dirty="0" smtClean="0">
                    <a:latin typeface="Arial" panose="020B0604020202020204" pitchFamily="34" charset="0"/>
                    <a:cs typeface="Arial" panose="020B0604020202020204" pitchFamily="34" charset="0"/>
                  </a:rPr>
                  <a:t>f</a:t>
                </a:r>
                <a:r>
                  <a:rPr lang="en-US" sz="2700" dirty="0" smtClean="0">
                    <a:latin typeface="Arial" panose="020B0604020202020204" pitchFamily="34" charset="0"/>
                    <a:cs typeface="Arial" panose="020B0604020202020204" pitchFamily="34" charset="0"/>
                  </a:rPr>
                  <a:t> </a:t>
                </a:r>
                <a:endParaRPr lang="en-US" sz="27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5491247"/>
              </a:xfrm>
              <a:prstGeom prst="rect">
                <a:avLst/>
              </a:prstGeom>
              <a:blipFill rotWithShape="0">
                <a:blip r:embed="rId4"/>
                <a:stretch>
                  <a:fillRect l="-1970" t="-444" b="-1998"/>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flipH="1">
                <a:off x="251520" y="2274516"/>
                <a:ext cx="5204539" cy="108247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Q3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 let </a:t>
                </a:r>
                <a:r>
                  <a:rPr lang="en-US" sz="2600" b="1" dirty="0" smtClean="0">
                    <a:solidFill>
                      <a:schemeClr val="tx1"/>
                    </a:solidFill>
                    <a:latin typeface="Arial" panose="020B0604020202020204" pitchFamily="34" charset="0"/>
                    <a:cs typeface="Arial" panose="020B0604020202020204" pitchFamily="34" charset="0"/>
                  </a:rPr>
                  <a:t>c</a:t>
                </a:r>
                <a:r>
                  <a:rPr lang="en-US" sz="2600" dirty="0" smtClean="0">
                    <a:solidFill>
                      <a:schemeClr val="tx1"/>
                    </a:solidFill>
                    <a:latin typeface="Arial" panose="020B0604020202020204" pitchFamily="34" charset="0"/>
                    <a:cs typeface="Arial" panose="020B0604020202020204" pitchFamily="34" charset="0"/>
                  </a:rPr>
                  <a:t> = </a:t>
                </a:r>
                <a:r>
                  <a:rPr lang="en-US" sz="26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600" i="1">
                            <a:solidFill>
                              <a:schemeClr val="tx1"/>
                            </a:solidFill>
                            <a:latin typeface="Cambria Math" panose="02040503050406030204" pitchFamily="18" charset="0"/>
                            <a:cs typeface="Arial" panose="020B0604020202020204" pitchFamily="34" charset="0"/>
                          </a:rPr>
                        </m:ctrlPr>
                      </m:fPr>
                      <m:num>
                        <m:r>
                          <a:rPr lang="en-US" sz="2600" i="1">
                            <a:solidFill>
                              <a:schemeClr val="tx1"/>
                            </a:solidFill>
                            <a:latin typeface="Cambria Math" panose="02040503050406030204" pitchFamily="18" charset="0"/>
                            <a:cs typeface="Arial" panose="020B0604020202020204" pitchFamily="34" charset="0"/>
                          </a:rPr>
                          <m:t>𝑥</m:t>
                        </m:r>
                      </m:num>
                      <m:den>
                        <m:r>
                          <a:rPr lang="en-US" sz="2600" i="1">
                            <a:solidFill>
                              <a:schemeClr val="tx1"/>
                            </a:solidFill>
                            <a:latin typeface="Cambria Math" panose="02040503050406030204" pitchFamily="18" charset="0"/>
                            <a:cs typeface="Arial" panose="020B0604020202020204" pitchFamily="34" charset="0"/>
                          </a:rPr>
                          <m:t>𝑦</m:t>
                        </m:r>
                      </m:den>
                    </m:f>
                  </m:oMath>
                </a14:m>
                <a:r>
                  <a:rPr lang="en-US" sz="2600" dirty="0">
                    <a:solidFill>
                      <a:schemeClr val="tx1"/>
                    </a:solidFill>
                    <a:latin typeface="Arial" panose="020B0604020202020204" pitchFamily="34" charset="0"/>
                    <a:cs typeface="Arial" panose="020B0604020202020204" pitchFamily="34" charset="0"/>
                  </a:rPr>
                  <a:t>) </a:t>
                </a:r>
                <a:endParaRPr lang="en-US" sz="2600" dirty="0" smtClean="0">
                  <a:solidFill>
                    <a:schemeClr val="tx1"/>
                  </a:solidFill>
                  <a:latin typeface="Arial" panose="020B0604020202020204" pitchFamily="34" charset="0"/>
                  <a:cs typeface="Arial" panose="020B0604020202020204" pitchFamily="34" charset="0"/>
                </a:endParaRPr>
              </a:p>
              <a:p>
                <a:r>
                  <a:rPr lang="en-US" sz="26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600" i="1">
                            <a:solidFill>
                              <a:schemeClr val="tx1"/>
                            </a:solidFill>
                            <a:latin typeface="Cambria Math" panose="02040503050406030204" pitchFamily="18" charset="0"/>
                            <a:cs typeface="Arial" panose="020B0604020202020204" pitchFamily="34" charset="0"/>
                          </a:rPr>
                        </m:ctrlPr>
                      </m:fPr>
                      <m:num>
                        <m:r>
                          <a:rPr lang="en-US" sz="2600" b="0" i="0" smtClean="0">
                            <a:solidFill>
                              <a:schemeClr val="tx1"/>
                            </a:solidFill>
                            <a:latin typeface="Cambria Math" panose="02040503050406030204" pitchFamily="18" charset="0"/>
                            <a:cs typeface="Arial" panose="020B0604020202020204" pitchFamily="34" charset="0"/>
                          </a:rPr>
                          <m:t>−1</m:t>
                        </m:r>
                      </m:num>
                      <m:den>
                        <m:r>
                          <a:rPr lang="en-US" sz="2600" b="0" i="0" smtClean="0">
                            <a:solidFill>
                              <a:schemeClr val="tx1"/>
                            </a:solidFill>
                            <a:latin typeface="Cambria Math" panose="02040503050406030204" pitchFamily="18" charset="0"/>
                            <a:cs typeface="Arial" panose="020B0604020202020204" pitchFamily="34" charset="0"/>
                          </a:rPr>
                          <m:t>3</m:t>
                        </m:r>
                      </m:den>
                    </m:f>
                  </m:oMath>
                </a14:m>
                <a:r>
                  <a:rPr lang="en-US" sz="26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type m:val="noBar"/>
                        <m:ctrlPr>
                          <a:rPr lang="en-US" sz="2600" i="1">
                            <a:solidFill>
                              <a:schemeClr val="tx1"/>
                            </a:solidFill>
                            <a:latin typeface="Cambria Math" panose="02040503050406030204" pitchFamily="18" charset="0"/>
                            <a:cs typeface="Arial" panose="020B0604020202020204" pitchFamily="34" charset="0"/>
                          </a:rPr>
                        </m:ctrlPr>
                      </m:fPr>
                      <m:num>
                        <m:r>
                          <a:rPr lang="en-US" sz="2600">
                            <a:solidFill>
                              <a:schemeClr val="tx1"/>
                            </a:solidFill>
                            <a:latin typeface="Cambria Math" panose="02040503050406030204" pitchFamily="18" charset="0"/>
                            <a:cs typeface="Arial" panose="020B0604020202020204" pitchFamily="34" charset="0"/>
                          </a:rPr>
                          <m:t>𝑥</m:t>
                        </m:r>
                      </m:num>
                      <m:den>
                        <m:r>
                          <a:rPr lang="en-US" sz="2600">
                            <a:solidFill>
                              <a:schemeClr val="tx1"/>
                            </a:solidFill>
                            <a:latin typeface="Cambria Math" panose="02040503050406030204" pitchFamily="18" charset="0"/>
                            <a:cs typeface="Arial" panose="020B0604020202020204" pitchFamily="34" charset="0"/>
                          </a:rPr>
                          <m:t>𝑦</m:t>
                        </m:r>
                      </m:den>
                    </m:f>
                  </m:oMath>
                </a14:m>
                <a:r>
                  <a:rPr lang="en-US" sz="2600" dirty="0" smtClean="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type m:val="noBar"/>
                        <m:ctrlPr>
                          <a:rPr lang="en-US" sz="2600" i="1">
                            <a:solidFill>
                              <a:schemeClr val="tx1"/>
                            </a:solidFill>
                            <a:latin typeface="Cambria Math" panose="02040503050406030204" pitchFamily="18" charset="0"/>
                            <a:cs typeface="Arial" panose="020B0604020202020204" pitchFamily="34" charset="0"/>
                          </a:rPr>
                        </m:ctrlPr>
                      </m:fPr>
                      <m:num>
                        <m:r>
                          <a:rPr lang="en-US" sz="2600" b="0" i="0" smtClean="0">
                            <a:solidFill>
                              <a:schemeClr val="tx1"/>
                            </a:solidFill>
                            <a:latin typeface="Cambria Math" panose="02040503050406030204" pitchFamily="18" charset="0"/>
                            <a:cs typeface="Arial" panose="020B0604020202020204" pitchFamily="34" charset="0"/>
                          </a:rPr>
                          <m:t>−2</m:t>
                        </m:r>
                      </m:num>
                      <m:den>
                        <m:r>
                          <a:rPr lang="en-US" sz="2600" b="0" i="0" smtClean="0">
                            <a:solidFill>
                              <a:schemeClr val="tx1"/>
                            </a:solidFill>
                            <a:latin typeface="Cambria Math" panose="02040503050406030204" pitchFamily="18" charset="0"/>
                            <a:cs typeface="Arial" panose="020B0604020202020204" pitchFamily="34" charset="0"/>
                          </a:rPr>
                          <m:t>4</m:t>
                        </m:r>
                      </m:den>
                    </m:f>
                  </m:oMath>
                </a14:m>
                <a:r>
                  <a:rPr lang="en-US" sz="2600" dirty="0">
                    <a:solidFill>
                      <a:schemeClr val="tx1"/>
                    </a:solidFill>
                    <a:latin typeface="Arial" panose="020B0604020202020204" pitchFamily="34" charset="0"/>
                    <a:cs typeface="Arial" panose="020B0604020202020204" pitchFamily="34" charset="0"/>
                  </a:rPr>
                  <a:t>) </a:t>
                </a:r>
              </a:p>
            </p:txBody>
          </p:sp>
        </mc:Choice>
        <mc:Fallback xmlns="">
          <p:sp>
            <p:nvSpPr>
              <p:cNvPr id="12" name="Rectangle 11"/>
              <p:cNvSpPr>
                <a:spLocks noRot="1" noChangeAspect="1" noMove="1" noResize="1" noEditPoints="1" noAdjustHandles="1" noChangeArrowheads="1" noChangeShapeType="1" noTextEdit="1"/>
              </p:cNvSpPr>
              <p:nvPr/>
            </p:nvSpPr>
            <p:spPr>
              <a:xfrm flipH="1">
                <a:off x="251520" y="2274516"/>
                <a:ext cx="5204539" cy="1082476"/>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3" name="Rectangle 12"/>
          <p:cNvSpPr/>
          <p:nvPr/>
        </p:nvSpPr>
        <p:spPr>
          <a:xfrm flipH="1">
            <a:off x="265049" y="4264640"/>
            <a:ext cx="5204539" cy="89255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1604963" algn="l"/>
              </a:tabLst>
            </a:pPr>
            <a:r>
              <a:rPr lang="en-US" sz="2600" b="1" dirty="0" smtClean="0">
                <a:solidFill>
                  <a:srgbClr val="C00000"/>
                </a:solidFill>
                <a:latin typeface="Arial" panose="020B0604020202020204" pitchFamily="34" charset="0"/>
                <a:cs typeface="Arial" panose="020B0604020202020204" pitchFamily="34" charset="0"/>
              </a:rPr>
              <a:t>Q4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rPr>
              <a:t>– 	2x + 3 = </a:t>
            </a:r>
            <a:r>
              <a:rPr lang="en-US" sz="26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600" dirty="0" smtClean="0">
                <a:solidFill>
                  <a:schemeClr val="tx1"/>
                </a:solidFill>
                <a:latin typeface="Arial" panose="020B0604020202020204" pitchFamily="34" charset="0"/>
                <a:cs typeface="Arial" panose="020B0604020202020204" pitchFamily="34" charset="0"/>
              </a:rPr>
              <a:t> </a:t>
            </a:r>
            <a:br>
              <a:rPr lang="en-US" sz="2600" dirty="0" smtClean="0">
                <a:solidFill>
                  <a:schemeClr val="tx1"/>
                </a:solidFill>
                <a:latin typeface="Arial" panose="020B0604020202020204" pitchFamily="34" charset="0"/>
                <a:cs typeface="Arial" panose="020B0604020202020204" pitchFamily="34" charset="0"/>
              </a:rPr>
            </a:br>
            <a:r>
              <a:rPr lang="en-US" sz="2600" dirty="0" smtClean="0">
                <a:solidFill>
                  <a:schemeClr val="tx1"/>
                </a:solidFill>
                <a:latin typeface="Arial" panose="020B0604020202020204" pitchFamily="34" charset="0"/>
                <a:cs typeface="Arial" panose="020B0604020202020204" pitchFamily="34" charset="0"/>
              </a:rPr>
              <a:t>	2y – 1 = </a:t>
            </a:r>
            <a:r>
              <a:rPr lang="en-US" sz="26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781713"/>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2726259"/>
              </a:xfrm>
              <a:prstGeom prst="rect">
                <a:avLst/>
              </a:prstGeom>
            </p:spPr>
            <p:txBody>
              <a:bodyPr wrap="square">
                <a:spAutoFit/>
              </a:bodyPr>
              <a:lstStyle/>
              <a:p>
                <a:pPr marL="514350" indent="-514350">
                  <a:buClr>
                    <a:srgbClr val="C00000"/>
                  </a:buClr>
                  <a:buFont typeface="+mj-lt"/>
                  <a:buAutoNum type="arabicPeriod" startAt="6"/>
                  <a:tabLst>
                    <a:tab pos="2514600" algn="l"/>
                  </a:tabLst>
                </a:pPr>
                <a:r>
                  <a:rPr lang="en-US" sz="2700" dirty="0" smtClean="0"/>
                  <a:t>O </a:t>
                </a:r>
                <a:r>
                  <a:rPr lang="en-US" sz="2700" dirty="0"/>
                  <a:t>is the origin (0,0</a:t>
                </a:r>
                <a:r>
                  <a:rPr lang="en-US" sz="2700" dirty="0" smtClean="0"/>
                  <a:t>).</a:t>
                </a:r>
                <a:br>
                  <a:rPr lang="en-US" sz="2700" dirty="0" smtClean="0"/>
                </a:br>
                <a:r>
                  <a:rPr lang="en-US" sz="2700" dirty="0" smtClean="0"/>
                  <a:t>A </a:t>
                </a:r>
                <a:r>
                  <a:rPr lang="en-US" sz="2700" dirty="0"/>
                  <a:t>has coordinates (1,5) and B has coordinates (2,4). Find as column </a:t>
                </a:r>
                <a:r>
                  <a:rPr lang="en-US" sz="2700" dirty="0" smtClean="0"/>
                  <a:t>vectors:</a:t>
                </a:r>
              </a:p>
              <a:p>
                <a:pPr marL="971550" lvl="1" indent="-514350">
                  <a:buClr>
                    <a:srgbClr val="C00000"/>
                  </a:buClr>
                  <a:buFont typeface="+mj-lt"/>
                  <a:buAutoNum type="alphaLcPeriod"/>
                  <a:tabLst>
                    <a:tab pos="2514600" algn="l"/>
                  </a:tabLst>
                </a:pPr>
                <a14:m>
                  <m:oMath xmlns:m="http://schemas.openxmlformats.org/officeDocument/2006/math">
                    <m:acc>
                      <m:accPr>
                        <m:chr m:val="⃗"/>
                        <m:ctrlPr>
                          <a:rPr lang="en-US" sz="2800" b="1" i="1" dirty="0">
                            <a:latin typeface="Cambria Math" panose="02040503050406030204" pitchFamily="18" charset="0"/>
                          </a:rPr>
                        </m:ctrlPr>
                      </m:accPr>
                      <m:e>
                        <m:r>
                          <a:rPr lang="en-US" sz="2800" b="1" dirty="0">
                            <a:latin typeface="Cambria Math" panose="02040503050406030204" pitchFamily="18" charset="0"/>
                          </a:rPr>
                          <m:t>𝐂𝐃</m:t>
                        </m:r>
                      </m:e>
                    </m:acc>
                  </m:oMath>
                </a14:m>
                <a:r>
                  <a:rPr lang="en-US" sz="2700" dirty="0" smtClean="0"/>
                  <a:t>	</a:t>
                </a:r>
                <a:r>
                  <a:rPr lang="en-US" sz="2700" dirty="0" smtClean="0">
                    <a:solidFill>
                      <a:srgbClr val="C00000"/>
                    </a:solidFill>
                  </a:rPr>
                  <a:t>b.</a:t>
                </a:r>
                <a:r>
                  <a:rPr lang="en-US" sz="2700" dirty="0" smtClean="0"/>
                  <a:t>  </a:t>
                </a:r>
                <a14:m>
                  <m:oMath xmlns:m="http://schemas.openxmlformats.org/officeDocument/2006/math">
                    <m:acc>
                      <m:accPr>
                        <m:chr m:val="⃗"/>
                        <m:ctrlPr>
                          <a:rPr lang="en-US" sz="2800" b="1" i="1" dirty="0">
                            <a:latin typeface="Cambria Math" panose="02040503050406030204" pitchFamily="18" charset="0"/>
                          </a:rPr>
                        </m:ctrlPr>
                      </m:accPr>
                      <m:e>
                        <m:r>
                          <a:rPr lang="en-US" sz="2800" b="1" dirty="0">
                            <a:latin typeface="Cambria Math" panose="02040503050406030204" pitchFamily="18" charset="0"/>
                          </a:rPr>
                          <m:t>𝐂𝐃</m:t>
                        </m:r>
                      </m:e>
                    </m:acc>
                  </m:oMath>
                </a14:m>
                <a:endParaRPr lang="en-US" sz="2700" dirty="0" smtClean="0"/>
              </a:p>
              <a:p>
                <a:pPr marL="971550" lvl="1" indent="-514350">
                  <a:buClr>
                    <a:srgbClr val="C00000"/>
                  </a:buClr>
                  <a:buFont typeface="+mj-lt"/>
                  <a:buAutoNum type="alphaLcPeriod" startAt="3"/>
                  <a:tabLst>
                    <a:tab pos="2514600" algn="l"/>
                  </a:tabLst>
                </a:pPr>
                <a14:m>
                  <m:oMath xmlns:m="http://schemas.openxmlformats.org/officeDocument/2006/math">
                    <m:acc>
                      <m:accPr>
                        <m:chr m:val="⃗"/>
                        <m:ctrlPr>
                          <a:rPr lang="en-US" sz="2800" b="1" i="1" dirty="0">
                            <a:latin typeface="Cambria Math" panose="02040503050406030204" pitchFamily="18" charset="0"/>
                          </a:rPr>
                        </m:ctrlPr>
                      </m:accPr>
                      <m:e>
                        <m:r>
                          <a:rPr lang="en-US" sz="2800" b="1" dirty="0">
                            <a:latin typeface="Cambria Math" panose="02040503050406030204" pitchFamily="18" charset="0"/>
                          </a:rPr>
                          <m:t>𝐂𝐃</m:t>
                        </m:r>
                      </m:e>
                    </m:acc>
                  </m:oMath>
                </a14:m>
                <a:r>
                  <a:rPr lang="en-US" sz="2700" dirty="0" smtClean="0"/>
                  <a:t>	</a:t>
                </a:r>
                <a:r>
                  <a:rPr lang="en-US" sz="2700" dirty="0" smtClean="0">
                    <a:solidFill>
                      <a:srgbClr val="C00000"/>
                    </a:solidFill>
                  </a:rPr>
                  <a:t>d.</a:t>
                </a:r>
                <a:r>
                  <a:rPr lang="en-US" sz="2700" dirty="0" smtClean="0"/>
                  <a:t>  </a:t>
                </a:r>
                <a14:m>
                  <m:oMath xmlns:m="http://schemas.openxmlformats.org/officeDocument/2006/math">
                    <m:acc>
                      <m:accPr>
                        <m:chr m:val="⃗"/>
                        <m:ctrlPr>
                          <a:rPr lang="en-US" sz="2800" b="1" i="1" dirty="0">
                            <a:latin typeface="Cambria Math" panose="02040503050406030204" pitchFamily="18" charset="0"/>
                          </a:rPr>
                        </m:ctrlPr>
                      </m:accPr>
                      <m:e>
                        <m:r>
                          <a:rPr lang="en-US" sz="2800" b="1" dirty="0">
                            <a:latin typeface="Cambria Math" panose="02040503050406030204" pitchFamily="18" charset="0"/>
                          </a:rPr>
                          <m:t>𝐂𝐃</m:t>
                        </m:r>
                      </m:e>
                    </m:acc>
                  </m:oMath>
                </a14:m>
                <a:endParaRPr lang="en-US" sz="27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2726259"/>
              </a:xfrm>
              <a:prstGeom prst="rect">
                <a:avLst/>
              </a:prstGeom>
              <a:blipFill rotWithShape="0">
                <a:blip r:embed="rId4"/>
                <a:stretch>
                  <a:fillRect l="-1970" t="-2013" r="-3360" b="-5145"/>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flipH="1">
                <a:off x="265049" y="3933056"/>
                <a:ext cx="5204539" cy="63171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1604963" algn="l"/>
                  </a:tabLst>
                </a:pPr>
                <a:r>
                  <a:rPr lang="en-US" sz="3000" b="1" dirty="0" smtClean="0">
                    <a:solidFill>
                      <a:srgbClr val="C00000"/>
                    </a:solidFill>
                    <a:latin typeface="Arial" panose="020B0604020202020204" pitchFamily="34" charset="0"/>
                    <a:cs typeface="Arial" panose="020B0604020202020204" pitchFamily="34" charset="0"/>
                  </a:rPr>
                  <a:t>Q6 </a:t>
                </a:r>
                <a:r>
                  <a:rPr lang="en-US" sz="3000" b="1" dirty="0">
                    <a:solidFill>
                      <a:srgbClr val="C00000"/>
                    </a:solidFill>
                    <a:latin typeface="Arial" panose="020B0604020202020204" pitchFamily="34" charset="0"/>
                    <a:cs typeface="Arial" panose="020B0604020202020204" pitchFamily="34" charset="0"/>
                  </a:rPr>
                  <a:t>hint</a:t>
                </a:r>
                <a:r>
                  <a:rPr lang="en-US" sz="3000" dirty="0">
                    <a:solidFill>
                      <a:schemeClr val="tx1"/>
                    </a:solidFill>
                    <a:latin typeface="Arial" panose="020B0604020202020204" pitchFamily="34" charset="0"/>
                    <a:cs typeface="Arial" panose="020B0604020202020204" pitchFamily="34" charset="0"/>
                  </a:rPr>
                  <a:t> </a:t>
                </a:r>
                <a:r>
                  <a:rPr lang="en-US" sz="3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000" b="1" i="1" dirty="0" smtClean="0">
                            <a:solidFill>
                              <a:schemeClr val="tx1"/>
                            </a:solidFill>
                            <a:latin typeface="Cambria Math" panose="02040503050406030204" pitchFamily="18" charset="0"/>
                          </a:rPr>
                        </m:ctrlPr>
                      </m:accPr>
                      <m:e>
                        <m:r>
                          <a:rPr lang="en-US" sz="3000" b="1" i="0" dirty="0" smtClean="0">
                            <a:solidFill>
                              <a:schemeClr val="tx1"/>
                            </a:solidFill>
                            <a:latin typeface="Cambria Math" panose="02040503050406030204" pitchFamily="18" charset="0"/>
                          </a:rPr>
                          <m:t>𝐀𝐁</m:t>
                        </m:r>
                      </m:e>
                    </m:acc>
                  </m:oMath>
                </a14:m>
                <a:r>
                  <a:rPr lang="en-US" sz="30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3000" b="1" i="1" dirty="0" smtClean="0">
                            <a:solidFill>
                              <a:schemeClr val="tx1"/>
                            </a:solidFill>
                            <a:latin typeface="Cambria Math" panose="02040503050406030204" pitchFamily="18" charset="0"/>
                          </a:rPr>
                        </m:ctrlPr>
                      </m:accPr>
                      <m:e>
                        <m:r>
                          <a:rPr lang="en-US" sz="3000" b="1" i="0" dirty="0" smtClean="0">
                            <a:solidFill>
                              <a:schemeClr val="tx1"/>
                            </a:solidFill>
                            <a:latin typeface="Cambria Math" panose="02040503050406030204" pitchFamily="18" charset="0"/>
                          </a:rPr>
                          <m:t>𝐀</m:t>
                        </m:r>
                        <m:r>
                          <m:rPr>
                            <m:nor/>
                          </m:rPr>
                          <a:rPr lang="en-US" sz="3000" dirty="0">
                            <a:solidFill>
                              <a:schemeClr val="tx1"/>
                            </a:solidFill>
                            <a:latin typeface="Arial" panose="020B0604020202020204" pitchFamily="34" charset="0"/>
                            <a:cs typeface="Arial" panose="020B0604020202020204" pitchFamily="34" charset="0"/>
                            <a:sym typeface="Wingdings" panose="05000000000000000000" pitchFamily="2" charset="2"/>
                          </a:rPr>
                          <m:t></m:t>
                        </m:r>
                      </m:e>
                    </m:acc>
                  </m:oMath>
                </a14:m>
                <a:r>
                  <a:rPr lang="en-US" sz="30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3000" b="1" i="1" dirty="0">
                            <a:solidFill>
                              <a:schemeClr val="tx1"/>
                            </a:solidFill>
                            <a:latin typeface="Cambria Math" panose="02040503050406030204" pitchFamily="18" charset="0"/>
                          </a:rPr>
                        </m:ctrlPr>
                      </m:accPr>
                      <m:e>
                        <m:r>
                          <a:rPr lang="en-US" sz="3000" b="1" i="0" dirty="0" smtClean="0">
                            <a:solidFill>
                              <a:schemeClr val="tx1"/>
                            </a:solidFill>
                            <a:latin typeface="Cambria Math" panose="02040503050406030204" pitchFamily="18" charset="0"/>
                          </a:rPr>
                          <m:t>𝐁</m:t>
                        </m:r>
                        <m:r>
                          <m:rPr>
                            <m:nor/>
                          </m:rPr>
                          <a:rPr lang="en-US" sz="3000" dirty="0">
                            <a:solidFill>
                              <a:schemeClr val="tx1"/>
                            </a:solidFill>
                            <a:latin typeface="Arial" panose="020B0604020202020204" pitchFamily="34" charset="0"/>
                            <a:cs typeface="Arial" panose="020B0604020202020204" pitchFamily="34" charset="0"/>
                            <a:sym typeface="Wingdings" panose="05000000000000000000" pitchFamily="2" charset="2"/>
                          </a:rPr>
                          <m:t></m:t>
                        </m:r>
                      </m:e>
                    </m:acc>
                  </m:oMath>
                </a14:m>
                <a:endParaRPr lang="en-US" sz="3000" dirty="0">
                  <a:solidFill>
                    <a:schemeClr val="tx1"/>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flipH="1">
                <a:off x="265049" y="3933056"/>
                <a:ext cx="5204539" cy="631711"/>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grpSp>
        <p:nvGrpSpPr>
          <p:cNvPr id="10" name="Group 9"/>
          <p:cNvGrpSpPr/>
          <p:nvPr/>
        </p:nvGrpSpPr>
        <p:grpSpPr>
          <a:xfrm>
            <a:off x="251520" y="4666204"/>
            <a:ext cx="5213924" cy="1912344"/>
            <a:chOff x="150164" y="6494199"/>
            <a:chExt cx="5213924" cy="1912344"/>
          </a:xfrm>
        </p:grpSpPr>
        <mc:AlternateContent xmlns:mc="http://schemas.openxmlformats.org/markup-compatibility/2006" xmlns:a14="http://schemas.microsoft.com/office/drawing/2010/main">
          <mc:Choice Requires="a14">
            <p:sp>
              <p:nvSpPr>
                <p:cNvPr id="11" name="Rectangle 10"/>
                <p:cNvSpPr/>
                <p:nvPr/>
              </p:nvSpPr>
              <p:spPr>
                <a:xfrm flipH="1">
                  <a:off x="150164" y="6673055"/>
                  <a:ext cx="5213924" cy="1733488"/>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smtClean="0">
                      <a:solidFill>
                        <a:schemeClr val="tx1"/>
                      </a:solidFill>
                      <a:latin typeface="Arial" panose="020B0604020202020204" pitchFamily="34" charset="0"/>
                      <a:cs typeface="Arial" panose="020B0604020202020204" pitchFamily="34" charset="0"/>
                    </a:rPr>
                    <a:t>With the origin 0, the vectors </a:t>
                  </a:r>
                  <a14:m>
                    <m:oMath xmlns:m="http://schemas.openxmlformats.org/officeDocument/2006/math">
                      <m:acc>
                        <m:accPr>
                          <m:chr m:val="⃗"/>
                          <m:ctrlPr>
                            <a:rPr lang="en-US" sz="2100" b="1" i="1" dirty="0" smtClean="0">
                              <a:solidFill>
                                <a:schemeClr val="tx1"/>
                              </a:solidFill>
                              <a:latin typeface="Cambria Math" panose="02040503050406030204" pitchFamily="18" charset="0"/>
                            </a:rPr>
                          </m:ctrlPr>
                        </m:accPr>
                        <m:e>
                          <m:r>
                            <a:rPr lang="en-US" sz="2100" b="1" i="0" dirty="0" smtClean="0">
                              <a:solidFill>
                                <a:schemeClr val="tx1"/>
                              </a:solidFill>
                              <a:latin typeface="Cambria Math" panose="02040503050406030204" pitchFamily="18" charset="0"/>
                            </a:rPr>
                            <m:t>𝐎𝐀</m:t>
                          </m:r>
                        </m:e>
                      </m:acc>
                    </m:oMath>
                  </a14:m>
                  <a:r>
                    <a:rPr lang="en-US" sz="2100" dirty="0">
                      <a:solidFill>
                        <a:schemeClr val="tx1"/>
                      </a:solidFill>
                      <a:latin typeface="Arial" panose="020B0604020202020204" pitchFamily="34" charset="0"/>
                      <a:cs typeface="Arial" panose="020B0604020202020204" pitchFamily="34" charset="0"/>
                    </a:rPr>
                    <a:t> and </a:t>
                  </a:r>
                  <a14:m>
                    <m:oMath xmlns:m="http://schemas.openxmlformats.org/officeDocument/2006/math">
                      <m:acc>
                        <m:accPr>
                          <m:chr m:val="⃗"/>
                          <m:ctrlPr>
                            <a:rPr lang="en-US" sz="2100" b="1" i="1" dirty="0">
                              <a:solidFill>
                                <a:schemeClr val="tx1"/>
                              </a:solidFill>
                              <a:latin typeface="Cambria Math" panose="02040503050406030204" pitchFamily="18" charset="0"/>
                            </a:rPr>
                          </m:ctrlPr>
                        </m:accPr>
                        <m:e>
                          <m:r>
                            <a:rPr lang="en-US" sz="2100" b="1" dirty="0">
                              <a:solidFill>
                                <a:schemeClr val="tx1"/>
                              </a:solidFill>
                              <a:latin typeface="Cambria Math" panose="02040503050406030204" pitchFamily="18" charset="0"/>
                            </a:rPr>
                            <m:t>𝐎</m:t>
                          </m:r>
                          <m:r>
                            <a:rPr lang="en-US" sz="2100" b="1" i="0" dirty="0" smtClean="0">
                              <a:solidFill>
                                <a:schemeClr val="tx1"/>
                              </a:solidFill>
                              <a:latin typeface="Cambria Math" panose="02040503050406030204" pitchFamily="18" charset="0"/>
                            </a:rPr>
                            <m:t>𝐁</m:t>
                          </m:r>
                        </m:e>
                      </m:acc>
                    </m:oMath>
                  </a14:m>
                  <a:r>
                    <a:rPr lang="en-US" sz="2100" dirty="0">
                      <a:solidFill>
                        <a:schemeClr val="tx1"/>
                      </a:solidFill>
                      <a:latin typeface="Arial" panose="020B0604020202020204" pitchFamily="34" charset="0"/>
                      <a:cs typeface="Arial" panose="020B0604020202020204" pitchFamily="34" charset="0"/>
                    </a:rPr>
                    <a:t> are called the </a:t>
                  </a:r>
                  <a:r>
                    <a:rPr lang="en-US" sz="2100" b="1" dirty="0">
                      <a:solidFill>
                        <a:schemeClr val="tx1"/>
                      </a:solidFill>
                      <a:latin typeface="Arial" panose="020B0604020202020204" pitchFamily="34" charset="0"/>
                      <a:cs typeface="Arial" panose="020B0604020202020204" pitchFamily="34" charset="0"/>
                    </a:rPr>
                    <a:t>position vectors</a:t>
                  </a:r>
                  <a:r>
                    <a:rPr lang="en-US" sz="2100" dirty="0">
                      <a:solidFill>
                        <a:schemeClr val="tx1"/>
                      </a:solidFill>
                      <a:latin typeface="Arial" panose="020B0604020202020204" pitchFamily="34" charset="0"/>
                      <a:cs typeface="Arial" panose="020B0604020202020204" pitchFamily="34" charset="0"/>
                    </a:rPr>
                    <a:t> of the points A and B. In general, a point with coordinates {p, q) has position vector </a:t>
                  </a:r>
                  <a:r>
                    <a:rPr lang="en-US" sz="2100" dirty="0" smtClean="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100" i="1">
                              <a:solidFill>
                                <a:schemeClr val="tx1"/>
                              </a:solidFill>
                              <a:latin typeface="Cambria Math" panose="02040503050406030204" pitchFamily="18" charset="0"/>
                              <a:cs typeface="Arial" panose="020B0604020202020204" pitchFamily="34" charset="0"/>
                            </a:rPr>
                          </m:ctrlPr>
                        </m:fPr>
                        <m:num>
                          <m:r>
                            <a:rPr lang="en-US" sz="2100" b="0" i="1" smtClean="0">
                              <a:solidFill>
                                <a:schemeClr val="tx1"/>
                              </a:solidFill>
                              <a:latin typeface="Cambria Math" panose="02040503050406030204" pitchFamily="18" charset="0"/>
                              <a:cs typeface="Arial" panose="020B0604020202020204" pitchFamily="34" charset="0"/>
                            </a:rPr>
                            <m:t>𝑝</m:t>
                          </m:r>
                        </m:num>
                        <m:den>
                          <m:r>
                            <a:rPr lang="en-US" sz="2100" b="0" i="1" smtClean="0">
                              <a:solidFill>
                                <a:schemeClr val="tx1"/>
                              </a:solidFill>
                              <a:latin typeface="Cambria Math" panose="02040503050406030204" pitchFamily="18" charset="0"/>
                              <a:cs typeface="Arial" panose="020B0604020202020204" pitchFamily="34" charset="0"/>
                            </a:rPr>
                            <m:t>𝑞</m:t>
                          </m:r>
                        </m:den>
                      </m:f>
                    </m:oMath>
                  </a14:m>
                  <a:r>
                    <a:rPr lang="en-US" sz="2100" dirty="0" smtClean="0">
                      <a:solidFill>
                        <a:schemeClr val="tx1"/>
                      </a:solidFill>
                      <a:latin typeface="Arial" panose="020B0604020202020204" pitchFamily="34" charset="0"/>
                      <a:cs typeface="Arial" panose="020B0604020202020204" pitchFamily="34" charset="0"/>
                    </a:rPr>
                    <a:t>).</a:t>
                  </a:r>
                  <a:endParaRPr lang="en-US" sz="2100" dirty="0">
                    <a:solidFill>
                      <a:schemeClr val="tx1"/>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flipH="1">
                  <a:off x="150164" y="6673055"/>
                  <a:ext cx="5213924" cy="1733488"/>
                </a:xfrm>
                <a:prstGeom prst="rect">
                  <a:avLst/>
                </a:prstGeom>
                <a:blipFill rotWithShape="0">
                  <a:blip r:embed="rId7"/>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4" name="Pentagon 13"/>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11</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0363321"/>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1825243"/>
              </a:xfrm>
              <a:prstGeom prst="rect">
                <a:avLst/>
              </a:prstGeom>
            </p:spPr>
            <p:txBody>
              <a:bodyPr wrap="square">
                <a:spAutoFit/>
              </a:bodyPr>
              <a:lstStyle/>
              <a:p>
                <a:pPr marL="514350" indent="-514350">
                  <a:buClr>
                    <a:srgbClr val="C00000"/>
                  </a:buClr>
                  <a:buFont typeface="+mj-lt"/>
                  <a:buAutoNum type="arabicPeriod" startAt="7"/>
                  <a:tabLst>
                    <a:tab pos="2514600" algn="l"/>
                  </a:tabLst>
                </a:pPr>
                <a14:m>
                  <m:oMath xmlns:m="http://schemas.openxmlformats.org/officeDocument/2006/math">
                    <m:acc>
                      <m:accPr>
                        <m:chr m:val="⃗"/>
                        <m:ctrlPr>
                          <a:rPr lang="en-US" sz="3600" b="1" i="1" dirty="0" smtClean="0">
                            <a:latin typeface="Cambria Math" panose="02040503050406030204" pitchFamily="18" charset="0"/>
                          </a:rPr>
                        </m:ctrlPr>
                      </m:accPr>
                      <m:e>
                        <m:r>
                          <a:rPr lang="en-US" sz="3600" b="1" i="0" dirty="0" smtClean="0">
                            <a:latin typeface="Cambria Math" panose="02040503050406030204" pitchFamily="18" charset="0"/>
                          </a:rPr>
                          <m:t>𝐎𝐀</m:t>
                        </m:r>
                      </m:e>
                    </m:acc>
                  </m:oMath>
                </a14:m>
                <a:r>
                  <a:rPr lang="en-US" sz="3600" dirty="0"/>
                  <a:t> = </a:t>
                </a:r>
                <a:r>
                  <a:rPr lang="en-US" sz="3600" b="1" dirty="0"/>
                  <a:t>a</a:t>
                </a:r>
                <a:r>
                  <a:rPr lang="en-US" sz="3600" dirty="0"/>
                  <a:t> and </a:t>
                </a:r>
                <a14:m>
                  <m:oMath xmlns:m="http://schemas.openxmlformats.org/officeDocument/2006/math">
                    <m:acc>
                      <m:accPr>
                        <m:chr m:val="⃗"/>
                        <m:ctrlPr>
                          <a:rPr lang="en-US" sz="3600" b="1" i="1" dirty="0">
                            <a:latin typeface="Cambria Math" panose="02040503050406030204" pitchFamily="18" charset="0"/>
                          </a:rPr>
                        </m:ctrlPr>
                      </m:accPr>
                      <m:e>
                        <m:r>
                          <a:rPr lang="en-US" sz="3600" b="1" i="0" dirty="0" smtClean="0">
                            <a:latin typeface="Cambria Math" panose="02040503050406030204" pitchFamily="18" charset="0"/>
                          </a:rPr>
                          <m:t>𝐎𝐁</m:t>
                        </m:r>
                      </m:e>
                    </m:acc>
                  </m:oMath>
                </a14:m>
                <a:r>
                  <a:rPr lang="en-US" sz="3600" dirty="0"/>
                  <a:t> = </a:t>
                </a:r>
                <a:r>
                  <a:rPr lang="en-US" sz="3600" b="1" dirty="0" smtClean="0"/>
                  <a:t>b</a:t>
                </a:r>
                <a:r>
                  <a:rPr lang="en-US" sz="3600" dirty="0" smtClean="0"/>
                  <a:t>. Express </a:t>
                </a:r>
                <a:r>
                  <a:rPr lang="en-US" sz="3600" dirty="0"/>
                  <a:t>AB in terms of </a:t>
                </a:r>
                <a:r>
                  <a:rPr lang="en-US" sz="3600" b="1" dirty="0"/>
                  <a:t>a</a:t>
                </a:r>
                <a:r>
                  <a:rPr lang="en-US" sz="3600" dirty="0"/>
                  <a:t> and </a:t>
                </a:r>
                <a:r>
                  <a:rPr lang="en-US" sz="3600" b="1" dirty="0"/>
                  <a:t>b</a:t>
                </a:r>
                <a:r>
                  <a:rPr lang="en-US" sz="3600" dirty="0" smtClean="0"/>
                  <a:t>.</a:t>
                </a:r>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1825243"/>
              </a:xfrm>
              <a:prstGeom prst="rect">
                <a:avLst/>
              </a:prstGeom>
              <a:blipFill rotWithShape="0">
                <a:blip r:embed="rId4"/>
                <a:stretch>
                  <a:fillRect t="-1000" b="-11333"/>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grpSp>
        <p:nvGrpSpPr>
          <p:cNvPr id="5" name="Group 4"/>
          <p:cNvGrpSpPr/>
          <p:nvPr/>
        </p:nvGrpSpPr>
        <p:grpSpPr>
          <a:xfrm>
            <a:off x="1777216" y="3247816"/>
            <a:ext cx="3658880" cy="1477328"/>
            <a:chOff x="265048" y="5454464"/>
            <a:chExt cx="3658880" cy="1477328"/>
          </a:xfrm>
        </p:grpSpPr>
        <p:sp>
          <p:nvSpPr>
            <p:cNvPr id="13" name="Rectangle 12"/>
            <p:cNvSpPr/>
            <p:nvPr/>
          </p:nvSpPr>
          <p:spPr>
            <a:xfrm flipH="1">
              <a:off x="265048" y="5454464"/>
              <a:ext cx="3658880" cy="1477328"/>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tabLst>
                  <a:tab pos="1604963" algn="l"/>
                </a:tabLst>
              </a:pPr>
              <a:r>
                <a:rPr lang="en-US" sz="3000" b="1" dirty="0" smtClean="0">
                  <a:solidFill>
                    <a:srgbClr val="C00000"/>
                  </a:solidFill>
                  <a:latin typeface="Arial" panose="020B0604020202020204" pitchFamily="34" charset="0"/>
                  <a:cs typeface="Arial" panose="020B0604020202020204" pitchFamily="34" charset="0"/>
                </a:rPr>
                <a:t>Q7 </a:t>
              </a:r>
              <a:r>
                <a:rPr lang="en-US" sz="3000" b="1" dirty="0">
                  <a:solidFill>
                    <a:srgbClr val="C00000"/>
                  </a:solidFill>
                  <a:latin typeface="Arial" panose="020B0604020202020204" pitchFamily="34" charset="0"/>
                  <a:cs typeface="Arial" panose="020B0604020202020204" pitchFamily="34" charset="0"/>
                </a:rPr>
                <a:t>hint</a:t>
              </a:r>
              <a:r>
                <a:rPr lang="en-US" sz="3000" dirty="0">
                  <a:solidFill>
                    <a:schemeClr val="tx1"/>
                  </a:solidFill>
                  <a:latin typeface="Arial" panose="020B0604020202020204" pitchFamily="34" charset="0"/>
                  <a:cs typeface="Arial" panose="020B0604020202020204" pitchFamily="34" charset="0"/>
                </a:rPr>
                <a:t> </a:t>
              </a:r>
              <a:r>
                <a:rPr lang="en-US" sz="3000" dirty="0" smtClean="0">
                  <a:solidFill>
                    <a:schemeClr val="tx1"/>
                  </a:solidFill>
                  <a:latin typeface="Arial" panose="020B0604020202020204" pitchFamily="34" charset="0"/>
                  <a:cs typeface="Arial" panose="020B0604020202020204" pitchFamily="34" charset="0"/>
                </a:rPr>
                <a:t>–</a:t>
              </a:r>
              <a:br>
                <a:rPr lang="en-US" sz="3000" dirty="0" smtClean="0">
                  <a:solidFill>
                    <a:schemeClr val="tx1"/>
                  </a:solidFill>
                  <a:latin typeface="Arial" panose="020B0604020202020204" pitchFamily="34" charset="0"/>
                  <a:cs typeface="Arial" panose="020B0604020202020204" pitchFamily="34" charset="0"/>
                </a:rPr>
              </a:br>
              <a:r>
                <a:rPr lang="en-US" sz="3000" dirty="0" smtClean="0">
                  <a:solidFill>
                    <a:schemeClr val="tx1"/>
                  </a:solidFill>
                  <a:latin typeface="Arial" panose="020B0604020202020204" pitchFamily="34" charset="0"/>
                  <a:cs typeface="Arial" panose="020B0604020202020204" pitchFamily="34" charset="0"/>
                </a:rPr>
                <a:t/>
              </a:r>
              <a:br>
                <a:rPr lang="en-US" sz="3000" dirty="0" smtClean="0">
                  <a:solidFill>
                    <a:schemeClr val="tx1"/>
                  </a:solidFill>
                  <a:latin typeface="Arial" panose="020B0604020202020204" pitchFamily="34" charset="0"/>
                  <a:cs typeface="Arial" panose="020B0604020202020204" pitchFamily="34" charset="0"/>
                </a:rPr>
              </a:br>
              <a:r>
                <a:rPr lang="en-US" sz="3000" dirty="0" smtClean="0">
                  <a:solidFill>
                    <a:schemeClr val="tx1"/>
                  </a:solidFill>
                  <a:latin typeface="Arial" panose="020B0604020202020204" pitchFamily="34" charset="0"/>
                  <a:cs typeface="Arial" panose="020B0604020202020204" pitchFamily="34" charset="0"/>
                </a:rPr>
                <a:t> 	</a:t>
              </a:r>
              <a:endParaRPr lang="en-US" sz="3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13413" y="5532137"/>
              <a:ext cx="1810515" cy="1357886"/>
            </a:xfrm>
            <a:prstGeom prst="rect">
              <a:avLst/>
            </a:prstGeom>
          </p:spPr>
        </p:pic>
        <p:sp>
          <p:nvSpPr>
            <p:cNvPr id="4" name="Rectangle 3"/>
            <p:cNvSpPr/>
            <p:nvPr/>
          </p:nvSpPr>
          <p:spPr>
            <a:xfrm>
              <a:off x="2113413" y="5532137"/>
              <a:ext cx="226339" cy="345135"/>
            </a:xfrm>
            <a:prstGeom prst="rect">
              <a:avLst/>
            </a:prstGeom>
            <a:solidFill>
              <a:srgbClr val="FEF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51520" y="4869160"/>
            <a:ext cx="5213924" cy="1647720"/>
            <a:chOff x="150164" y="6494199"/>
            <a:chExt cx="5213924" cy="1647720"/>
          </a:xfrm>
        </p:grpSpPr>
        <mc:AlternateContent xmlns:mc="http://schemas.openxmlformats.org/markup-compatibility/2006" xmlns:a14="http://schemas.microsoft.com/office/drawing/2010/main">
          <mc:Choice Requires="a14">
            <p:sp>
              <p:nvSpPr>
                <p:cNvPr id="16" name="Rectangle 15"/>
                <p:cNvSpPr/>
                <p:nvPr/>
              </p:nvSpPr>
              <p:spPr>
                <a:xfrm flipH="1">
                  <a:off x="150164" y="6673055"/>
                  <a:ext cx="5213924" cy="1468864"/>
                </a:xfrm>
                <a:prstGeom prst="rect">
                  <a:avLst/>
                </a:prstGeom>
                <a:solidFill>
                  <a:srgbClr val="EDF4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dirty="0" smtClean="0">
                      <a:solidFill>
                        <a:schemeClr val="tx1"/>
                      </a:solidFill>
                    </a:rPr>
                    <a:t>When </a:t>
                  </a:r>
                  <a14:m>
                    <m:oMath xmlns:m="http://schemas.openxmlformats.org/officeDocument/2006/math">
                      <m:acc>
                        <m:accPr>
                          <m:chr m:val="⃗"/>
                          <m:ctrlPr>
                            <a:rPr lang="en-US" sz="2200" b="1" i="1" dirty="0" smtClean="0">
                              <a:solidFill>
                                <a:schemeClr val="tx1"/>
                              </a:solidFill>
                              <a:latin typeface="Cambria Math" panose="02040503050406030204" pitchFamily="18" charset="0"/>
                            </a:rPr>
                          </m:ctrlPr>
                        </m:accPr>
                        <m:e>
                          <m:r>
                            <a:rPr lang="en-US" sz="2200" b="1" dirty="0">
                              <a:solidFill>
                                <a:schemeClr val="tx1"/>
                              </a:solidFill>
                              <a:latin typeface="Cambria Math" panose="02040503050406030204" pitchFamily="18" charset="0"/>
                            </a:rPr>
                            <m:t>𝐎𝐀</m:t>
                          </m:r>
                        </m:e>
                      </m:acc>
                    </m:oMath>
                  </a14:m>
                  <a:r>
                    <a:rPr lang="en-US" sz="2200" dirty="0" smtClean="0">
                      <a:solidFill>
                        <a:schemeClr val="tx1"/>
                      </a:solidFill>
                      <a:latin typeface="Arial" panose="020B0604020202020204" pitchFamily="34" charset="0"/>
                      <a:cs typeface="Arial" panose="020B0604020202020204" pitchFamily="34" charset="0"/>
                    </a:rPr>
                    <a:t> = </a:t>
                  </a:r>
                  <a:r>
                    <a:rPr lang="en-US" sz="2200" b="1" dirty="0" smtClean="0">
                      <a:solidFill>
                        <a:schemeClr val="tx1"/>
                      </a:solidFill>
                      <a:latin typeface="Arial" panose="020B0604020202020204" pitchFamily="34" charset="0"/>
                      <a:cs typeface="Arial" panose="020B0604020202020204" pitchFamily="34" charset="0"/>
                    </a:rPr>
                    <a:t>a</a:t>
                  </a:r>
                  <a:r>
                    <a:rPr lang="en-US" sz="2200" dirty="0" smtClean="0">
                      <a:solidFill>
                        <a:schemeClr val="tx1"/>
                      </a:solidFill>
                      <a:latin typeface="Arial" panose="020B0604020202020204" pitchFamily="34" charset="0"/>
                      <a:cs typeface="Arial" panose="020B0604020202020204" pitchFamily="34" charset="0"/>
                    </a:rPr>
                    <a:t> </a:t>
                  </a:r>
                </a:p>
                <a:p>
                  <a:r>
                    <a:rPr lang="en-US" sz="2200" dirty="0" smtClean="0">
                      <a:solidFill>
                        <a:schemeClr val="tx1"/>
                      </a:solidFill>
                      <a:latin typeface="Arial" panose="020B0604020202020204" pitchFamily="34" charset="0"/>
                      <a:cs typeface="Arial" panose="020B0604020202020204" pitchFamily="34" charset="0"/>
                    </a:rPr>
                    <a:t>and </a:t>
                  </a:r>
                  <a14:m>
                    <m:oMath xmlns:m="http://schemas.openxmlformats.org/officeDocument/2006/math">
                      <m:acc>
                        <m:accPr>
                          <m:chr m:val="⃗"/>
                          <m:ctrlPr>
                            <a:rPr lang="en-US" sz="2200" b="1" i="1" dirty="0">
                              <a:solidFill>
                                <a:schemeClr val="tx1"/>
                              </a:solidFill>
                              <a:latin typeface="Cambria Math" panose="02040503050406030204" pitchFamily="18" charset="0"/>
                            </a:rPr>
                          </m:ctrlPr>
                        </m:accPr>
                        <m:e>
                          <m:r>
                            <a:rPr lang="en-US" sz="2200" b="1" dirty="0">
                              <a:solidFill>
                                <a:schemeClr val="tx1"/>
                              </a:solidFill>
                              <a:latin typeface="Cambria Math" panose="02040503050406030204" pitchFamily="18" charset="0"/>
                            </a:rPr>
                            <m:t>𝐎</m:t>
                          </m:r>
                          <m:r>
                            <a:rPr lang="en-US" sz="2200" b="1" i="0" dirty="0" smtClean="0">
                              <a:solidFill>
                                <a:schemeClr val="tx1"/>
                              </a:solidFill>
                              <a:latin typeface="Cambria Math" panose="02040503050406030204" pitchFamily="18" charset="0"/>
                            </a:rPr>
                            <m:t>𝐁</m:t>
                          </m:r>
                        </m:e>
                      </m:acc>
                    </m:oMath>
                  </a14:m>
                  <a:r>
                    <a:rPr lang="en-US" sz="2200" dirty="0" smtClean="0">
                      <a:solidFill>
                        <a:schemeClr val="tx1"/>
                      </a:solidFill>
                      <a:latin typeface="Arial" panose="020B0604020202020204" pitchFamily="34" charset="0"/>
                      <a:cs typeface="Arial" panose="020B0604020202020204" pitchFamily="34" charset="0"/>
                    </a:rPr>
                    <a:t> = </a:t>
                  </a:r>
                  <a:r>
                    <a:rPr lang="en-US" sz="2200" b="1" dirty="0" smtClean="0">
                      <a:solidFill>
                        <a:schemeClr val="tx1"/>
                      </a:solidFill>
                      <a:latin typeface="Arial" panose="020B0604020202020204" pitchFamily="34" charset="0"/>
                      <a:cs typeface="Arial" panose="020B0604020202020204" pitchFamily="34" charset="0"/>
                    </a:rPr>
                    <a:t>b</a:t>
                  </a:r>
                  <a:r>
                    <a:rPr lang="en-US" sz="2200" dirty="0" smtClean="0">
                      <a:solidFill>
                        <a:schemeClr val="tx1"/>
                      </a:solidFill>
                      <a:latin typeface="Arial" panose="020B0604020202020204" pitchFamily="34" charset="0"/>
                      <a:cs typeface="Arial" panose="020B0604020202020204" pitchFamily="34" charset="0"/>
                    </a:rPr>
                    <a:t>, </a:t>
                  </a:r>
                  <a:br>
                    <a:rPr lang="en-US" sz="2200" dirty="0" smtClean="0">
                      <a:solidFill>
                        <a:schemeClr val="tx1"/>
                      </a:solidFill>
                      <a:latin typeface="Arial" panose="020B0604020202020204" pitchFamily="34" charset="0"/>
                      <a:cs typeface="Arial" panose="020B0604020202020204" pitchFamily="34" charset="0"/>
                    </a:rPr>
                  </a:br>
                  <a14:m>
                    <m:oMath xmlns:m="http://schemas.openxmlformats.org/officeDocument/2006/math">
                      <m:acc>
                        <m:accPr>
                          <m:chr m:val="⃗"/>
                          <m:ctrlPr>
                            <a:rPr lang="en-US" sz="2200" b="1" i="1" dirty="0">
                              <a:solidFill>
                                <a:schemeClr val="tx1"/>
                              </a:solidFill>
                              <a:latin typeface="Cambria Math" panose="02040503050406030204" pitchFamily="18" charset="0"/>
                            </a:rPr>
                          </m:ctrlPr>
                        </m:accPr>
                        <m:e>
                          <m:r>
                            <a:rPr lang="en-US" sz="2200" b="1" dirty="0">
                              <a:solidFill>
                                <a:schemeClr val="tx1"/>
                              </a:solidFill>
                              <a:latin typeface="Cambria Math" panose="02040503050406030204" pitchFamily="18" charset="0"/>
                            </a:rPr>
                            <m:t>𝐎𝐀</m:t>
                          </m:r>
                        </m:e>
                      </m:acc>
                    </m:oMath>
                  </a14:m>
                  <a:r>
                    <a:rPr lang="en-US" sz="22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200" b="1" i="1" dirty="0">
                              <a:solidFill>
                                <a:schemeClr val="tx1"/>
                              </a:solidFill>
                              <a:latin typeface="Cambria Math" panose="02040503050406030204" pitchFamily="18" charset="0"/>
                            </a:rPr>
                          </m:ctrlPr>
                        </m:accPr>
                        <m:e>
                          <m:r>
                            <a:rPr lang="en-US" sz="2200" b="1" dirty="0">
                              <a:solidFill>
                                <a:schemeClr val="tx1"/>
                              </a:solidFill>
                              <a:latin typeface="Cambria Math" panose="02040503050406030204" pitchFamily="18" charset="0"/>
                            </a:rPr>
                            <m:t>𝐎</m:t>
                          </m:r>
                          <m:r>
                            <a:rPr lang="en-US" sz="2200" b="1" i="0" dirty="0" smtClean="0">
                              <a:solidFill>
                                <a:schemeClr val="tx1"/>
                              </a:solidFill>
                              <a:latin typeface="Cambria Math" panose="02040503050406030204" pitchFamily="18" charset="0"/>
                            </a:rPr>
                            <m:t>𝐁</m:t>
                          </m:r>
                        </m:e>
                      </m:acc>
                    </m:oMath>
                  </a14:m>
                  <a:r>
                    <a:rPr lang="en-US" sz="2200" dirty="0" smtClean="0">
                      <a:solidFill>
                        <a:schemeClr val="tx1"/>
                      </a:solidFill>
                      <a:latin typeface="Arial" panose="020B0604020202020204" pitchFamily="34" charset="0"/>
                      <a:cs typeface="Arial" panose="020B0604020202020204" pitchFamily="34" charset="0"/>
                    </a:rPr>
                    <a:t>  = </a:t>
                  </a:r>
                  <a:r>
                    <a:rPr lang="en-US" sz="2200" b="1" dirty="0" smtClean="0">
                      <a:solidFill>
                        <a:schemeClr val="tx1"/>
                      </a:solidFill>
                      <a:latin typeface="Arial" panose="020B0604020202020204" pitchFamily="34" charset="0"/>
                      <a:cs typeface="Arial" panose="020B0604020202020204" pitchFamily="34" charset="0"/>
                    </a:rPr>
                    <a:t>b</a:t>
                  </a:r>
                  <a:r>
                    <a:rPr lang="en-US" sz="2200" dirty="0" smtClean="0">
                      <a:solidFill>
                        <a:schemeClr val="tx1"/>
                      </a:solidFill>
                      <a:latin typeface="Arial" panose="020B0604020202020204" pitchFamily="34" charset="0"/>
                      <a:cs typeface="Arial" panose="020B0604020202020204" pitchFamily="34" charset="0"/>
                    </a:rPr>
                    <a:t> - </a:t>
                  </a:r>
                  <a:r>
                    <a:rPr lang="en-US" sz="2200" b="1" dirty="0" smtClean="0">
                      <a:solidFill>
                        <a:schemeClr val="tx1"/>
                      </a:solidFill>
                      <a:latin typeface="Arial" panose="020B0604020202020204" pitchFamily="34" charset="0"/>
                      <a:cs typeface="Arial" panose="020B0604020202020204" pitchFamily="34" charset="0"/>
                    </a:rPr>
                    <a:t>a</a:t>
                  </a:r>
                  <a:endParaRPr lang="en-US" sz="2200" b="1" dirty="0">
                    <a:solidFill>
                      <a:schemeClr val="tx1"/>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flipH="1">
                  <a:off x="150164" y="6673055"/>
                  <a:ext cx="5213924" cy="1468864"/>
                </a:xfrm>
                <a:prstGeom prst="rect">
                  <a:avLst/>
                </a:prstGeom>
                <a:blipFill rotWithShape="0">
                  <a:blip r:embed="rId7"/>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7" name="Pentagon 16"/>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12</a:t>
              </a:r>
              <a:endParaRPr lang="en-US" sz="2000" b="1" dirty="0">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320152" y="5084189"/>
            <a:ext cx="2115944" cy="1369147"/>
          </a:xfrm>
          <a:prstGeom prst="rect">
            <a:avLst/>
          </a:prstGeom>
        </p:spPr>
      </p:pic>
    </p:spTree>
    <p:extLst>
      <p:ext uri="{BB962C8B-B14F-4D97-AF65-F5344CB8AC3E}">
        <p14:creationId xmlns:p14="http://schemas.microsoft.com/office/powerpoint/2010/main" val="4281150952"/>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grpSp>
        <p:nvGrpSpPr>
          <p:cNvPr id="14" name="Group 13"/>
          <p:cNvGrpSpPr/>
          <p:nvPr/>
        </p:nvGrpSpPr>
        <p:grpSpPr>
          <a:xfrm>
            <a:off x="163619" y="1196752"/>
            <a:ext cx="8712968" cy="5450538"/>
            <a:chOff x="3483872" y="1017022"/>
            <a:chExt cx="5264592" cy="5450538"/>
          </a:xfrm>
        </p:grpSpPr>
        <p:sp>
          <p:nvSpPr>
            <p:cNvPr id="18" name="Round Diagonal Corner Rectangle 17"/>
            <p:cNvSpPr/>
            <p:nvPr/>
          </p:nvSpPr>
          <p:spPr>
            <a:xfrm>
              <a:off x="3491880" y="1017022"/>
              <a:ext cx="5256584" cy="5400600"/>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a:off x="3483872" y="1017023"/>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2</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3568468" y="1521078"/>
                  <a:ext cx="5146090" cy="4946482"/>
                </a:xfrm>
                <a:prstGeom prst="rect">
                  <a:avLst/>
                </a:prstGeom>
              </p:spPr>
              <p:txBody>
                <a:bodyPr wrap="square">
                  <a:spAutoFit/>
                </a:bodyPr>
                <a:lstStyle/>
                <a:p>
                  <a:pPr>
                    <a:spcAft>
                      <a:spcPts val="0"/>
                    </a:spcAft>
                    <a:tabLst>
                      <a:tab pos="4972050" algn="r"/>
                    </a:tabLst>
                  </a:pPr>
                  <a:r>
                    <a:rPr lang="en-US" sz="2000" dirty="0" smtClean="0"/>
                    <a:t>The points A, B, C, and D have coordinates (1, 3), (2, 7), (-6, 10) and (-1, 10) respectively. O is the origin.</a:t>
                  </a:r>
                  <a:endParaRPr lang="en-US" sz="2000" dirty="0"/>
                </a:p>
                <a:p>
                  <a:pPr marL="457200" indent="-457200">
                    <a:spcAft>
                      <a:spcPts val="0"/>
                    </a:spcAft>
                    <a:buFont typeface="+mj-lt"/>
                    <a:buAutoNum type="alphaLcPeriod"/>
                    <a:tabLst>
                      <a:tab pos="4972050" algn="r"/>
                    </a:tabLst>
                  </a:pPr>
                  <a:r>
                    <a:rPr lang="en-US" sz="2000" dirty="0" smtClean="0"/>
                    <a:t>Write down the position vectors of </a:t>
                  </a:r>
                  <a14:m>
                    <m:oMath xmlns:m="http://schemas.openxmlformats.org/officeDocument/2006/math">
                      <m:acc>
                        <m:accPr>
                          <m:chr m:val="⃗"/>
                          <m:ctrlPr>
                            <a:rPr lang="en-US" sz="2000" i="1" dirty="0">
                              <a:latin typeface="Cambria Math" panose="02040503050406030204" pitchFamily="18" charset="0"/>
                            </a:rPr>
                          </m:ctrlPr>
                        </m:accPr>
                        <m:e>
                          <m:r>
                            <m:rPr>
                              <m:sty m:val="p"/>
                            </m:rPr>
                            <a:rPr lang="en-US" sz="2000" b="0" i="0" dirty="0" smtClean="0">
                              <a:latin typeface="Cambria Math" panose="02040503050406030204" pitchFamily="18" charset="0"/>
                            </a:rPr>
                            <m:t>OA</m:t>
                          </m:r>
                        </m:e>
                      </m:acc>
                    </m:oMath>
                  </a14:m>
                  <a:r>
                    <a:rPr lang="en-US" sz="2000" dirty="0" smtClean="0"/>
                    <a:t> and </a:t>
                  </a:r>
                  <a14:m>
                    <m:oMath xmlns:m="http://schemas.openxmlformats.org/officeDocument/2006/math">
                      <m:acc>
                        <m:accPr>
                          <m:chr m:val="⃗"/>
                          <m:ctrlPr>
                            <a:rPr lang="en-US" sz="2000" i="1" dirty="0">
                              <a:latin typeface="Cambria Math" panose="02040503050406030204" pitchFamily="18" charset="0"/>
                            </a:rPr>
                          </m:ctrlPr>
                        </m:accPr>
                        <m:e>
                          <m:r>
                            <m:rPr>
                              <m:sty m:val="p"/>
                            </m:rPr>
                            <a:rPr lang="en-US" sz="2000" b="0" i="0" dirty="0" smtClean="0">
                              <a:latin typeface="Cambria Math" panose="02040503050406030204" pitchFamily="18" charset="0"/>
                            </a:rPr>
                            <m:t>OB</m:t>
                          </m:r>
                        </m:e>
                      </m:acc>
                    </m:oMath>
                  </a14:m>
                  <a:r>
                    <a:rPr lang="en-US" sz="2000" dirty="0" smtClean="0"/>
                    <a:t>.</a:t>
                  </a:r>
                </a:p>
                <a:p>
                  <a:pPr marL="457200" indent="-457200">
                    <a:spcAft>
                      <a:spcPts val="0"/>
                    </a:spcAft>
                    <a:buFont typeface="+mj-lt"/>
                    <a:buAutoNum type="alphaLcPeriod"/>
                    <a:tabLst>
                      <a:tab pos="4972050" algn="r"/>
                    </a:tabLst>
                  </a:pPr>
                  <a:r>
                    <a:rPr lang="en-US" sz="2000" dirty="0" smtClean="0"/>
                    <a:t>Work out, as column vectors:    </a:t>
                  </a:r>
                  <a:r>
                    <a:rPr lang="en-US" sz="2000" b="1" dirty="0" err="1" smtClean="0"/>
                    <a:t>i</a:t>
                  </a:r>
                  <a:r>
                    <a:rPr lang="en-US" sz="2000" b="1" dirty="0" smtClean="0"/>
                    <a:t>.</a:t>
                  </a:r>
                  <a:r>
                    <a:rPr lang="en-US" sz="2000" dirty="0" smtClean="0"/>
                    <a:t>  </a:t>
                  </a:r>
                  <a14:m>
                    <m:oMath xmlns:m="http://schemas.openxmlformats.org/officeDocument/2006/math">
                      <m:acc>
                        <m:accPr>
                          <m:chr m:val="⃗"/>
                          <m:ctrlPr>
                            <a:rPr lang="en-US" sz="2000" i="1" dirty="0">
                              <a:latin typeface="Cambria Math" panose="02040503050406030204" pitchFamily="18" charset="0"/>
                            </a:rPr>
                          </m:ctrlPr>
                        </m:accPr>
                        <m:e>
                          <m:r>
                            <m:rPr>
                              <m:sty m:val="p"/>
                            </m:rPr>
                            <a:rPr lang="en-US" sz="2000" b="0" i="0" dirty="0" smtClean="0">
                              <a:latin typeface="Cambria Math" panose="02040503050406030204" pitchFamily="18" charset="0"/>
                            </a:rPr>
                            <m:t>AB</m:t>
                          </m:r>
                        </m:e>
                      </m:acc>
                    </m:oMath>
                  </a14:m>
                  <a:r>
                    <a:rPr lang="en-US" sz="2000" dirty="0" smtClean="0"/>
                    <a:t> 	</a:t>
                  </a:r>
                  <a:r>
                    <a:rPr lang="en-US" sz="2000" b="1" dirty="0" smtClean="0"/>
                    <a:t>ii.</a:t>
                  </a:r>
                  <a:r>
                    <a:rPr lang="en-US" sz="2000" dirty="0" smtClean="0"/>
                    <a:t> </a:t>
                  </a:r>
                  <a14:m>
                    <m:oMath xmlns:m="http://schemas.openxmlformats.org/officeDocument/2006/math">
                      <m:r>
                        <a:rPr lang="en-US" sz="2000" b="0" i="0" dirty="0" smtClean="0">
                          <a:latin typeface="Cambria Math" panose="02040503050406030204" pitchFamily="18" charset="0"/>
                        </a:rPr>
                        <m:t> </m:t>
                      </m:r>
                      <m:acc>
                        <m:accPr>
                          <m:chr m:val="⃗"/>
                          <m:ctrlPr>
                            <a:rPr lang="en-US" sz="2000" i="1" dirty="0">
                              <a:latin typeface="Cambria Math" panose="02040503050406030204" pitchFamily="18" charset="0"/>
                            </a:rPr>
                          </m:ctrlPr>
                        </m:accPr>
                        <m:e>
                          <m:r>
                            <m:rPr>
                              <m:sty m:val="p"/>
                            </m:rPr>
                            <a:rPr lang="en-US" sz="2000" i="0" dirty="0">
                              <a:latin typeface="Cambria Math" panose="02040503050406030204" pitchFamily="18" charset="0"/>
                            </a:rPr>
                            <m:t>CD</m:t>
                          </m:r>
                        </m:e>
                      </m:acc>
                    </m:oMath>
                  </a14:m>
                  <a:endParaRPr lang="en-US" sz="2000" dirty="0" smtClean="0"/>
                </a:p>
                <a:p>
                  <a:pPr marL="514350" indent="-514350">
                    <a:spcAft>
                      <a:spcPts val="0"/>
                    </a:spcAft>
                    <a:buFont typeface="+mj-lt"/>
                    <a:buAutoNum type="alphaLcPeriod"/>
                    <a:tabLst>
                      <a:tab pos="1949450" algn="l"/>
                      <a:tab pos="4972050" algn="r"/>
                    </a:tabLst>
                  </a:pPr>
                  <a:r>
                    <a:rPr lang="en-US" sz="2000" dirty="0" smtClean="0"/>
                    <a:t>What do these results show about AB and CD?</a:t>
                  </a:r>
                  <a:endParaRPr lang="en-US" sz="2000" dirty="0"/>
                </a:p>
                <a:p>
                  <a:pPr>
                    <a:spcAft>
                      <a:spcPts val="0"/>
                    </a:spcAft>
                    <a:tabLst>
                      <a:tab pos="4972050" algn="r"/>
                    </a:tabLst>
                  </a:pPr>
                  <a:endParaRPr lang="en-US" sz="500" b="1" dirty="0" smtClean="0">
                    <a:solidFill>
                      <a:srgbClr val="0070C0"/>
                    </a:solidFill>
                    <a:latin typeface="Cambria Math" panose="02040503050406030204" pitchFamily="18" charset="0"/>
                  </a:endParaRPr>
                </a:p>
                <a:p>
                  <a:pPr marL="457200" indent="-457200">
                    <a:spcAft>
                      <a:spcPts val="0"/>
                    </a:spcAft>
                    <a:buFont typeface="+mj-lt"/>
                    <a:buAutoNum type="alphaLcPeriod"/>
                    <a:tabLst>
                      <a:tab pos="4972050" algn="r"/>
                    </a:tabLst>
                  </a:pPr>
                  <a14:m>
                    <m:oMath xmlns:m="http://schemas.openxmlformats.org/officeDocument/2006/math">
                      <m:acc>
                        <m:accPr>
                          <m:chr m:val="⃗"/>
                          <m:ctrlPr>
                            <a:rPr lang="en-US" sz="2000" b="1" i="1" dirty="0" smtClean="0">
                              <a:solidFill>
                                <a:srgbClr val="0070C0"/>
                              </a:solidFill>
                              <a:latin typeface="Cambria Math" panose="02040503050406030204" pitchFamily="18" charset="0"/>
                            </a:rPr>
                          </m:ctrlPr>
                        </m:accPr>
                        <m:e>
                          <m:r>
                            <a:rPr lang="en-US" sz="2000" b="1" i="0" dirty="0" smtClean="0">
                              <a:solidFill>
                                <a:srgbClr val="0070C0"/>
                              </a:solidFill>
                              <a:latin typeface="Cambria Math" panose="02040503050406030204" pitchFamily="18" charset="0"/>
                            </a:rPr>
                            <m:t>𝐎𝐀</m:t>
                          </m:r>
                        </m:e>
                      </m:acc>
                    </m:oMath>
                  </a14:m>
                  <a:r>
                    <a:rPr lang="en-US" sz="2000" dirty="0" smtClean="0">
                      <a:solidFill>
                        <a:srgbClr val="0070C0"/>
                      </a:solidFill>
                      <a:latin typeface="Comic Sans MS" panose="030F0702030302020204" pitchFamily="66" charset="0"/>
                    </a:rPr>
                    <a:t> = </a:t>
                  </a:r>
                  <a:r>
                    <a:rPr lang="en-US" sz="2000" dirty="0" smtClean="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000" i="1">
                              <a:solidFill>
                                <a:srgbClr val="0070C0"/>
                              </a:solidFill>
                              <a:latin typeface="Cambria Math" panose="02040503050406030204" pitchFamily="18" charset="0"/>
                              <a:cs typeface="Arial" panose="020B0604020202020204" pitchFamily="34" charset="0"/>
                            </a:rPr>
                          </m:ctrlPr>
                        </m:fPr>
                        <m:num>
                          <m:r>
                            <a:rPr lang="en-US" sz="2000" b="0" i="0" smtClean="0">
                              <a:solidFill>
                                <a:srgbClr val="0070C0"/>
                              </a:solidFill>
                              <a:latin typeface="Cambria Math" panose="02040503050406030204" pitchFamily="18" charset="0"/>
                              <a:cs typeface="Arial" panose="020B0604020202020204" pitchFamily="34" charset="0"/>
                            </a:rPr>
                            <m:t>1</m:t>
                          </m:r>
                        </m:num>
                        <m:den>
                          <m:r>
                            <a:rPr lang="en-US" sz="2000" b="0" i="0" smtClean="0">
                              <a:solidFill>
                                <a:srgbClr val="0070C0"/>
                              </a:solidFill>
                              <a:latin typeface="Cambria Math" panose="02040503050406030204" pitchFamily="18" charset="0"/>
                              <a:cs typeface="Arial" panose="020B0604020202020204" pitchFamily="34" charset="0"/>
                            </a:rPr>
                            <m:t>3</m:t>
                          </m:r>
                        </m:den>
                      </m:f>
                    </m:oMath>
                  </a14:m>
                  <a:r>
                    <a:rPr lang="en-US" sz="2000" dirty="0" smtClean="0">
                      <a:solidFill>
                        <a:srgbClr val="0070C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i="0" dirty="0">
                              <a:solidFill>
                                <a:srgbClr val="0070C0"/>
                              </a:solidFill>
                              <a:latin typeface="Cambria Math" panose="02040503050406030204" pitchFamily="18" charset="0"/>
                            </a:rPr>
                            <m:t>𝐎</m:t>
                          </m:r>
                          <m:r>
                            <a:rPr lang="en-US" sz="2000" b="1" i="0" dirty="0" smtClean="0">
                              <a:solidFill>
                                <a:srgbClr val="0070C0"/>
                              </a:solidFill>
                              <a:latin typeface="Cambria Math" panose="02040503050406030204" pitchFamily="18" charset="0"/>
                            </a:rPr>
                            <m:t>𝐁</m:t>
                          </m:r>
                        </m:e>
                      </m:acc>
                    </m:oMath>
                  </a14:m>
                  <a:r>
                    <a:rPr lang="en-US" sz="2000" dirty="0">
                      <a:solidFill>
                        <a:srgbClr val="0070C0"/>
                      </a:solidFill>
                      <a:latin typeface="Comic Sans MS" panose="030F0702030302020204" pitchFamily="66" charset="0"/>
                    </a:rPr>
                    <a:t> = </a:t>
                  </a:r>
                  <a:r>
                    <a:rPr lang="en-US" sz="2400" dirty="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400" i="1">
                              <a:solidFill>
                                <a:srgbClr val="0070C0"/>
                              </a:solidFill>
                              <a:latin typeface="Cambria Math" panose="02040503050406030204" pitchFamily="18" charset="0"/>
                              <a:cs typeface="Arial" panose="020B0604020202020204" pitchFamily="34" charset="0"/>
                            </a:rPr>
                          </m:ctrlPr>
                        </m:fPr>
                        <m:num>
                          <m:r>
                            <a:rPr lang="en-US" sz="2400" b="0" i="0" smtClean="0">
                              <a:solidFill>
                                <a:srgbClr val="0070C0"/>
                              </a:solidFill>
                              <a:latin typeface="Cambria Math" panose="02040503050406030204" pitchFamily="18" charset="0"/>
                              <a:cs typeface="Arial" panose="020B0604020202020204" pitchFamily="34" charset="0"/>
                            </a:rPr>
                            <m:t>2</m:t>
                          </m:r>
                        </m:num>
                        <m:den>
                          <m:r>
                            <a:rPr lang="en-US" sz="2400" b="0" i="0" smtClean="0">
                              <a:solidFill>
                                <a:srgbClr val="0070C0"/>
                              </a:solidFill>
                              <a:latin typeface="Cambria Math" panose="02040503050406030204" pitchFamily="18" charset="0"/>
                              <a:cs typeface="Arial" panose="020B0604020202020204" pitchFamily="34" charset="0"/>
                            </a:rPr>
                            <m:t>7</m:t>
                          </m:r>
                        </m:den>
                      </m:f>
                    </m:oMath>
                  </a14:m>
                  <a:r>
                    <a:rPr lang="en-US" sz="2400" dirty="0">
                      <a:solidFill>
                        <a:srgbClr val="0070C0"/>
                      </a:solidFill>
                      <a:latin typeface="Arial" panose="020B0604020202020204" pitchFamily="34" charset="0"/>
                      <a:cs typeface="Arial" panose="020B0604020202020204" pitchFamily="34" charset="0"/>
                    </a:rPr>
                    <a:t>)</a:t>
                  </a:r>
                  <a:endParaRPr lang="en-US" sz="2400" dirty="0"/>
                </a:p>
                <a:p>
                  <a:pPr marL="457200" indent="-457200">
                    <a:spcAft>
                      <a:spcPts val="0"/>
                    </a:spcAft>
                    <a:buFont typeface="+mj-lt"/>
                    <a:buAutoNum type="alphaLcPeriod"/>
                    <a:tabLst>
                      <a:tab pos="4972050" algn="r"/>
                    </a:tabLst>
                  </a:pP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i="0" dirty="0" smtClean="0">
                              <a:solidFill>
                                <a:srgbClr val="0070C0"/>
                              </a:solidFill>
                              <a:latin typeface="Cambria Math" panose="02040503050406030204" pitchFamily="18" charset="0"/>
                            </a:rPr>
                            <m:t>𝐀𝐁</m:t>
                          </m:r>
                        </m:e>
                      </m:acc>
                    </m:oMath>
                  </a14:m>
                  <a:r>
                    <a:rPr lang="en-US" sz="2000" dirty="0" smtClean="0"/>
                    <a:t> = </a:t>
                  </a: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i="0" dirty="0" smtClean="0">
                              <a:solidFill>
                                <a:srgbClr val="0070C0"/>
                              </a:solidFill>
                              <a:latin typeface="Cambria Math" panose="02040503050406030204" pitchFamily="18" charset="0"/>
                            </a:rPr>
                            <m:t>𝐀𝐎</m:t>
                          </m:r>
                        </m:e>
                      </m:acc>
                    </m:oMath>
                  </a14:m>
                  <a:r>
                    <a:rPr lang="en-US" sz="2000" dirty="0" smtClean="0"/>
                    <a:t> + </a:t>
                  </a:r>
                  <a14:m>
                    <m:oMath xmlns:m="http://schemas.openxmlformats.org/officeDocument/2006/math">
                      <m:acc>
                        <m:accPr>
                          <m:chr m:val="⃗"/>
                          <m:ctrlPr>
                            <a:rPr lang="en-US" sz="2000" b="1" i="1" dirty="0" smtClean="0">
                              <a:solidFill>
                                <a:srgbClr val="0070C0"/>
                              </a:solidFill>
                              <a:latin typeface="Cambria Math" panose="02040503050406030204" pitchFamily="18" charset="0"/>
                            </a:rPr>
                          </m:ctrlPr>
                        </m:accPr>
                        <m:e>
                          <m:r>
                            <a:rPr lang="en-US" sz="2000" b="1" i="0" dirty="0">
                              <a:solidFill>
                                <a:srgbClr val="0070C0"/>
                              </a:solidFill>
                              <a:latin typeface="Cambria Math" panose="02040503050406030204" pitchFamily="18" charset="0"/>
                            </a:rPr>
                            <m:t>𝐎</m:t>
                          </m:r>
                          <m:r>
                            <a:rPr lang="en-US" sz="2000" b="1" i="0" dirty="0" smtClean="0">
                              <a:solidFill>
                                <a:srgbClr val="0070C0"/>
                              </a:solidFill>
                              <a:latin typeface="Cambria Math" panose="02040503050406030204" pitchFamily="18" charset="0"/>
                            </a:rPr>
                            <m:t>𝐁</m:t>
                          </m:r>
                        </m:e>
                      </m:acc>
                    </m:oMath>
                  </a14:m>
                  <a:r>
                    <a:rPr lang="en-US" sz="2000" dirty="0" smtClean="0"/>
                    <a:t> = </a:t>
                  </a:r>
                  <a14:m>
                    <m:oMath xmlns:m="http://schemas.openxmlformats.org/officeDocument/2006/math">
                      <m:r>
                        <a:rPr lang="en-US" sz="2000" b="0" i="0" dirty="0" smtClean="0">
                          <a:solidFill>
                            <a:srgbClr val="0070C0"/>
                          </a:solidFill>
                          <a:latin typeface="Cambria Math" panose="02040503050406030204" pitchFamily="18" charset="0"/>
                        </a:rPr>
                        <m:t>−</m:t>
                      </m:r>
                      <m:acc>
                        <m:accPr>
                          <m:chr m:val="⃗"/>
                          <m:ctrlPr>
                            <a:rPr lang="en-US" sz="2000" b="1" i="1" dirty="0">
                              <a:solidFill>
                                <a:srgbClr val="0070C0"/>
                              </a:solidFill>
                              <a:latin typeface="Cambria Math" panose="02040503050406030204" pitchFamily="18" charset="0"/>
                            </a:rPr>
                          </m:ctrlPr>
                        </m:accPr>
                        <m:e>
                          <m:r>
                            <a:rPr lang="en-US" sz="2000" b="1" i="0" dirty="0">
                              <a:solidFill>
                                <a:srgbClr val="0070C0"/>
                              </a:solidFill>
                              <a:latin typeface="Cambria Math" panose="02040503050406030204" pitchFamily="18" charset="0"/>
                            </a:rPr>
                            <m:t>𝐎𝐀</m:t>
                          </m:r>
                        </m:e>
                      </m:acc>
                    </m:oMath>
                  </a14:m>
                  <a:r>
                    <a:rPr lang="en-US" sz="2000" dirty="0" smtClean="0"/>
                    <a:t> + </a:t>
                  </a: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i="0" dirty="0">
                              <a:solidFill>
                                <a:srgbClr val="0070C0"/>
                              </a:solidFill>
                              <a:latin typeface="Cambria Math" panose="02040503050406030204" pitchFamily="18" charset="0"/>
                            </a:rPr>
                            <m:t>𝐎</m:t>
                          </m:r>
                          <m:r>
                            <a:rPr lang="en-US" sz="2000" b="1" i="0" dirty="0" smtClean="0">
                              <a:solidFill>
                                <a:srgbClr val="0070C0"/>
                              </a:solidFill>
                              <a:latin typeface="Cambria Math" panose="02040503050406030204" pitchFamily="18" charset="0"/>
                            </a:rPr>
                            <m:t>𝐁</m:t>
                          </m:r>
                        </m:e>
                      </m:acc>
                    </m:oMath>
                  </a14:m>
                  <a:r>
                    <a:rPr lang="en-US" sz="2000" dirty="0" smtClean="0"/>
                    <a:t> = </a:t>
                  </a: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i="0" dirty="0">
                              <a:solidFill>
                                <a:srgbClr val="0070C0"/>
                              </a:solidFill>
                              <a:latin typeface="Cambria Math" panose="02040503050406030204" pitchFamily="18" charset="0"/>
                            </a:rPr>
                            <m:t>𝐎</m:t>
                          </m:r>
                          <m:r>
                            <a:rPr lang="en-US" sz="2000" b="1" i="0" dirty="0" smtClean="0">
                              <a:solidFill>
                                <a:srgbClr val="0070C0"/>
                              </a:solidFill>
                              <a:latin typeface="Cambria Math" panose="02040503050406030204" pitchFamily="18" charset="0"/>
                            </a:rPr>
                            <m:t>𝐁</m:t>
                          </m:r>
                        </m:e>
                      </m:acc>
                    </m:oMath>
                  </a14:m>
                  <a:r>
                    <a:rPr lang="en-US" sz="2000" dirty="0" smtClean="0"/>
                    <a:t> - </a:t>
                  </a: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i="0" dirty="0">
                              <a:solidFill>
                                <a:srgbClr val="0070C0"/>
                              </a:solidFill>
                              <a:latin typeface="Cambria Math" panose="02040503050406030204" pitchFamily="18" charset="0"/>
                            </a:rPr>
                            <m:t>𝐎𝐀</m:t>
                          </m:r>
                        </m:e>
                      </m:acc>
                    </m:oMath>
                  </a14:m>
                  <a:r>
                    <a:rPr lang="en-US" sz="2000" b="1" dirty="0" smtClean="0">
                      <a:solidFill>
                        <a:srgbClr val="0070C0"/>
                      </a:solidFill>
                    </a:rPr>
                    <a:t/>
                  </a:r>
                  <a:br>
                    <a:rPr lang="en-US" sz="2000" b="1" dirty="0" smtClean="0">
                      <a:solidFill>
                        <a:srgbClr val="0070C0"/>
                      </a:solidFill>
                    </a:rPr>
                  </a:br>
                  <a:r>
                    <a:rPr lang="en-US" sz="2000" b="1" dirty="0" smtClean="0">
                      <a:solidFill>
                        <a:srgbClr val="0070C0"/>
                      </a:solidFill>
                    </a:rPr>
                    <a:t>= </a:t>
                  </a:r>
                  <a:r>
                    <a:rPr lang="en-US" sz="2000" dirty="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000" i="1">
                              <a:solidFill>
                                <a:srgbClr val="0070C0"/>
                              </a:solidFill>
                              <a:latin typeface="Cambria Math" panose="02040503050406030204" pitchFamily="18" charset="0"/>
                              <a:cs typeface="Arial" panose="020B0604020202020204" pitchFamily="34" charset="0"/>
                            </a:rPr>
                          </m:ctrlPr>
                        </m:fPr>
                        <m:num>
                          <m:r>
                            <a:rPr lang="en-US" sz="2000">
                              <a:solidFill>
                                <a:srgbClr val="0070C0"/>
                              </a:solidFill>
                              <a:latin typeface="Cambria Math" panose="02040503050406030204" pitchFamily="18" charset="0"/>
                              <a:cs typeface="Arial" panose="020B0604020202020204" pitchFamily="34" charset="0"/>
                            </a:rPr>
                            <m:t>2</m:t>
                          </m:r>
                        </m:num>
                        <m:den>
                          <m:r>
                            <a:rPr lang="en-US" sz="2000">
                              <a:solidFill>
                                <a:srgbClr val="0070C0"/>
                              </a:solidFill>
                              <a:latin typeface="Cambria Math" panose="02040503050406030204" pitchFamily="18" charset="0"/>
                              <a:cs typeface="Arial" panose="020B0604020202020204" pitchFamily="34" charset="0"/>
                            </a:rPr>
                            <m:t>7</m:t>
                          </m:r>
                        </m:den>
                      </m:f>
                    </m:oMath>
                  </a14:m>
                  <a:r>
                    <a:rPr lang="en-US" sz="2000" dirty="0" smtClean="0">
                      <a:solidFill>
                        <a:srgbClr val="0070C0"/>
                      </a:solidFill>
                      <a:latin typeface="Arial" panose="020B0604020202020204" pitchFamily="34" charset="0"/>
                      <a:cs typeface="Arial" panose="020B0604020202020204" pitchFamily="34" charset="0"/>
                    </a:rPr>
                    <a:t>) - </a:t>
                  </a:r>
                  <a:r>
                    <a:rPr lang="en-US" sz="2000" dirty="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000" i="1">
                              <a:solidFill>
                                <a:srgbClr val="0070C0"/>
                              </a:solidFill>
                              <a:latin typeface="Cambria Math" panose="02040503050406030204" pitchFamily="18" charset="0"/>
                              <a:cs typeface="Arial" panose="020B0604020202020204" pitchFamily="34" charset="0"/>
                            </a:rPr>
                          </m:ctrlPr>
                        </m:fPr>
                        <m:num>
                          <m:r>
                            <a:rPr lang="en-US" sz="2000" b="0" i="0" smtClean="0">
                              <a:solidFill>
                                <a:srgbClr val="0070C0"/>
                              </a:solidFill>
                              <a:latin typeface="Cambria Math" panose="02040503050406030204" pitchFamily="18" charset="0"/>
                              <a:cs typeface="Arial" panose="020B0604020202020204" pitchFamily="34" charset="0"/>
                            </a:rPr>
                            <m:t>1</m:t>
                          </m:r>
                        </m:num>
                        <m:den>
                          <m:r>
                            <a:rPr lang="en-US" sz="2000" b="0" i="0" smtClean="0">
                              <a:solidFill>
                                <a:srgbClr val="0070C0"/>
                              </a:solidFill>
                              <a:latin typeface="Cambria Math" panose="02040503050406030204" pitchFamily="18" charset="0"/>
                              <a:cs typeface="Arial" panose="020B0604020202020204" pitchFamily="34" charset="0"/>
                            </a:rPr>
                            <m:t>3</m:t>
                          </m:r>
                        </m:den>
                      </m:f>
                    </m:oMath>
                  </a14:m>
                  <a:r>
                    <a:rPr lang="en-US" sz="2000" dirty="0" smtClean="0">
                      <a:solidFill>
                        <a:srgbClr val="0070C0"/>
                      </a:solidFill>
                      <a:latin typeface="Arial" panose="020B0604020202020204" pitchFamily="34" charset="0"/>
                      <a:cs typeface="Arial" panose="020B0604020202020204" pitchFamily="34" charset="0"/>
                    </a:rPr>
                    <a:t>) = </a:t>
                  </a:r>
                  <a:r>
                    <a:rPr lang="en-US" sz="2000" dirty="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000" i="1">
                              <a:solidFill>
                                <a:srgbClr val="0070C0"/>
                              </a:solidFill>
                              <a:latin typeface="Cambria Math" panose="02040503050406030204" pitchFamily="18" charset="0"/>
                              <a:cs typeface="Arial" panose="020B0604020202020204" pitchFamily="34" charset="0"/>
                            </a:rPr>
                          </m:ctrlPr>
                        </m:fPr>
                        <m:num>
                          <m:r>
                            <a:rPr lang="en-US" sz="2000" b="0" i="0" smtClean="0">
                              <a:solidFill>
                                <a:srgbClr val="0070C0"/>
                              </a:solidFill>
                              <a:latin typeface="Cambria Math" panose="02040503050406030204" pitchFamily="18" charset="0"/>
                              <a:cs typeface="Arial" panose="020B0604020202020204" pitchFamily="34" charset="0"/>
                            </a:rPr>
                            <m:t>1</m:t>
                          </m:r>
                        </m:num>
                        <m:den>
                          <m:r>
                            <a:rPr lang="en-US" sz="2000" b="0" i="0" smtClean="0">
                              <a:solidFill>
                                <a:srgbClr val="0070C0"/>
                              </a:solidFill>
                              <a:latin typeface="Cambria Math" panose="02040503050406030204" pitchFamily="18" charset="0"/>
                              <a:cs typeface="Arial" panose="020B0604020202020204" pitchFamily="34" charset="0"/>
                            </a:rPr>
                            <m:t>4</m:t>
                          </m:r>
                        </m:den>
                      </m:f>
                    </m:oMath>
                  </a14:m>
                  <a:r>
                    <a:rPr lang="en-US" sz="2000" dirty="0" smtClean="0">
                      <a:solidFill>
                        <a:srgbClr val="0070C0"/>
                      </a:solidFill>
                      <a:latin typeface="Arial" panose="020B0604020202020204" pitchFamily="34" charset="0"/>
                      <a:cs typeface="Arial" panose="020B0604020202020204" pitchFamily="34" charset="0"/>
                    </a:rPr>
                    <a:t>)</a:t>
                  </a:r>
                  <a:br>
                    <a:rPr lang="en-US" sz="2000" dirty="0" smtClean="0">
                      <a:solidFill>
                        <a:srgbClr val="0070C0"/>
                      </a:solidFill>
                      <a:latin typeface="Arial" panose="020B0604020202020204" pitchFamily="34" charset="0"/>
                      <a:cs typeface="Arial" panose="020B0604020202020204" pitchFamily="34" charset="0"/>
                    </a:rPr>
                  </a:br>
                  <a14:m>
                    <m:oMath xmlns:m="http://schemas.openxmlformats.org/officeDocument/2006/math">
                      <m:acc>
                        <m:accPr>
                          <m:chr m:val="⃗"/>
                          <m:ctrlPr>
                            <a:rPr lang="en-US" b="1" i="1" dirty="0">
                              <a:solidFill>
                                <a:srgbClr val="0070C0"/>
                              </a:solidFill>
                              <a:latin typeface="Cambria Math" panose="02040503050406030204" pitchFamily="18" charset="0"/>
                            </a:rPr>
                          </m:ctrlPr>
                        </m:accPr>
                        <m:e>
                          <m:r>
                            <a:rPr lang="en-US" b="1" i="0" dirty="0" smtClean="0">
                              <a:solidFill>
                                <a:srgbClr val="0070C0"/>
                              </a:solidFill>
                              <a:latin typeface="Cambria Math" panose="02040503050406030204" pitchFamily="18" charset="0"/>
                            </a:rPr>
                            <m:t>𝐂𝐃</m:t>
                          </m:r>
                        </m:e>
                      </m:acc>
                    </m:oMath>
                  </a14:m>
                  <a:r>
                    <a:rPr lang="en-US" dirty="0"/>
                    <a:t> = </a:t>
                  </a:r>
                  <a14:m>
                    <m:oMath xmlns:m="http://schemas.openxmlformats.org/officeDocument/2006/math">
                      <m:acc>
                        <m:accPr>
                          <m:chr m:val="⃗"/>
                          <m:ctrlPr>
                            <a:rPr lang="en-US" b="1" i="1" dirty="0">
                              <a:solidFill>
                                <a:srgbClr val="0070C0"/>
                              </a:solidFill>
                              <a:latin typeface="Cambria Math" panose="02040503050406030204" pitchFamily="18" charset="0"/>
                            </a:rPr>
                          </m:ctrlPr>
                        </m:accPr>
                        <m:e>
                          <m:r>
                            <a:rPr lang="en-US" b="1" i="0" dirty="0" smtClean="0">
                              <a:solidFill>
                                <a:srgbClr val="0070C0"/>
                              </a:solidFill>
                              <a:latin typeface="Cambria Math" panose="02040503050406030204" pitchFamily="18" charset="0"/>
                            </a:rPr>
                            <m:t>𝐂</m:t>
                          </m:r>
                          <m:r>
                            <a:rPr lang="en-US" b="1" dirty="0">
                              <a:solidFill>
                                <a:srgbClr val="0070C0"/>
                              </a:solidFill>
                              <a:latin typeface="Cambria Math" panose="02040503050406030204" pitchFamily="18" charset="0"/>
                            </a:rPr>
                            <m:t>𝐎</m:t>
                          </m:r>
                        </m:e>
                      </m:acc>
                    </m:oMath>
                  </a14:m>
                  <a:r>
                    <a:rPr lang="en-US" dirty="0"/>
                    <a:t> + </a:t>
                  </a:r>
                  <a14:m>
                    <m:oMath xmlns:m="http://schemas.openxmlformats.org/officeDocument/2006/math">
                      <m:acc>
                        <m:accPr>
                          <m:chr m:val="⃗"/>
                          <m:ctrlPr>
                            <a:rPr lang="en-US" b="1" i="1" dirty="0">
                              <a:solidFill>
                                <a:srgbClr val="0070C0"/>
                              </a:solidFill>
                              <a:latin typeface="Cambria Math" panose="02040503050406030204" pitchFamily="18" charset="0"/>
                            </a:rPr>
                          </m:ctrlPr>
                        </m:accPr>
                        <m:e>
                          <m:r>
                            <a:rPr lang="en-US" b="1" dirty="0">
                              <a:solidFill>
                                <a:srgbClr val="0070C0"/>
                              </a:solidFill>
                              <a:latin typeface="Cambria Math" panose="02040503050406030204" pitchFamily="18" charset="0"/>
                            </a:rPr>
                            <m:t>𝐎</m:t>
                          </m:r>
                          <m:r>
                            <a:rPr lang="en-US" b="1" i="0" dirty="0" smtClean="0">
                              <a:solidFill>
                                <a:srgbClr val="0070C0"/>
                              </a:solidFill>
                              <a:latin typeface="Cambria Math" panose="02040503050406030204" pitchFamily="18" charset="0"/>
                            </a:rPr>
                            <m:t>𝐃</m:t>
                          </m:r>
                        </m:e>
                      </m:acc>
                    </m:oMath>
                  </a14:m>
                  <a:r>
                    <a:rPr lang="en-US" dirty="0"/>
                    <a:t> = </a:t>
                  </a:r>
                  <a14:m>
                    <m:oMath xmlns:m="http://schemas.openxmlformats.org/officeDocument/2006/math">
                      <m:r>
                        <a:rPr lang="en-US" dirty="0">
                          <a:solidFill>
                            <a:srgbClr val="0070C0"/>
                          </a:solidFill>
                          <a:latin typeface="Cambria Math" panose="02040503050406030204" pitchFamily="18" charset="0"/>
                        </a:rPr>
                        <m:t>−</m:t>
                      </m:r>
                      <m:acc>
                        <m:accPr>
                          <m:chr m:val="⃗"/>
                          <m:ctrlPr>
                            <a:rPr lang="en-US" b="1" i="1" dirty="0">
                              <a:solidFill>
                                <a:srgbClr val="0070C0"/>
                              </a:solidFill>
                              <a:latin typeface="Cambria Math" panose="02040503050406030204" pitchFamily="18" charset="0"/>
                            </a:rPr>
                          </m:ctrlPr>
                        </m:accPr>
                        <m:e>
                          <m:r>
                            <a:rPr lang="en-US" b="1" dirty="0">
                              <a:solidFill>
                                <a:srgbClr val="0070C0"/>
                              </a:solidFill>
                              <a:latin typeface="Cambria Math" panose="02040503050406030204" pitchFamily="18" charset="0"/>
                            </a:rPr>
                            <m:t>𝐎</m:t>
                          </m:r>
                          <m:r>
                            <a:rPr lang="en-US" b="1" i="0" dirty="0" smtClean="0">
                              <a:solidFill>
                                <a:srgbClr val="0070C0"/>
                              </a:solidFill>
                              <a:latin typeface="Cambria Math" panose="02040503050406030204" pitchFamily="18" charset="0"/>
                            </a:rPr>
                            <m:t>𝐂</m:t>
                          </m:r>
                        </m:e>
                      </m:acc>
                    </m:oMath>
                  </a14:m>
                  <a:r>
                    <a:rPr lang="en-US" dirty="0"/>
                    <a:t> + </a:t>
                  </a:r>
                  <a14:m>
                    <m:oMath xmlns:m="http://schemas.openxmlformats.org/officeDocument/2006/math">
                      <m:acc>
                        <m:accPr>
                          <m:chr m:val="⃗"/>
                          <m:ctrlPr>
                            <a:rPr lang="en-US" b="1" i="1" dirty="0">
                              <a:solidFill>
                                <a:srgbClr val="0070C0"/>
                              </a:solidFill>
                              <a:latin typeface="Cambria Math" panose="02040503050406030204" pitchFamily="18" charset="0"/>
                            </a:rPr>
                          </m:ctrlPr>
                        </m:accPr>
                        <m:e>
                          <m:r>
                            <a:rPr lang="en-US" b="1" dirty="0">
                              <a:solidFill>
                                <a:srgbClr val="0070C0"/>
                              </a:solidFill>
                              <a:latin typeface="Cambria Math" panose="02040503050406030204" pitchFamily="18" charset="0"/>
                            </a:rPr>
                            <m:t>𝐎</m:t>
                          </m:r>
                          <m:r>
                            <a:rPr lang="en-US" b="1" i="0" dirty="0" smtClean="0">
                              <a:solidFill>
                                <a:srgbClr val="0070C0"/>
                              </a:solidFill>
                              <a:latin typeface="Cambria Math" panose="02040503050406030204" pitchFamily="18" charset="0"/>
                            </a:rPr>
                            <m:t>𝐃</m:t>
                          </m:r>
                        </m:e>
                      </m:acc>
                    </m:oMath>
                  </a14:m>
                  <a:r>
                    <a:rPr lang="en-US" dirty="0"/>
                    <a:t> = </a:t>
                  </a:r>
                  <a14:m>
                    <m:oMath xmlns:m="http://schemas.openxmlformats.org/officeDocument/2006/math">
                      <m:acc>
                        <m:accPr>
                          <m:chr m:val="⃗"/>
                          <m:ctrlPr>
                            <a:rPr lang="en-US" b="1" i="1" dirty="0">
                              <a:solidFill>
                                <a:srgbClr val="0070C0"/>
                              </a:solidFill>
                              <a:latin typeface="Cambria Math" panose="02040503050406030204" pitchFamily="18" charset="0"/>
                            </a:rPr>
                          </m:ctrlPr>
                        </m:accPr>
                        <m:e>
                          <m:r>
                            <a:rPr lang="en-US" b="1" dirty="0">
                              <a:solidFill>
                                <a:srgbClr val="0070C0"/>
                              </a:solidFill>
                              <a:latin typeface="Cambria Math" panose="02040503050406030204" pitchFamily="18" charset="0"/>
                            </a:rPr>
                            <m:t>𝐎</m:t>
                          </m:r>
                          <m:r>
                            <a:rPr lang="en-US" b="1" i="0" dirty="0" smtClean="0">
                              <a:solidFill>
                                <a:srgbClr val="0070C0"/>
                              </a:solidFill>
                              <a:latin typeface="Cambria Math" panose="02040503050406030204" pitchFamily="18" charset="0"/>
                            </a:rPr>
                            <m:t>𝐃</m:t>
                          </m:r>
                        </m:e>
                      </m:acc>
                    </m:oMath>
                  </a14:m>
                  <a:r>
                    <a:rPr lang="en-US" dirty="0"/>
                    <a:t> - </a:t>
                  </a:r>
                  <a14:m>
                    <m:oMath xmlns:m="http://schemas.openxmlformats.org/officeDocument/2006/math">
                      <m:acc>
                        <m:accPr>
                          <m:chr m:val="⃗"/>
                          <m:ctrlPr>
                            <a:rPr lang="en-US" b="1" i="1" dirty="0">
                              <a:solidFill>
                                <a:srgbClr val="0070C0"/>
                              </a:solidFill>
                              <a:latin typeface="Cambria Math" panose="02040503050406030204" pitchFamily="18" charset="0"/>
                            </a:rPr>
                          </m:ctrlPr>
                        </m:accPr>
                        <m:e>
                          <m:r>
                            <a:rPr lang="en-US" b="1" dirty="0">
                              <a:solidFill>
                                <a:srgbClr val="0070C0"/>
                              </a:solidFill>
                              <a:latin typeface="Cambria Math" panose="02040503050406030204" pitchFamily="18" charset="0"/>
                            </a:rPr>
                            <m:t>𝐎</m:t>
                          </m:r>
                          <m:r>
                            <a:rPr lang="en-US" b="1" i="0" dirty="0" smtClean="0">
                              <a:solidFill>
                                <a:srgbClr val="0070C0"/>
                              </a:solidFill>
                              <a:latin typeface="Cambria Math" panose="02040503050406030204" pitchFamily="18" charset="0"/>
                            </a:rPr>
                            <m:t>𝐂</m:t>
                          </m:r>
                        </m:e>
                      </m:acc>
                    </m:oMath>
                  </a14:m>
                  <a:r>
                    <a:rPr lang="en-US" b="1" dirty="0">
                      <a:solidFill>
                        <a:srgbClr val="0070C0"/>
                      </a:solidFill>
                    </a:rPr>
                    <a:t/>
                  </a:r>
                  <a:br>
                    <a:rPr lang="en-US" b="1" dirty="0">
                      <a:solidFill>
                        <a:srgbClr val="0070C0"/>
                      </a:solidFill>
                    </a:rPr>
                  </a:br>
                  <a:r>
                    <a:rPr lang="en-US" b="1" dirty="0">
                      <a:solidFill>
                        <a:srgbClr val="0070C0"/>
                      </a:solidFill>
                    </a:rPr>
                    <a:t>= </a:t>
                  </a:r>
                  <a:r>
                    <a:rPr lang="en-US" dirty="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i="1">
                              <a:solidFill>
                                <a:srgbClr val="0070C0"/>
                              </a:solidFill>
                              <a:latin typeface="Cambria Math" panose="02040503050406030204" pitchFamily="18" charset="0"/>
                              <a:cs typeface="Arial" panose="020B0604020202020204" pitchFamily="34" charset="0"/>
                            </a:rPr>
                          </m:ctrlPr>
                        </m:fPr>
                        <m:num>
                          <m:r>
                            <a:rPr lang="en-US" b="0" i="0" smtClean="0">
                              <a:solidFill>
                                <a:srgbClr val="0070C0"/>
                              </a:solidFill>
                              <a:latin typeface="Cambria Math" panose="02040503050406030204" pitchFamily="18" charset="0"/>
                              <a:cs typeface="Arial" panose="020B0604020202020204" pitchFamily="34" charset="0"/>
                            </a:rPr>
                            <m:t>−1</m:t>
                          </m:r>
                        </m:num>
                        <m:den>
                          <m:r>
                            <a:rPr lang="en-US" b="0" i="0" smtClean="0">
                              <a:solidFill>
                                <a:srgbClr val="0070C0"/>
                              </a:solidFill>
                              <a:latin typeface="Cambria Math" panose="02040503050406030204" pitchFamily="18" charset="0"/>
                              <a:cs typeface="Arial" panose="020B0604020202020204" pitchFamily="34" charset="0"/>
                            </a:rPr>
                            <m:t>10</m:t>
                          </m:r>
                        </m:den>
                      </m:f>
                    </m:oMath>
                  </a14:m>
                  <a:r>
                    <a:rPr lang="en-US" dirty="0">
                      <a:solidFill>
                        <a:srgbClr val="0070C0"/>
                      </a:solidFill>
                      <a:latin typeface="Arial" panose="020B0604020202020204" pitchFamily="34" charset="0"/>
                      <a:cs typeface="Arial" panose="020B0604020202020204" pitchFamily="34" charset="0"/>
                    </a:rPr>
                    <a:t>) - (</a:t>
                  </a:r>
                  <a14:m>
                    <m:oMath xmlns:m="http://schemas.openxmlformats.org/officeDocument/2006/math">
                      <m:f>
                        <m:fPr>
                          <m:type m:val="noBar"/>
                          <m:ctrlPr>
                            <a:rPr lang="en-US" i="1">
                              <a:solidFill>
                                <a:srgbClr val="0070C0"/>
                              </a:solidFill>
                              <a:latin typeface="Cambria Math" panose="02040503050406030204" pitchFamily="18" charset="0"/>
                              <a:cs typeface="Arial" panose="020B0604020202020204" pitchFamily="34" charset="0"/>
                            </a:rPr>
                          </m:ctrlPr>
                        </m:fPr>
                        <m:num>
                          <m:r>
                            <a:rPr lang="en-US" b="0" i="1" smtClean="0">
                              <a:solidFill>
                                <a:srgbClr val="0070C0"/>
                              </a:solidFill>
                              <a:latin typeface="Cambria Math" panose="02040503050406030204" pitchFamily="18" charset="0"/>
                              <a:cs typeface="Arial" panose="020B0604020202020204" pitchFamily="34" charset="0"/>
                            </a:rPr>
                            <m:t>−</m:t>
                          </m:r>
                          <m:r>
                            <a:rPr lang="en-US" b="0" i="0" smtClean="0">
                              <a:solidFill>
                                <a:srgbClr val="0070C0"/>
                              </a:solidFill>
                              <a:latin typeface="Cambria Math" panose="02040503050406030204" pitchFamily="18" charset="0"/>
                              <a:cs typeface="Arial" panose="020B0604020202020204" pitchFamily="34" charset="0"/>
                            </a:rPr>
                            <m:t>6</m:t>
                          </m:r>
                        </m:num>
                        <m:den>
                          <m:r>
                            <a:rPr lang="en-US" b="0" i="0" smtClean="0">
                              <a:solidFill>
                                <a:srgbClr val="0070C0"/>
                              </a:solidFill>
                              <a:latin typeface="Cambria Math" panose="02040503050406030204" pitchFamily="18" charset="0"/>
                              <a:cs typeface="Arial" panose="020B0604020202020204" pitchFamily="34" charset="0"/>
                            </a:rPr>
                            <m:t>−10</m:t>
                          </m:r>
                        </m:den>
                      </m:f>
                    </m:oMath>
                  </a14:m>
                  <a:r>
                    <a:rPr lang="en-US" dirty="0">
                      <a:solidFill>
                        <a:srgbClr val="0070C0"/>
                      </a:solidFill>
                      <a:latin typeface="Arial" panose="020B0604020202020204" pitchFamily="34" charset="0"/>
                      <a:cs typeface="Arial" panose="020B0604020202020204" pitchFamily="34" charset="0"/>
                    </a:rPr>
                    <a:t>) = (</a:t>
                  </a:r>
                  <a14:m>
                    <m:oMath xmlns:m="http://schemas.openxmlformats.org/officeDocument/2006/math">
                      <m:f>
                        <m:fPr>
                          <m:type m:val="noBar"/>
                          <m:ctrlPr>
                            <a:rPr lang="en-US" i="1">
                              <a:solidFill>
                                <a:srgbClr val="0070C0"/>
                              </a:solidFill>
                              <a:latin typeface="Cambria Math" panose="02040503050406030204" pitchFamily="18" charset="0"/>
                              <a:cs typeface="Arial" panose="020B0604020202020204" pitchFamily="34" charset="0"/>
                            </a:rPr>
                          </m:ctrlPr>
                        </m:fPr>
                        <m:num>
                          <m:r>
                            <a:rPr lang="en-US" b="0" i="0" smtClean="0">
                              <a:solidFill>
                                <a:srgbClr val="0070C0"/>
                              </a:solidFill>
                              <a:latin typeface="Cambria Math" panose="02040503050406030204" pitchFamily="18" charset="0"/>
                              <a:cs typeface="Arial" panose="020B0604020202020204" pitchFamily="34" charset="0"/>
                            </a:rPr>
                            <m:t>5</m:t>
                          </m:r>
                        </m:num>
                        <m:den>
                          <m:r>
                            <a:rPr lang="en-US" b="0" i="0" smtClean="0">
                              <a:solidFill>
                                <a:srgbClr val="0070C0"/>
                              </a:solidFill>
                              <a:latin typeface="Cambria Math" panose="02040503050406030204" pitchFamily="18" charset="0"/>
                              <a:cs typeface="Arial" panose="020B0604020202020204" pitchFamily="34" charset="0"/>
                            </a:rPr>
                            <m:t>20</m:t>
                          </m:r>
                        </m:den>
                      </m:f>
                    </m:oMath>
                  </a14:m>
                  <a:r>
                    <a:rPr lang="en-US" dirty="0" smtClean="0">
                      <a:solidFill>
                        <a:srgbClr val="0070C0"/>
                      </a:solidFill>
                      <a:latin typeface="Arial" panose="020B0604020202020204" pitchFamily="34" charset="0"/>
                      <a:cs typeface="Arial" panose="020B0604020202020204" pitchFamily="34" charset="0"/>
                    </a:rPr>
                    <a:t>)</a:t>
                  </a:r>
                  <a:endParaRPr lang="en-US" sz="2000" dirty="0" smtClean="0">
                    <a:solidFill>
                      <a:srgbClr val="0070C0"/>
                    </a:solidFill>
                    <a:latin typeface="Comic Sans MS" panose="030F0702030302020204" pitchFamily="66" charset="0"/>
                  </a:endParaRPr>
                </a:p>
                <a:p>
                  <a:pPr marL="457200" indent="-457200">
                    <a:spcAft>
                      <a:spcPts val="0"/>
                    </a:spcAft>
                    <a:buFont typeface="+mj-lt"/>
                    <a:buAutoNum type="alphaLcPeriod"/>
                    <a:tabLst>
                      <a:tab pos="4972050" algn="r"/>
                    </a:tabLst>
                  </a:pP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i="0" dirty="0">
                              <a:solidFill>
                                <a:srgbClr val="0070C0"/>
                              </a:solidFill>
                              <a:latin typeface="Cambria Math" panose="02040503050406030204" pitchFamily="18" charset="0"/>
                            </a:rPr>
                            <m:t>𝐂𝐃</m:t>
                          </m:r>
                        </m:e>
                      </m:acc>
                    </m:oMath>
                  </a14:m>
                  <a:r>
                    <a:rPr lang="en-US" sz="2000" dirty="0" smtClean="0">
                      <a:solidFill>
                        <a:srgbClr val="0070C0"/>
                      </a:solidFill>
                      <a:latin typeface="Comic Sans MS" panose="030F0702030302020204" pitchFamily="66" charset="0"/>
                    </a:rPr>
                    <a:t> = </a:t>
                  </a:r>
                  <a:r>
                    <a:rPr lang="en-US" sz="2000" dirty="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000" i="1">
                              <a:solidFill>
                                <a:srgbClr val="0070C0"/>
                              </a:solidFill>
                              <a:latin typeface="Cambria Math" panose="02040503050406030204" pitchFamily="18" charset="0"/>
                              <a:cs typeface="Arial" panose="020B0604020202020204" pitchFamily="34" charset="0"/>
                            </a:rPr>
                          </m:ctrlPr>
                        </m:fPr>
                        <m:num>
                          <m:r>
                            <a:rPr lang="en-US" sz="2000" i="0">
                              <a:solidFill>
                                <a:srgbClr val="0070C0"/>
                              </a:solidFill>
                              <a:latin typeface="Cambria Math" panose="02040503050406030204" pitchFamily="18" charset="0"/>
                              <a:cs typeface="Arial" panose="020B0604020202020204" pitchFamily="34" charset="0"/>
                            </a:rPr>
                            <m:t>1</m:t>
                          </m:r>
                        </m:num>
                        <m:den>
                          <m:r>
                            <a:rPr lang="en-US" sz="2000" b="0" i="0" smtClean="0">
                              <a:solidFill>
                                <a:srgbClr val="0070C0"/>
                              </a:solidFill>
                              <a:latin typeface="Cambria Math" panose="02040503050406030204" pitchFamily="18" charset="0"/>
                              <a:cs typeface="Arial" panose="020B0604020202020204" pitchFamily="34" charset="0"/>
                            </a:rPr>
                            <m:t>4</m:t>
                          </m:r>
                        </m:den>
                      </m:f>
                    </m:oMath>
                  </a14:m>
                  <a:r>
                    <a:rPr lang="en-US" sz="2000" dirty="0" smtClean="0">
                      <a:solidFill>
                        <a:srgbClr val="0070C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dirty="0">
                              <a:solidFill>
                                <a:srgbClr val="0070C0"/>
                              </a:solidFill>
                              <a:latin typeface="Cambria Math" panose="02040503050406030204" pitchFamily="18" charset="0"/>
                            </a:rPr>
                            <m:t>𝐂𝐃</m:t>
                          </m:r>
                        </m:e>
                      </m:acc>
                    </m:oMath>
                  </a14:m>
                  <a:r>
                    <a:rPr lang="en-US" sz="2000" dirty="0">
                      <a:solidFill>
                        <a:srgbClr val="0070C0"/>
                      </a:solidFill>
                      <a:latin typeface="Comic Sans MS" panose="030F0702030302020204" pitchFamily="66" charset="0"/>
                    </a:rPr>
                    <a:t> = </a:t>
                  </a:r>
                  <a:r>
                    <a:rPr lang="en-US" sz="2000" dirty="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000" i="1">
                              <a:solidFill>
                                <a:srgbClr val="0070C0"/>
                              </a:solidFill>
                              <a:latin typeface="Cambria Math" panose="02040503050406030204" pitchFamily="18" charset="0"/>
                              <a:cs typeface="Arial" panose="020B0604020202020204" pitchFamily="34" charset="0"/>
                            </a:rPr>
                          </m:ctrlPr>
                        </m:fPr>
                        <m:num>
                          <m:r>
                            <a:rPr lang="en-US" sz="2000" b="0" i="0" smtClean="0">
                              <a:solidFill>
                                <a:srgbClr val="0070C0"/>
                              </a:solidFill>
                              <a:latin typeface="Cambria Math" panose="02040503050406030204" pitchFamily="18" charset="0"/>
                              <a:cs typeface="Arial" panose="020B0604020202020204" pitchFamily="34" charset="0"/>
                            </a:rPr>
                            <m:t>5</m:t>
                          </m:r>
                        </m:num>
                        <m:den>
                          <m:r>
                            <a:rPr lang="en-US" sz="2000" b="0" i="0" smtClean="0">
                              <a:solidFill>
                                <a:srgbClr val="0070C0"/>
                              </a:solidFill>
                              <a:latin typeface="Cambria Math" panose="02040503050406030204" pitchFamily="18" charset="0"/>
                              <a:cs typeface="Arial" panose="020B0604020202020204" pitchFamily="34" charset="0"/>
                            </a:rPr>
                            <m:t>20</m:t>
                          </m:r>
                        </m:den>
                      </m:f>
                    </m:oMath>
                  </a14:m>
                  <a:r>
                    <a:rPr lang="en-US" sz="2000" dirty="0" smtClean="0">
                      <a:solidFill>
                        <a:srgbClr val="0070C0"/>
                      </a:solidFill>
                      <a:latin typeface="Arial" panose="020B0604020202020204" pitchFamily="34" charset="0"/>
                      <a:cs typeface="Arial" panose="020B0604020202020204" pitchFamily="34" charset="0"/>
                    </a:rPr>
                    <a:t>) = </a:t>
                  </a:r>
                  <a:r>
                    <a:rPr lang="en-US" sz="2000" dirty="0" smtClean="0">
                      <a:solidFill>
                        <a:srgbClr val="0070C0"/>
                      </a:solidFill>
                      <a:latin typeface="Comic Sans MS" panose="030F0702030302020204" pitchFamily="66" charset="0"/>
                    </a:rPr>
                    <a:t>5</a:t>
                  </a:r>
                  <a:r>
                    <a:rPr lang="en-US" sz="2000" dirty="0" smtClean="0">
                      <a:solidFill>
                        <a:srgbClr val="0070C0"/>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000" i="1">
                              <a:solidFill>
                                <a:srgbClr val="0070C0"/>
                              </a:solidFill>
                              <a:latin typeface="Cambria Math" panose="02040503050406030204" pitchFamily="18" charset="0"/>
                              <a:cs typeface="Arial" panose="020B0604020202020204" pitchFamily="34" charset="0"/>
                            </a:rPr>
                          </m:ctrlPr>
                        </m:fPr>
                        <m:num>
                          <m:r>
                            <a:rPr lang="en-US" sz="2000">
                              <a:solidFill>
                                <a:srgbClr val="0070C0"/>
                              </a:solidFill>
                              <a:latin typeface="Cambria Math" panose="02040503050406030204" pitchFamily="18" charset="0"/>
                              <a:cs typeface="Arial" panose="020B0604020202020204" pitchFamily="34" charset="0"/>
                            </a:rPr>
                            <m:t>1</m:t>
                          </m:r>
                        </m:num>
                        <m:den>
                          <m:r>
                            <a:rPr lang="en-US" sz="2000">
                              <a:solidFill>
                                <a:srgbClr val="0070C0"/>
                              </a:solidFill>
                              <a:latin typeface="Cambria Math" panose="02040503050406030204" pitchFamily="18" charset="0"/>
                              <a:cs typeface="Arial" panose="020B0604020202020204" pitchFamily="34" charset="0"/>
                            </a:rPr>
                            <m:t>4</m:t>
                          </m:r>
                        </m:den>
                      </m:f>
                    </m:oMath>
                  </a14:m>
                  <a:r>
                    <a:rPr lang="en-US" sz="2000" dirty="0" smtClean="0">
                      <a:solidFill>
                        <a:srgbClr val="0070C0"/>
                      </a:solidFill>
                      <a:latin typeface="Arial" panose="020B0604020202020204" pitchFamily="34" charset="0"/>
                      <a:cs typeface="Arial" panose="020B0604020202020204" pitchFamily="34" charset="0"/>
                    </a:rPr>
                    <a:t>)</a:t>
                  </a:r>
                  <a:br>
                    <a:rPr lang="en-US" sz="2000" dirty="0" smtClean="0">
                      <a:solidFill>
                        <a:srgbClr val="0070C0"/>
                      </a:solidFill>
                      <a:latin typeface="Arial" panose="020B0604020202020204" pitchFamily="34" charset="0"/>
                      <a:cs typeface="Arial" panose="020B0604020202020204" pitchFamily="34" charset="0"/>
                    </a:rPr>
                  </a:br>
                  <a14:m>
                    <m:oMath xmlns:m="http://schemas.openxmlformats.org/officeDocument/2006/math">
                      <m:acc>
                        <m:accPr>
                          <m:chr m:val="⃗"/>
                          <m:ctrlPr>
                            <a:rPr lang="en-US" sz="2000" b="1" i="1" dirty="0">
                              <a:solidFill>
                                <a:srgbClr val="0070C0"/>
                              </a:solidFill>
                              <a:latin typeface="Cambria Math" panose="02040503050406030204" pitchFamily="18" charset="0"/>
                            </a:rPr>
                          </m:ctrlPr>
                        </m:accPr>
                        <m:e>
                          <m:r>
                            <a:rPr lang="en-US" sz="2000" b="1" dirty="0">
                              <a:solidFill>
                                <a:srgbClr val="0070C0"/>
                              </a:solidFill>
                              <a:latin typeface="Cambria Math" panose="02040503050406030204" pitchFamily="18" charset="0"/>
                            </a:rPr>
                            <m:t>𝐂𝐃</m:t>
                          </m:r>
                        </m:e>
                      </m:acc>
                    </m:oMath>
                  </a14:m>
                  <a:r>
                    <a:rPr lang="en-US" sz="2000" dirty="0">
                      <a:solidFill>
                        <a:srgbClr val="0070C0"/>
                      </a:solidFill>
                      <a:latin typeface="Comic Sans MS" panose="030F0702030302020204" pitchFamily="66" charset="0"/>
                    </a:rPr>
                    <a:t> </a:t>
                  </a:r>
                  <a:r>
                    <a:rPr lang="en-US" sz="2000" dirty="0" smtClean="0">
                      <a:solidFill>
                        <a:srgbClr val="0070C0"/>
                      </a:solidFill>
                      <a:latin typeface="Comic Sans MS" panose="030F0702030302020204" pitchFamily="66" charset="0"/>
                    </a:rPr>
                    <a:t>= </a:t>
                  </a:r>
                  <a14:m>
                    <m:oMath xmlns:m="http://schemas.openxmlformats.org/officeDocument/2006/math">
                      <m:r>
                        <a:rPr lang="en-US" sz="2000" b="0" i="0" dirty="0" smtClean="0">
                          <a:solidFill>
                            <a:srgbClr val="0070C0"/>
                          </a:solidFill>
                          <a:latin typeface="Cambria Math" panose="02040503050406030204" pitchFamily="18" charset="0"/>
                        </a:rPr>
                        <m:t>5</m:t>
                      </m:r>
                      <m:acc>
                        <m:accPr>
                          <m:chr m:val="⃗"/>
                          <m:ctrlPr>
                            <a:rPr lang="en-US" sz="2000" b="1" i="1" dirty="0" smtClean="0">
                              <a:solidFill>
                                <a:srgbClr val="0070C0"/>
                              </a:solidFill>
                              <a:latin typeface="Cambria Math" panose="02040503050406030204" pitchFamily="18" charset="0"/>
                            </a:rPr>
                          </m:ctrlPr>
                        </m:accPr>
                        <m:e>
                          <m:r>
                            <a:rPr lang="en-US" sz="2000" b="1" i="0" dirty="0" smtClean="0">
                              <a:solidFill>
                                <a:srgbClr val="0070C0"/>
                              </a:solidFill>
                              <a:latin typeface="Cambria Math" panose="02040503050406030204" pitchFamily="18" charset="0"/>
                            </a:rPr>
                            <m:t>𝐀𝐁</m:t>
                          </m:r>
                        </m:e>
                      </m:acc>
                    </m:oMath>
                  </a14:m>
                  <a:endParaRPr lang="en-US" sz="2000" dirty="0" smtClean="0">
                    <a:solidFill>
                      <a:srgbClr val="0070C0"/>
                    </a:solidFill>
                    <a:latin typeface="Comic Sans MS" panose="030F0702030302020204" pitchFamily="66" charset="0"/>
                  </a:endParaRPr>
                </a:p>
                <a:p>
                  <a:pPr>
                    <a:spcAft>
                      <a:spcPts val="0"/>
                    </a:spcAft>
                    <a:tabLst>
                      <a:tab pos="4972050" algn="r"/>
                    </a:tabLst>
                  </a:pPr>
                  <a:r>
                    <a:rPr lang="en-US" sz="2000" dirty="0" smtClean="0">
                      <a:solidFill>
                        <a:srgbClr val="0070C0"/>
                      </a:solidFill>
                      <a:latin typeface="Comic Sans MS" panose="030F0702030302020204" pitchFamily="66" charset="0"/>
                    </a:rPr>
                    <a:t>The lines CD and AB are parallel and the length </a:t>
                  </a:r>
                  <a:br>
                    <a:rPr lang="en-US" sz="2000" dirty="0" smtClean="0">
                      <a:solidFill>
                        <a:srgbClr val="0070C0"/>
                      </a:solidFill>
                      <a:latin typeface="Comic Sans MS" panose="030F0702030302020204" pitchFamily="66" charset="0"/>
                    </a:rPr>
                  </a:br>
                  <a:r>
                    <a:rPr lang="en-US" sz="2000" dirty="0" smtClean="0">
                      <a:solidFill>
                        <a:srgbClr val="0070C0"/>
                      </a:solidFill>
                      <a:latin typeface="Comic Sans MS" panose="030F0702030302020204" pitchFamily="66" charset="0"/>
                    </a:rPr>
                    <a:t>of the line CD is 5 times the length of the line AB.</a:t>
                  </a:r>
                  <a:endParaRPr lang="en-US" sz="2000" dirty="0">
                    <a:solidFill>
                      <a:srgbClr val="0070C0"/>
                    </a:solidFill>
                    <a:latin typeface="Comic Sans MS" panose="030F0702030302020204" pitchFamily="66"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568468" y="1521078"/>
                  <a:ext cx="5146090" cy="4946482"/>
                </a:xfrm>
                <a:prstGeom prst="rect">
                  <a:avLst/>
                </a:prstGeom>
                <a:blipFill rotWithShape="0">
                  <a:blip r:embed="rId4"/>
                  <a:stretch>
                    <a:fillRect l="-787" t="-493" b="-111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flipH="1">
                <a:off x="6614211" y="4916314"/>
                <a:ext cx="2206261" cy="16090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dirty="0" smtClean="0">
                    <a:solidFill>
                      <a:schemeClr val="tx1"/>
                    </a:solidFill>
                    <a:latin typeface="Arial" panose="020B0604020202020204" pitchFamily="34" charset="0"/>
                    <a:cs typeface="Arial" panose="020B0604020202020204" pitchFamily="34" charset="0"/>
                  </a:rPr>
                  <a:t>This means  CD is a multiple of AB. Explain clearly when </a:t>
                </a:r>
                <a14:m>
                  <m:oMath xmlns:m="http://schemas.openxmlformats.org/officeDocument/2006/math">
                    <m:acc>
                      <m:accPr>
                        <m:chr m:val="⃗"/>
                        <m:ctrlPr>
                          <a:rPr lang="en-US" sz="2000" i="1" dirty="0">
                            <a:solidFill>
                              <a:schemeClr val="tx1"/>
                            </a:solidFill>
                            <a:latin typeface="Cambria Math" panose="02040503050406030204" pitchFamily="18" charset="0"/>
                          </a:rPr>
                        </m:ctrlPr>
                      </m:accPr>
                      <m:e>
                        <m:r>
                          <m:rPr>
                            <m:sty m:val="p"/>
                          </m:rPr>
                          <a:rPr lang="en-US" sz="2000" b="0" i="0" dirty="0" smtClean="0">
                            <a:solidFill>
                              <a:schemeClr val="tx1"/>
                            </a:solidFill>
                            <a:latin typeface="Cambria Math" panose="02040503050406030204" pitchFamily="18" charset="0"/>
                          </a:rPr>
                          <m:t>CD</m:t>
                        </m:r>
                      </m:e>
                    </m:acc>
                  </m:oMath>
                </a14:m>
                <a:r>
                  <a:rPr lang="en-US" sz="1900" dirty="0" smtClean="0">
                    <a:solidFill>
                      <a:schemeClr val="tx1"/>
                    </a:solidFill>
                    <a:latin typeface="Arial" panose="020B0604020202020204" pitchFamily="34" charset="0"/>
                    <a:cs typeface="Arial" panose="020B0604020202020204" pitchFamily="34" charset="0"/>
                  </a:rPr>
                  <a:t> = 5</a:t>
                </a:r>
                <a14:m>
                  <m:oMath xmlns:m="http://schemas.openxmlformats.org/officeDocument/2006/math">
                    <m:acc>
                      <m:accPr>
                        <m:chr m:val="⃗"/>
                        <m:ctrlPr>
                          <a:rPr lang="en-US" sz="2000" i="1" dirty="0" smtClean="0">
                            <a:solidFill>
                              <a:schemeClr val="tx1"/>
                            </a:solidFill>
                            <a:latin typeface="Cambria Math" panose="02040503050406030204" pitchFamily="18" charset="0"/>
                          </a:rPr>
                        </m:ctrlPr>
                      </m:accPr>
                      <m:e>
                        <m:r>
                          <m:rPr>
                            <m:sty m:val="p"/>
                          </m:rPr>
                          <a:rPr lang="en-US" sz="2000" i="0" dirty="0">
                            <a:solidFill>
                              <a:schemeClr val="tx1"/>
                            </a:solidFill>
                            <a:latin typeface="Cambria Math" panose="02040503050406030204" pitchFamily="18" charset="0"/>
                          </a:rPr>
                          <m:t>AB</m:t>
                        </m:r>
                      </m:e>
                    </m:acc>
                  </m:oMath>
                </a14:m>
                <a:r>
                  <a:rPr lang="en-US" sz="1900" dirty="0" smtClean="0">
                    <a:solidFill>
                      <a:schemeClr val="tx1"/>
                    </a:solidFill>
                    <a:latin typeface="Arial" panose="020B0604020202020204" pitchFamily="34" charset="0"/>
                    <a:cs typeface="Arial" panose="020B0604020202020204" pitchFamily="34" charset="0"/>
                  </a:rPr>
                  <a:t> means</a:t>
                </a:r>
                <a:endParaRPr lang="en-US" sz="1900" dirty="0">
                  <a:solidFill>
                    <a:schemeClr val="tx1"/>
                  </a:solidFill>
                  <a:latin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flipH="1">
                <a:off x="6614211" y="4916314"/>
                <a:ext cx="2206261" cy="1609030"/>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28" name="Straight Arrow Connector 27"/>
          <p:cNvCxnSpPr>
            <a:stCxn id="27" idx="3"/>
          </p:cNvCxnSpPr>
          <p:nvPr/>
        </p:nvCxnSpPr>
        <p:spPr>
          <a:xfrm flipH="1">
            <a:off x="6084168" y="5720829"/>
            <a:ext cx="530043" cy="300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flipH="1">
            <a:off x="6228184" y="3356992"/>
            <a:ext cx="2566301" cy="147732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dirty="0" smtClean="0">
                <a:solidFill>
                  <a:schemeClr val="tx1"/>
                </a:solidFill>
                <a:latin typeface="Arial" panose="020B0604020202020204" pitchFamily="34" charset="0"/>
                <a:cs typeface="Arial" panose="020B0604020202020204" pitchFamily="34" charset="0"/>
              </a:rPr>
              <a:t>Use the </a:t>
            </a:r>
          </a:p>
          <a:p>
            <a:r>
              <a:rPr lang="en-US" sz="1900" dirty="0" smtClean="0">
                <a:solidFill>
                  <a:schemeClr val="tx1"/>
                </a:solidFill>
                <a:latin typeface="Arial" panose="020B0604020202020204" pitchFamily="34" charset="0"/>
                <a:cs typeface="Arial" panose="020B0604020202020204" pitchFamily="34" charset="0"/>
              </a:rPr>
              <a:t>triangle </a:t>
            </a:r>
          </a:p>
          <a:p>
            <a:r>
              <a:rPr lang="en-US" sz="1900" dirty="0" smtClean="0">
                <a:solidFill>
                  <a:schemeClr val="tx1"/>
                </a:solidFill>
                <a:latin typeface="Arial" panose="020B0604020202020204" pitchFamily="34" charset="0"/>
                <a:cs typeface="Arial" panose="020B0604020202020204" pitchFamily="34" charset="0"/>
              </a:rPr>
              <a:t>law</a:t>
            </a:r>
            <a:br>
              <a:rPr lang="en-US" sz="1900" dirty="0" smtClean="0">
                <a:solidFill>
                  <a:schemeClr val="tx1"/>
                </a:solidFill>
                <a:latin typeface="Arial" panose="020B0604020202020204" pitchFamily="34" charset="0"/>
                <a:cs typeface="Arial" panose="020B0604020202020204" pitchFamily="34" charset="0"/>
              </a:rPr>
            </a:br>
            <a:r>
              <a:rPr lang="en-US" sz="1200" dirty="0" smtClean="0">
                <a:solidFill>
                  <a:schemeClr val="tx1"/>
                </a:solidFill>
                <a:latin typeface="Arial" panose="020B0604020202020204" pitchFamily="34" charset="0"/>
                <a:cs typeface="Arial" panose="020B0604020202020204" pitchFamily="34" charset="0"/>
              </a:rPr>
              <a:t/>
            </a:r>
            <a:br>
              <a:rPr lang="en-US" sz="1200" dirty="0" smtClean="0">
                <a:solidFill>
                  <a:schemeClr val="tx1"/>
                </a:solidFill>
                <a:latin typeface="Arial" panose="020B0604020202020204" pitchFamily="34" charset="0"/>
                <a:cs typeface="Arial" panose="020B0604020202020204" pitchFamily="34" charset="0"/>
              </a:rPr>
            </a:br>
            <a:endParaRPr lang="en-US" sz="19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426531" y="3429000"/>
            <a:ext cx="1296144" cy="1296144"/>
          </a:xfrm>
          <a:prstGeom prst="rect">
            <a:avLst/>
          </a:prstGeom>
        </p:spPr>
      </p:pic>
      <mc:AlternateContent xmlns:mc="http://schemas.openxmlformats.org/markup-compatibility/2006" xmlns:a14="http://schemas.microsoft.com/office/drawing/2010/main">
        <mc:Choice Requires="a14">
          <p:sp>
            <p:nvSpPr>
              <p:cNvPr id="30" name="Rectangle 29"/>
              <p:cNvSpPr/>
              <p:nvPr/>
            </p:nvSpPr>
            <p:spPr>
              <a:xfrm flipH="1">
                <a:off x="6886651" y="2530803"/>
                <a:ext cx="1900681" cy="75418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dirty="0" smtClean="0">
                    <a:solidFill>
                      <a:schemeClr val="tx1"/>
                    </a:solidFill>
                    <a:latin typeface="Arial" panose="020B0604020202020204" pitchFamily="34" charset="0"/>
                    <a:cs typeface="Arial" panose="020B0604020202020204" pitchFamily="34" charset="0"/>
                  </a:rPr>
                  <a:t>Position vector of (1,3) is </a:t>
                </a:r>
                <a:r>
                  <a:rPr lang="en-US" sz="20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000" i="1">
                            <a:solidFill>
                              <a:schemeClr val="tx1"/>
                            </a:solidFill>
                            <a:latin typeface="Cambria Math" panose="02040503050406030204" pitchFamily="18" charset="0"/>
                            <a:cs typeface="Arial" panose="020B0604020202020204" pitchFamily="34" charset="0"/>
                          </a:rPr>
                        </m:ctrlPr>
                      </m:fPr>
                      <m:num>
                        <m:r>
                          <a:rPr lang="en-US" sz="2000">
                            <a:solidFill>
                              <a:schemeClr val="tx1"/>
                            </a:solidFill>
                            <a:latin typeface="Cambria Math" panose="02040503050406030204" pitchFamily="18" charset="0"/>
                            <a:cs typeface="Arial" panose="020B0604020202020204" pitchFamily="34" charset="0"/>
                          </a:rPr>
                          <m:t>1</m:t>
                        </m:r>
                      </m:num>
                      <m:den>
                        <m:r>
                          <a:rPr lang="en-US" sz="2000" b="0" i="0" smtClean="0">
                            <a:solidFill>
                              <a:schemeClr val="tx1"/>
                            </a:solidFill>
                            <a:latin typeface="Cambria Math" panose="02040503050406030204" pitchFamily="18" charset="0"/>
                            <a:cs typeface="Arial" panose="020B0604020202020204" pitchFamily="34" charset="0"/>
                          </a:rPr>
                          <m:t>3</m:t>
                        </m:r>
                      </m:den>
                    </m:f>
                  </m:oMath>
                </a14:m>
                <a:r>
                  <a:rPr lang="en-US" sz="2000" dirty="0">
                    <a:solidFill>
                      <a:schemeClr val="tx1"/>
                    </a:solidFill>
                    <a:latin typeface="Arial" panose="020B0604020202020204" pitchFamily="34" charset="0"/>
                    <a:cs typeface="Arial" panose="020B0604020202020204" pitchFamily="34" charset="0"/>
                  </a:rPr>
                  <a:t>)</a:t>
                </a:r>
                <a:r>
                  <a:rPr lang="en-US" sz="1900" dirty="0" smtClean="0">
                    <a:solidFill>
                      <a:schemeClr val="tx1"/>
                    </a:solidFill>
                    <a:latin typeface="Arial" panose="020B0604020202020204" pitchFamily="34" charset="0"/>
                    <a:cs typeface="Arial" panose="020B0604020202020204" pitchFamily="34" charset="0"/>
                  </a:rPr>
                  <a:t> </a:t>
                </a:r>
                <a:endParaRPr lang="en-US" sz="1900" dirty="0">
                  <a:solidFill>
                    <a:schemeClr val="tx1"/>
                  </a:solidFill>
                  <a:latin typeface="Arial" panose="020B060402020202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flipH="1">
                <a:off x="6886651" y="2530803"/>
                <a:ext cx="1900681" cy="754181"/>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31" name="Straight Arrow Connector 30"/>
          <p:cNvCxnSpPr>
            <a:stCxn id="29" idx="3"/>
          </p:cNvCxnSpPr>
          <p:nvPr/>
        </p:nvCxnSpPr>
        <p:spPr>
          <a:xfrm flipH="1" flipV="1">
            <a:off x="5220072" y="4077072"/>
            <a:ext cx="1008112" cy="185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3"/>
          </p:cNvCxnSpPr>
          <p:nvPr/>
        </p:nvCxnSpPr>
        <p:spPr>
          <a:xfrm flipH="1">
            <a:off x="1739739" y="2907894"/>
            <a:ext cx="5146912" cy="6651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83996"/>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5184624"/>
              </a:xfrm>
              <a:prstGeom prst="rect">
                <a:avLst/>
              </a:prstGeom>
            </p:spPr>
            <p:txBody>
              <a:bodyPr wrap="square">
                <a:spAutoFit/>
              </a:bodyPr>
              <a:lstStyle/>
              <a:p>
                <a:pPr marL="465138" indent="-465138">
                  <a:buClr>
                    <a:srgbClr val="C00000"/>
                  </a:buClr>
                  <a:buFont typeface="+mj-lt"/>
                  <a:buAutoNum type="arabicPeriod" startAt="8"/>
                  <a:tabLst>
                    <a:tab pos="2514600" algn="l"/>
                  </a:tabLst>
                </a:pPr>
                <a:r>
                  <a:rPr lang="en-US" sz="2700" b="1" dirty="0" smtClean="0">
                    <a:solidFill>
                      <a:srgbClr val="C00000"/>
                    </a:solidFill>
                  </a:rPr>
                  <a:t>Reasoning</a:t>
                </a:r>
                <a:r>
                  <a:rPr lang="en-US" sz="2700" dirty="0" smtClean="0">
                    <a:solidFill>
                      <a:srgbClr val="C00000"/>
                    </a:solidFill>
                  </a:rPr>
                  <a:t> </a:t>
                </a:r>
                <a:r>
                  <a:rPr lang="en-US" sz="2700" dirty="0"/>
                  <a:t>The points P, Q, R and S have coordinates (-2, 5), (3,1), (-6, -9) and (14, -25) respectively. </a:t>
                </a:r>
                <a:r>
                  <a:rPr lang="en-US" sz="2700" dirty="0" smtClean="0"/>
                  <a:t>O </a:t>
                </a:r>
                <a:r>
                  <a:rPr lang="en-US" sz="2700" dirty="0"/>
                  <a:t>is the origin, </a:t>
                </a:r>
                <a:endParaRPr lang="en-US" sz="2700" dirty="0" smtClean="0"/>
              </a:p>
              <a:p>
                <a:pPr marL="922338" lvl="1" indent="-465138">
                  <a:buClr>
                    <a:srgbClr val="C00000"/>
                  </a:buClr>
                  <a:buFont typeface="+mj-lt"/>
                  <a:buAutoNum type="alphaLcPeriod"/>
                  <a:tabLst>
                    <a:tab pos="2514600" algn="l"/>
                  </a:tabLst>
                </a:pPr>
                <a:r>
                  <a:rPr lang="en-US" sz="2700" dirty="0" smtClean="0"/>
                  <a:t>Write </a:t>
                </a:r>
                <a:r>
                  <a:rPr lang="en-US" sz="2700" dirty="0"/>
                  <a:t>down the position vectors </a:t>
                </a:r>
                <a14:m>
                  <m:oMath xmlns:m="http://schemas.openxmlformats.org/officeDocument/2006/math">
                    <m:acc>
                      <m:accPr>
                        <m:chr m:val="⃗"/>
                        <m:ctrlPr>
                          <a:rPr lang="en-US" sz="2700" b="1" i="1" dirty="0">
                            <a:latin typeface="Cambria Math" panose="02040503050406030204" pitchFamily="18" charset="0"/>
                          </a:rPr>
                        </m:ctrlPr>
                      </m:accPr>
                      <m:e>
                        <m:r>
                          <a:rPr lang="en-US" sz="2700" b="1" i="0" dirty="0">
                            <a:latin typeface="Cambria Math" panose="02040503050406030204" pitchFamily="18" charset="0"/>
                          </a:rPr>
                          <m:t>𝐎</m:t>
                        </m:r>
                        <m:r>
                          <a:rPr lang="en-US" sz="2700" b="1" i="0" dirty="0" smtClean="0">
                            <a:latin typeface="Cambria Math" panose="02040503050406030204" pitchFamily="18" charset="0"/>
                          </a:rPr>
                          <m:t>𝐏</m:t>
                        </m:r>
                      </m:e>
                    </m:acc>
                  </m:oMath>
                </a14:m>
                <a:r>
                  <a:rPr lang="en-US" sz="2700" dirty="0"/>
                  <a:t> and </a:t>
                </a:r>
                <a14:m>
                  <m:oMath xmlns:m="http://schemas.openxmlformats.org/officeDocument/2006/math">
                    <m:acc>
                      <m:accPr>
                        <m:chr m:val="⃗"/>
                        <m:ctrlPr>
                          <a:rPr lang="en-US" sz="2700" b="1" i="1" dirty="0">
                            <a:latin typeface="Cambria Math" panose="02040503050406030204" pitchFamily="18" charset="0"/>
                          </a:rPr>
                        </m:ctrlPr>
                      </m:accPr>
                      <m:e>
                        <m:r>
                          <a:rPr lang="en-US" sz="2700" b="1" i="0" dirty="0">
                            <a:latin typeface="Cambria Math" panose="02040503050406030204" pitchFamily="18" charset="0"/>
                          </a:rPr>
                          <m:t>𝐎</m:t>
                        </m:r>
                        <m:r>
                          <a:rPr lang="en-US" sz="2700" b="1" i="0" dirty="0" smtClean="0">
                            <a:latin typeface="Cambria Math" panose="02040503050406030204" pitchFamily="18" charset="0"/>
                          </a:rPr>
                          <m:t>𝐐</m:t>
                        </m:r>
                      </m:e>
                    </m:acc>
                  </m:oMath>
                </a14:m>
                <a:r>
                  <a:rPr lang="en-US" sz="2700" dirty="0"/>
                  <a:t>. </a:t>
                </a:r>
                <a:endParaRPr lang="en-US" sz="2700" dirty="0" smtClean="0"/>
              </a:p>
              <a:p>
                <a:pPr marL="922338" lvl="1" indent="-465138">
                  <a:buClr>
                    <a:srgbClr val="C00000"/>
                  </a:buClr>
                  <a:buFont typeface="+mj-lt"/>
                  <a:buAutoNum type="alphaLcPeriod"/>
                  <a:tabLst>
                    <a:tab pos="2514600" algn="l"/>
                  </a:tabLst>
                </a:pPr>
                <a:r>
                  <a:rPr lang="en-US" sz="2700" dirty="0" smtClean="0"/>
                  <a:t>Work </a:t>
                </a:r>
                <a:r>
                  <a:rPr lang="en-US" sz="2700" dirty="0"/>
                  <a:t>out as a column vector </a:t>
                </a:r>
                <a:endParaRPr lang="en-US" sz="2700" dirty="0" smtClean="0"/>
              </a:p>
              <a:p>
                <a:pPr marL="1428750" lvl="2" indent="-514350">
                  <a:buClr>
                    <a:srgbClr val="C00000"/>
                  </a:buClr>
                  <a:buFont typeface="+mj-lt"/>
                  <a:buAutoNum type="romanLcPeriod"/>
                  <a:tabLst>
                    <a:tab pos="2514600" algn="l"/>
                  </a:tabLst>
                </a:pP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𝐏𝐐</m:t>
                        </m:r>
                      </m:e>
                    </m:acc>
                  </m:oMath>
                </a14:m>
                <a:r>
                  <a:rPr lang="en-US" sz="2700" dirty="0" smtClean="0"/>
                  <a:t> 	</a:t>
                </a:r>
                <a:r>
                  <a:rPr lang="en-US" sz="2700" dirty="0" smtClean="0">
                    <a:solidFill>
                      <a:srgbClr val="C00000"/>
                    </a:solidFill>
                  </a:rPr>
                  <a:t>ii.</a:t>
                </a:r>
                <a:r>
                  <a:rPr lang="en-US" sz="2700" dirty="0" smtClean="0"/>
                  <a:t>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𝐑𝐒</m:t>
                        </m:r>
                      </m:e>
                    </m:acc>
                  </m:oMath>
                </a14:m>
                <a:endParaRPr lang="en-US" sz="2700" b="1" dirty="0" smtClean="0"/>
              </a:p>
              <a:p>
                <a:pPr marL="862013" lvl="1" indent="-404813">
                  <a:buClr>
                    <a:srgbClr val="C00000"/>
                  </a:buClr>
                  <a:buFont typeface="+mj-lt"/>
                  <a:buAutoNum type="alphaLcPeriod"/>
                  <a:tabLst>
                    <a:tab pos="2514600" algn="l"/>
                  </a:tabLst>
                </a:pPr>
                <a:r>
                  <a:rPr lang="en-US" sz="2700" dirty="0" smtClean="0"/>
                  <a:t>What </a:t>
                </a:r>
                <a:r>
                  <a:rPr lang="en-US" sz="2700" dirty="0"/>
                  <a:t>do these results show about the tines PQ and </a:t>
                </a:r>
                <a:r>
                  <a:rPr lang="en-US" sz="2700" dirty="0" smtClean="0"/>
                  <a:t>RS?</a:t>
                </a:r>
                <a:endParaRPr lang="en-US" sz="27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5184624"/>
              </a:xfrm>
              <a:prstGeom prst="rect">
                <a:avLst/>
              </a:prstGeom>
              <a:blipFill rotWithShape="0">
                <a:blip r:embed="rId4"/>
                <a:stretch>
                  <a:fillRect l="-1970" t="-1058" r="-3824" b="-2115"/>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19445358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smtClean="0"/>
              <a:t>18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75574"/>
              </a:xfrm>
              <a:prstGeom prst="rect">
                <a:avLst/>
              </a:prstGeom>
            </p:spPr>
            <p:txBody>
              <a:bodyPr wrap="square">
                <a:spAutoFit/>
              </a:bodyPr>
              <a:lstStyle/>
              <a:p>
                <a:pPr>
                  <a:buClr>
                    <a:srgbClr val="C00000"/>
                  </a:buClr>
                  <a:tabLst>
                    <a:tab pos="914400" algn="l"/>
                    <a:tab pos="2514600" algn="l"/>
                  </a:tabLst>
                </a:pPr>
                <a:r>
                  <a:rPr lang="en-US" sz="2700" b="1" dirty="0" smtClean="0">
                    <a:solidFill>
                      <a:srgbClr val="0070C0"/>
                    </a:solidFill>
                    <a:latin typeface="Arial" panose="020B0604020202020204" pitchFamily="34" charset="0"/>
                    <a:cs typeface="Arial" panose="020B0604020202020204" pitchFamily="34" charset="0"/>
                  </a:rPr>
                  <a:t>Numerical fluency</a:t>
                </a:r>
                <a:endParaRPr lang="en-US" sz="2700" b="1" dirty="0">
                  <a:solidFill>
                    <a:srgbClr val="0070C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914400" algn="l"/>
                    <a:tab pos="2514600" algn="l"/>
                  </a:tabLst>
                </a:pPr>
                <a:r>
                  <a:rPr lang="en-US" sz="2700" dirty="0" smtClean="0">
                    <a:latin typeface="Arial" panose="020B0604020202020204" pitchFamily="34" charset="0"/>
                    <a:cs typeface="Arial" panose="020B0604020202020204" pitchFamily="34" charset="0"/>
                  </a:rPr>
                  <a:t>PQ </a:t>
                </a:r>
                <a:r>
                  <a:rPr lang="en-US" sz="2700" dirty="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2</m:t>
                        </m:r>
                      </m:num>
                      <m:den>
                        <m:r>
                          <a:rPr lang="en-US" sz="2700" b="0" i="0" smtClean="0">
                            <a:latin typeface="Cambria Math" panose="02040503050406030204" pitchFamily="18" charset="0"/>
                            <a:cs typeface="Arial" panose="020B0604020202020204" pitchFamily="34" charset="0"/>
                          </a:rPr>
                          <m:t>3</m:t>
                        </m:r>
                      </m:den>
                    </m:f>
                  </m:oMath>
                </a14:m>
                <a:r>
                  <a:rPr lang="en-US" sz="2700" dirty="0" smtClean="0">
                    <a:latin typeface="Arial" panose="020B0604020202020204" pitchFamily="34" charset="0"/>
                    <a:cs typeface="Arial" panose="020B0604020202020204" pitchFamily="34" charset="0"/>
                  </a:rPr>
                  <a:t>PR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P 					  R</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Work </a:t>
                </a:r>
                <a:r>
                  <a:rPr lang="en-US" sz="2700" dirty="0">
                    <a:latin typeface="Arial" panose="020B0604020202020204" pitchFamily="34" charset="0"/>
                    <a:cs typeface="Arial" panose="020B0604020202020204" pitchFamily="34" charset="0"/>
                  </a:rPr>
                  <a:t>out</a:t>
                </a:r>
              </a:p>
              <a:p>
                <a:pPr marL="971550" lvl="1" indent="-514350">
                  <a:buClr>
                    <a:srgbClr val="C00000"/>
                  </a:buClr>
                  <a:buFont typeface="+mj-lt"/>
                  <a:buAutoNum type="alphaLcPeriod"/>
                  <a:tabLst>
                    <a:tab pos="914400" algn="l"/>
                    <a:tab pos="2514600" algn="l"/>
                  </a:tabLst>
                </a:pPr>
                <a:r>
                  <a:rPr lang="en-US" sz="2700" dirty="0" smtClean="0">
                    <a:latin typeface="Arial" panose="020B0604020202020204" pitchFamily="34" charset="0"/>
                    <a:cs typeface="Arial" panose="020B0604020202020204" pitchFamily="34" charset="0"/>
                  </a:rPr>
                  <a:t>PQ:PR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a:t>
                </a:r>
                <a:r>
                  <a:rPr lang="en-US" sz="2700" dirty="0">
                    <a:latin typeface="Arial" panose="020B0604020202020204" pitchFamily="34" charset="0"/>
                    <a:cs typeface="Arial" panose="020B0604020202020204" pitchFamily="34" charset="0"/>
                  </a:rPr>
                  <a:t>RQ:PR </a:t>
                </a:r>
                <a:endParaRPr lang="en-US" sz="27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3"/>
                  <a:tabLst>
                    <a:tab pos="914400" algn="l"/>
                    <a:tab pos="2514600" algn="l"/>
                  </a:tabLst>
                </a:pPr>
                <a:r>
                  <a:rPr lang="en-US" sz="2700" dirty="0" smtClean="0">
                    <a:latin typeface="Arial" panose="020B0604020202020204" pitchFamily="34" charset="0"/>
                    <a:cs typeface="Arial" panose="020B0604020202020204" pitchFamily="34" charset="0"/>
                  </a:rPr>
                  <a:t>PQ:QR</a:t>
                </a:r>
                <a:endParaRPr lang="en-US" sz="2700" dirty="0">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914400" algn="l"/>
                    <a:tab pos="2514600" algn="l"/>
                  </a:tabLst>
                </a:pPr>
                <a:r>
                  <a:rPr lang="en-US" sz="2700" dirty="0" smtClean="0">
                    <a:latin typeface="Arial" panose="020B0604020202020204" pitchFamily="34" charset="0"/>
                    <a:cs typeface="Arial" panose="020B0604020202020204" pitchFamily="34" charset="0"/>
                  </a:rPr>
                  <a:t>The </a:t>
                </a:r>
                <a:r>
                  <a:rPr lang="en-US" sz="2700" dirty="0">
                    <a:latin typeface="Arial" panose="020B0604020202020204" pitchFamily="34" charset="0"/>
                    <a:cs typeface="Arial" panose="020B0604020202020204" pitchFamily="34" charset="0"/>
                  </a:rPr>
                  <a:t>point M divides the line LX in the ratio 5:2</a:t>
                </a:r>
                <a:r>
                  <a:rPr lang="en-US" sz="2700" dirty="0" smtClean="0">
                    <a:latin typeface="Arial" panose="020B0604020202020204" pitchFamily="34" charset="0"/>
                    <a:cs typeface="Arial" panose="020B0604020202020204" pitchFamily="34" charset="0"/>
                  </a:rPr>
                  <a:t>.</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L </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X</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Copy </a:t>
                </a:r>
                <a:r>
                  <a:rPr lang="en-US" sz="2700" dirty="0">
                    <a:latin typeface="Arial" panose="020B0604020202020204" pitchFamily="34" charset="0"/>
                    <a:cs typeface="Arial" panose="020B0604020202020204" pitchFamily="34" charset="0"/>
                  </a:rPr>
                  <a:t>and complete </a:t>
                </a:r>
              </a:p>
              <a:p>
                <a:pPr marL="971550" lvl="1" indent="-514350">
                  <a:lnSpc>
                    <a:spcPts val="4200"/>
                  </a:lnSpc>
                  <a:buClr>
                    <a:srgbClr val="C00000"/>
                  </a:buClr>
                  <a:buFont typeface="+mj-lt"/>
                  <a:buAutoNum type="alphaLcPeriod"/>
                  <a:tabLst>
                    <a:tab pos="914400" algn="l"/>
                    <a:tab pos="2514600" algn="l"/>
                  </a:tabLst>
                </a:pPr>
                <a:r>
                  <a:rPr lang="en-US" sz="2700" dirty="0" smtClean="0">
                    <a:latin typeface="Arial" panose="020B0604020202020204" pitchFamily="34" charset="0"/>
                    <a:cs typeface="Arial" panose="020B0604020202020204" pitchFamily="34" charset="0"/>
                  </a:rPr>
                  <a:t>LM </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   LX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MX =    LX</a:t>
                </a:r>
              </a:p>
              <a:p>
                <a:pPr marL="971550" lvl="1" indent="-514350">
                  <a:buClr>
                    <a:srgbClr val="C00000"/>
                  </a:buClr>
                  <a:buFont typeface="+mj-lt"/>
                  <a:buAutoNum type="alphaLcPeriod" startAt="3"/>
                  <a:tabLst>
                    <a:tab pos="914400" algn="l"/>
                    <a:tab pos="2514600" algn="l"/>
                  </a:tabLst>
                </a:pPr>
                <a:r>
                  <a:rPr lang="en-US" sz="2700" dirty="0" smtClean="0">
                    <a:latin typeface="Arial" panose="020B0604020202020204" pitchFamily="34" charset="0"/>
                    <a:cs typeface="Arial" panose="020B0604020202020204" pitchFamily="34" charset="0"/>
                  </a:rPr>
                  <a:t>LX </a:t>
                </a:r>
                <a:r>
                  <a:rPr lang="en-US" sz="2700" dirty="0">
                    <a:latin typeface="Arial" panose="020B0604020202020204" pitchFamily="34" charset="0"/>
                    <a:cs typeface="Arial" panose="020B0604020202020204" pitchFamily="34" charset="0"/>
                  </a:rPr>
                  <a:t>=  </a:t>
                </a:r>
                <a:r>
                  <a:rPr lang="en-US" sz="2700" dirty="0" smtClean="0">
                    <a:latin typeface="Arial" panose="020B0604020202020204" pitchFamily="34" charset="0"/>
                    <a:cs typeface="Arial" panose="020B0604020202020204" pitchFamily="34" charset="0"/>
                  </a:rPr>
                  <a:t>  MX</a:t>
                </a:r>
                <a:endParaRPr lang="en-US" sz="27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75574"/>
              </a:xfrm>
              <a:prstGeom prst="rect">
                <a:avLst/>
              </a:prstGeom>
              <a:blipFill rotWithShape="0">
                <a:blip r:embed="rId4"/>
                <a:stretch>
                  <a:fillRect l="-2202" t="-907" r="-811" b="-2041"/>
                </a:stretch>
              </a:blipFill>
            </p:spPr>
            <p:txBody>
              <a:bodyPr/>
              <a:lstStyle/>
              <a:p>
                <a:r>
                  <a:rPr lang="en-US">
                    <a:noFill/>
                  </a:rPr>
                  <a:t> </a:t>
                </a:r>
              </a:p>
            </p:txBody>
          </p:sp>
        </mc:Fallback>
      </mc:AlternateContent>
      <p:cxnSp>
        <p:nvCxnSpPr>
          <p:cNvPr id="6" name="Straight Connector 5"/>
          <p:cNvCxnSpPr/>
          <p:nvPr/>
        </p:nvCxnSpPr>
        <p:spPr>
          <a:xfrm>
            <a:off x="1115616" y="2348880"/>
            <a:ext cx="38884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91880" y="2276872"/>
            <a:ext cx="761747" cy="533159"/>
          </a:xfrm>
          <a:prstGeom prst="rect">
            <a:avLst/>
          </a:prstGeom>
          <a:noFill/>
        </p:spPr>
        <p:txBody>
          <a:bodyPr wrap="none" rtlCol="0">
            <a:spAutoFit/>
          </a:bodyPr>
          <a:lstStyle/>
          <a:p>
            <a:pPr>
              <a:lnSpc>
                <a:spcPts val="1600"/>
              </a:lnSpc>
            </a:pP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nSpc>
                <a:spcPts val="1600"/>
              </a:lnSpc>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t>Q</a:t>
            </a:r>
            <a:endParaRPr lang="en-US" sz="2800" dirty="0"/>
          </a:p>
        </p:txBody>
      </p:sp>
      <p:cxnSp>
        <p:nvCxnSpPr>
          <p:cNvPr id="10" name="Straight Connector 9"/>
          <p:cNvCxnSpPr/>
          <p:nvPr/>
        </p:nvCxnSpPr>
        <p:spPr>
          <a:xfrm>
            <a:off x="1115616" y="4869160"/>
            <a:ext cx="388843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91880" y="4797152"/>
            <a:ext cx="782587" cy="533159"/>
          </a:xfrm>
          <a:prstGeom prst="rect">
            <a:avLst/>
          </a:prstGeom>
          <a:noFill/>
        </p:spPr>
        <p:txBody>
          <a:bodyPr wrap="none" rtlCol="0">
            <a:spAutoFit/>
          </a:bodyPr>
          <a:lstStyle/>
          <a:p>
            <a:pPr>
              <a:lnSpc>
                <a:spcPts val="1600"/>
              </a:lnSpc>
            </a:pPr>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a:lnSpc>
                <a:spcPts val="1600"/>
              </a:lnSpc>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smtClean="0"/>
              <a:t>M</a:t>
            </a:r>
            <a:endParaRPr lang="en-US" sz="2800" dirty="0"/>
          </a:p>
        </p:txBody>
      </p:sp>
      <mc:AlternateContent xmlns:mc="http://schemas.openxmlformats.org/markup-compatibility/2006" xmlns:a14="http://schemas.microsoft.com/office/drawing/2010/main">
        <mc:Choice Requires="a14">
          <p:sp>
            <p:nvSpPr>
              <p:cNvPr id="8" name="Rectangle 7"/>
              <p:cNvSpPr/>
              <p:nvPr/>
            </p:nvSpPr>
            <p:spPr>
              <a:xfrm>
                <a:off x="2051720" y="5386124"/>
                <a:ext cx="484427" cy="6809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sym typeface="Wingdings" panose="05000000000000000000" pitchFamily="2" charset="2"/>
                            </a:rPr>
                            <m:t></m:t>
                          </m:r>
                        </m:num>
                        <m:den>
                          <m:r>
                            <a:rPr lang="en-US" sz="2000" i="1">
                              <a:latin typeface="Cambria Math" panose="02040503050406030204" pitchFamily="18" charset="0"/>
                              <a:cs typeface="Arial" panose="020B0604020202020204" pitchFamily="34" charset="0"/>
                              <a:sym typeface="Wingdings" panose="05000000000000000000" pitchFamily="2" charset="2"/>
                            </a:rPr>
                            <m:t></m:t>
                          </m:r>
                        </m:den>
                      </m:f>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051720" y="5386124"/>
                <a:ext cx="484427" cy="68095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06062" y="5373216"/>
                <a:ext cx="484427" cy="6809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sym typeface="Wingdings" panose="05000000000000000000" pitchFamily="2" charset="2"/>
                            </a:rPr>
                            <m:t></m:t>
                          </m:r>
                        </m:num>
                        <m:den>
                          <m:r>
                            <a:rPr lang="en-US" sz="2000" i="1">
                              <a:latin typeface="Cambria Math" panose="02040503050406030204" pitchFamily="18" charset="0"/>
                              <a:cs typeface="Arial" panose="020B0604020202020204" pitchFamily="34" charset="0"/>
                              <a:sym typeface="Wingdings" panose="05000000000000000000" pitchFamily="2" charset="2"/>
                            </a:rPr>
                            <m:t></m:t>
                          </m:r>
                        </m:den>
                      </m:f>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4406062" y="5373216"/>
                <a:ext cx="484427" cy="68095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029798" y="6021288"/>
                <a:ext cx="484427" cy="6809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i="1">
                              <a:latin typeface="Cambria Math" panose="02040503050406030204" pitchFamily="18" charset="0"/>
                              <a:cs typeface="Arial" panose="020B0604020202020204" pitchFamily="34" charset="0"/>
                              <a:sym typeface="Wingdings" panose="05000000000000000000" pitchFamily="2" charset="2"/>
                            </a:rPr>
                            <m:t></m:t>
                          </m:r>
                        </m:num>
                        <m:den>
                          <m:r>
                            <a:rPr lang="en-US" sz="2000" i="1">
                              <a:latin typeface="Cambria Math" panose="02040503050406030204" pitchFamily="18" charset="0"/>
                              <a:cs typeface="Arial" panose="020B0604020202020204" pitchFamily="34" charset="0"/>
                              <a:sym typeface="Wingdings" panose="05000000000000000000" pitchFamily="2" charset="2"/>
                            </a:rPr>
                            <m:t></m:t>
                          </m:r>
                        </m:den>
                      </m:f>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2029798" y="6021288"/>
                <a:ext cx="484427" cy="680956"/>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00461976"/>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567</a:t>
            </a:r>
            <a:endParaRPr lang="en-GB" sz="1400" b="1" dirty="0">
              <a:latin typeface="Calibri" panose="020F0502020204030204" pitchFamily="34" charset="0"/>
            </a:endParaRPr>
          </a:p>
        </p:txBody>
      </p:sp>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6" name="Group 5"/>
          <p:cNvGrpSpPr/>
          <p:nvPr/>
        </p:nvGrpSpPr>
        <p:grpSpPr>
          <a:xfrm>
            <a:off x="288096" y="1268759"/>
            <a:ext cx="5173611" cy="4209496"/>
            <a:chOff x="3465597" y="1089030"/>
            <a:chExt cx="5309150" cy="4209496"/>
          </a:xfrm>
        </p:grpSpPr>
        <p:sp>
          <p:nvSpPr>
            <p:cNvPr id="7" name="Round Diagonal Corner Rectangle 6"/>
            <p:cNvSpPr/>
            <p:nvPr/>
          </p:nvSpPr>
          <p:spPr>
            <a:xfrm>
              <a:off x="3465597" y="1089030"/>
              <a:ext cx="5309150" cy="4209495"/>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550913" y="1666250"/>
                  <a:ext cx="5197552" cy="3632276"/>
                </a:xfrm>
                <a:prstGeom prst="rect">
                  <a:avLst/>
                </a:prstGeom>
              </p:spPr>
              <p:txBody>
                <a:bodyPr wrap="square">
                  <a:spAutoFit/>
                </a:bodyPr>
                <a:lstStyle/>
                <a:p>
                  <a:pPr>
                    <a:spcAft>
                      <a:spcPts val="0"/>
                    </a:spcAft>
                    <a:tabLst>
                      <a:tab pos="4972050" algn="r"/>
                    </a:tabLst>
                  </a:pPr>
                  <a:r>
                    <a:rPr lang="en-US" sz="2200" dirty="0" smtClean="0"/>
                    <a:t>P is the point (7,5) and Q is the point </a:t>
                  </a:r>
                  <a:br>
                    <a:rPr lang="en-US" sz="2200" dirty="0" smtClean="0"/>
                  </a:br>
                  <a:r>
                    <a:rPr lang="en-US" sz="2200" dirty="0" smtClean="0"/>
                    <a:t>(-3, 1). </a:t>
                  </a:r>
                </a:p>
                <a:p>
                  <a:pPr marL="457200" indent="-457200">
                    <a:spcAft>
                      <a:spcPts val="0"/>
                    </a:spcAft>
                    <a:buFont typeface="+mj-lt"/>
                    <a:buAutoNum type="alphaLcPeriod"/>
                    <a:tabLst>
                      <a:tab pos="4972050" algn="r"/>
                    </a:tabLst>
                  </a:pPr>
                  <a:r>
                    <a:rPr lang="en-US" sz="2200" dirty="0" smtClean="0"/>
                    <a:t>Find</a:t>
                  </a:r>
                  <a:r>
                    <a:rPr lang="en-US" sz="2200" i="1" dirty="0" smtClean="0"/>
                    <a:t> </a:t>
                  </a:r>
                  <a14:m>
                    <m:oMath xmlns:m="http://schemas.openxmlformats.org/officeDocument/2006/math">
                      <m:acc>
                        <m:accPr>
                          <m:chr m:val="⃗"/>
                          <m:ctrlPr>
                            <a:rPr lang="en-US" sz="2200" b="1" i="1" dirty="0">
                              <a:latin typeface="Cambria Math" panose="02040503050406030204" pitchFamily="18" charset="0"/>
                            </a:rPr>
                          </m:ctrlPr>
                        </m:accPr>
                        <m:e>
                          <m:r>
                            <a:rPr lang="en-US" sz="2200" b="1" i="1" dirty="0">
                              <a:latin typeface="Cambria Math" panose="02040503050406030204" pitchFamily="18" charset="0"/>
                            </a:rPr>
                            <m:t>𝑷𝑸</m:t>
                          </m:r>
                        </m:e>
                      </m:acc>
                    </m:oMath>
                  </a14:m>
                  <a:r>
                    <a:rPr lang="en-US" sz="2200" dirty="0" smtClean="0"/>
                    <a:t> as a column vector.	</a:t>
                  </a:r>
                  <a:br>
                    <a:rPr lang="en-US" sz="2200" dirty="0" smtClean="0"/>
                  </a:br>
                  <a:r>
                    <a:rPr lang="en-US" sz="2200" dirty="0" smtClean="0"/>
                    <a:t>	</a:t>
                  </a:r>
                  <a:r>
                    <a:rPr lang="en-US" sz="2200" b="1" dirty="0" smtClean="0"/>
                    <a:t>(1 mark)</a:t>
                  </a:r>
                </a:p>
                <a:p>
                  <a:pPr>
                    <a:spcAft>
                      <a:spcPts val="0"/>
                    </a:spcAft>
                    <a:tabLst>
                      <a:tab pos="4972050" algn="r"/>
                    </a:tabLst>
                  </a:pPr>
                  <a:r>
                    <a:rPr lang="en-US" sz="2200" dirty="0" smtClean="0"/>
                    <a:t>R </a:t>
                  </a:r>
                  <a:r>
                    <a:rPr lang="en-US" sz="2200" dirty="0"/>
                    <a:t>is the point such that </a:t>
                  </a:r>
                  <a14:m>
                    <m:oMath xmlns:m="http://schemas.openxmlformats.org/officeDocument/2006/math">
                      <m:acc>
                        <m:accPr>
                          <m:chr m:val="⃗"/>
                          <m:ctrlPr>
                            <a:rPr lang="en-US" sz="2200" b="1" i="1" dirty="0">
                              <a:latin typeface="Cambria Math" panose="02040503050406030204" pitchFamily="18" charset="0"/>
                            </a:rPr>
                          </m:ctrlPr>
                        </m:accPr>
                        <m:e>
                          <m:r>
                            <a:rPr lang="en-US" sz="2200" b="1" i="1" dirty="0">
                              <a:latin typeface="Cambria Math" panose="02040503050406030204" pitchFamily="18" charset="0"/>
                            </a:rPr>
                            <m:t>𝑸</m:t>
                          </m:r>
                          <m:r>
                            <a:rPr lang="en-US" sz="2200" b="1" i="1" dirty="0" smtClean="0">
                              <a:latin typeface="Cambria Math" panose="02040503050406030204" pitchFamily="18" charset="0"/>
                            </a:rPr>
                            <m:t>𝑹</m:t>
                          </m:r>
                        </m:e>
                      </m:acc>
                    </m:oMath>
                  </a14:m>
                  <a:r>
                    <a:rPr lang="en-US" sz="2200" dirty="0"/>
                    <a:t> </a:t>
                  </a:r>
                  <a:r>
                    <a:rPr lang="en-US" sz="2200" dirty="0" smtClean="0"/>
                    <a:t>= </a:t>
                  </a:r>
                  <a:r>
                    <a:rPr lang="en-US" sz="22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4</m:t>
                          </m:r>
                        </m:num>
                        <m:den>
                          <m:r>
                            <a:rPr lang="en-US" sz="2200" b="0" i="1" smtClean="0">
                              <a:latin typeface="Cambria Math" panose="02040503050406030204" pitchFamily="18" charset="0"/>
                              <a:cs typeface="Arial" panose="020B0604020202020204" pitchFamily="34" charset="0"/>
                            </a:rPr>
                            <m:t>7</m:t>
                          </m:r>
                        </m:den>
                      </m:f>
                    </m:oMath>
                  </a14:m>
                  <a:r>
                    <a:rPr lang="en-US" sz="2200" dirty="0" smtClean="0">
                      <a:latin typeface="Arial" panose="020B0604020202020204" pitchFamily="34" charset="0"/>
                      <a:cs typeface="Arial" panose="020B0604020202020204" pitchFamily="34" charset="0"/>
                    </a:rPr>
                    <a:t>)</a:t>
                  </a:r>
                  <a:endParaRPr lang="en-US" sz="2200" dirty="0"/>
                </a:p>
                <a:p>
                  <a:pPr marL="457200" indent="-457200">
                    <a:spcAft>
                      <a:spcPts val="0"/>
                    </a:spcAft>
                    <a:buFont typeface="+mj-lt"/>
                    <a:buAutoNum type="alphaLcPeriod" startAt="2"/>
                    <a:tabLst>
                      <a:tab pos="4972050" algn="r"/>
                    </a:tabLst>
                  </a:pPr>
                  <a:r>
                    <a:rPr lang="en-US" sz="2200" dirty="0" smtClean="0"/>
                    <a:t>Write </a:t>
                  </a:r>
                  <a:r>
                    <a:rPr lang="en-US" sz="2200" dirty="0"/>
                    <a:t>down the co-ordinates of the point R. </a:t>
                  </a:r>
                  <a:r>
                    <a:rPr lang="en-US" sz="2200" dirty="0" smtClean="0"/>
                    <a:t>	</a:t>
                  </a:r>
                  <a:r>
                    <a:rPr lang="en-US" sz="2200" b="1" dirty="0" smtClean="0"/>
                    <a:t>(</a:t>
                  </a:r>
                  <a:r>
                    <a:rPr lang="en-US" sz="2200" b="1" dirty="0"/>
                    <a:t>2 marks</a:t>
                  </a:r>
                  <a:r>
                    <a:rPr lang="en-US" sz="2200" b="1" dirty="0" smtClean="0"/>
                    <a:t>)</a:t>
                  </a:r>
                  <a:endParaRPr lang="en-US" sz="2200" dirty="0" smtClean="0"/>
                </a:p>
                <a:p>
                  <a:pPr>
                    <a:spcAft>
                      <a:spcPts val="0"/>
                    </a:spcAft>
                    <a:tabLst>
                      <a:tab pos="4972050" algn="r"/>
                    </a:tabLst>
                  </a:pPr>
                  <a:r>
                    <a:rPr lang="en-US" sz="2200" i="1" dirty="0" smtClean="0"/>
                    <a:t>X</a:t>
                  </a:r>
                  <a:r>
                    <a:rPr lang="en-US" sz="2200" dirty="0" smtClean="0"/>
                    <a:t> </a:t>
                  </a:r>
                  <a:r>
                    <a:rPr lang="en-US" sz="2200" dirty="0"/>
                    <a:t>is the midpoint of PQ. O is the origin.</a:t>
                  </a:r>
                </a:p>
                <a:p>
                  <a:pPr marL="457200" indent="-457200">
                    <a:spcAft>
                      <a:spcPts val="0"/>
                    </a:spcAft>
                    <a:buFont typeface="+mj-lt"/>
                    <a:buAutoNum type="alphaLcPeriod" startAt="3"/>
                    <a:tabLst>
                      <a:tab pos="4972050" algn="r"/>
                    </a:tabLst>
                  </a:pPr>
                  <a:r>
                    <a:rPr lang="en-US" sz="2200" dirty="0" smtClean="0"/>
                    <a:t>Find </a:t>
                  </a:r>
                  <a14:m>
                    <m:oMath xmlns:m="http://schemas.openxmlformats.org/officeDocument/2006/math">
                      <m:acc>
                        <m:accPr>
                          <m:chr m:val="⃗"/>
                          <m:ctrlPr>
                            <a:rPr lang="en-US" sz="2200" b="1" i="1" dirty="0">
                              <a:latin typeface="Cambria Math" panose="02040503050406030204" pitchFamily="18" charset="0"/>
                            </a:rPr>
                          </m:ctrlPr>
                        </m:accPr>
                        <m:e>
                          <m:r>
                            <a:rPr lang="en-US" sz="2200" b="1" i="1" dirty="0" smtClean="0">
                              <a:latin typeface="Cambria Math" panose="02040503050406030204" pitchFamily="18" charset="0"/>
                            </a:rPr>
                            <m:t>𝑶𝑿</m:t>
                          </m:r>
                        </m:e>
                      </m:acc>
                    </m:oMath>
                  </a14:m>
                  <a:r>
                    <a:rPr lang="en-US" sz="2200" dirty="0"/>
                    <a:t> as a column vector</a:t>
                  </a:r>
                  <a:r>
                    <a:rPr lang="en-US" sz="2200" dirty="0" smtClean="0"/>
                    <a:t>.</a:t>
                  </a:r>
                  <a:br>
                    <a:rPr lang="en-US" sz="2200" dirty="0" smtClean="0"/>
                  </a:br>
                  <a:r>
                    <a:rPr lang="en-US" sz="2200" dirty="0" smtClean="0"/>
                    <a:t>	</a:t>
                  </a:r>
                  <a:r>
                    <a:rPr lang="en-US" sz="2200" b="1" dirty="0" smtClean="0"/>
                    <a:t>(</a:t>
                  </a:r>
                  <a:r>
                    <a:rPr lang="en-US" sz="2200" b="1" dirty="0"/>
                    <a:t>2 marks)</a:t>
                  </a:r>
                </a:p>
              </p:txBody>
            </p:sp>
          </mc:Choice>
          <mc:Fallback xmlns="">
            <p:sp>
              <p:nvSpPr>
                <p:cNvPr id="10" name="Rectangle 9"/>
                <p:cNvSpPr>
                  <a:spLocks noRot="1" noChangeAspect="1" noMove="1" noResize="1" noEditPoints="1" noAdjustHandles="1" noChangeArrowheads="1" noChangeShapeType="1" noTextEdit="1"/>
                </p:cNvSpPr>
                <p:nvPr/>
              </p:nvSpPr>
              <p:spPr>
                <a:xfrm>
                  <a:off x="3550913" y="1666250"/>
                  <a:ext cx="5197552" cy="3632276"/>
                </a:xfrm>
                <a:prstGeom prst="rect">
                  <a:avLst/>
                </a:prstGeom>
                <a:blipFill rotWithShape="0">
                  <a:blip r:embed="rId5"/>
                  <a:stretch>
                    <a:fillRect l="-1564" t="-1007" r="-1564" b="-2517"/>
                  </a:stretch>
                </a:blipFill>
              </p:spPr>
              <p:txBody>
                <a:bodyPr/>
                <a:lstStyle/>
                <a:p>
                  <a:r>
                    <a:rPr lang="en-US">
                      <a:noFill/>
                    </a:rPr>
                    <a:t> </a:t>
                  </a:r>
                </a:p>
              </p:txBody>
            </p:sp>
          </mc:Fallback>
        </mc:AlternateContent>
      </p:grpSp>
      <p:sp>
        <p:nvSpPr>
          <p:cNvPr id="11" name="Rectangle 10"/>
          <p:cNvSpPr/>
          <p:nvPr/>
        </p:nvSpPr>
        <p:spPr>
          <a:xfrm flipH="1">
            <a:off x="251520" y="5805264"/>
            <a:ext cx="5236422" cy="738664"/>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a:solidFill>
                  <a:schemeClr val="tx1"/>
                </a:solidFill>
                <a:latin typeface="Arial" panose="020B0604020202020204" pitchFamily="34" charset="0"/>
                <a:cs typeface="Arial" panose="020B0604020202020204" pitchFamily="34" charset="0"/>
              </a:rPr>
              <a:t>Exam </a:t>
            </a:r>
            <a:r>
              <a:rPr lang="en-US" sz="2100" b="1" dirty="0" smtClean="0">
                <a:solidFill>
                  <a:schemeClr val="tx1"/>
                </a:solidFill>
                <a:latin typeface="Arial" panose="020B0604020202020204" pitchFamily="34" charset="0"/>
                <a:cs typeface="Arial" panose="020B0604020202020204" pitchFamily="34" charset="0"/>
              </a:rPr>
              <a:t>hint - </a:t>
            </a:r>
            <a:r>
              <a:rPr lang="en-US" sz="2100" dirty="0" smtClean="0">
                <a:solidFill>
                  <a:schemeClr val="tx1"/>
                </a:solidFill>
                <a:latin typeface="Arial" panose="020B0604020202020204" pitchFamily="34" charset="0"/>
                <a:cs typeface="Arial" panose="020B0604020202020204" pitchFamily="34" charset="0"/>
              </a:rPr>
              <a:t>In </a:t>
            </a:r>
            <a:r>
              <a:rPr lang="en-US" sz="2100" dirty="0">
                <a:solidFill>
                  <a:schemeClr val="tx1"/>
                </a:solidFill>
                <a:latin typeface="Arial" panose="020B0604020202020204" pitchFamily="34" charset="0"/>
                <a:cs typeface="Arial" panose="020B0604020202020204" pitchFamily="34" charset="0"/>
              </a:rPr>
              <a:t>this type of vector question it can be helpful to draw a sketch.</a:t>
            </a:r>
          </a:p>
        </p:txBody>
      </p:sp>
    </p:spTree>
    <p:extLst>
      <p:ext uri="{BB962C8B-B14F-4D97-AF65-F5344CB8AC3E}">
        <p14:creationId xmlns:p14="http://schemas.microsoft.com/office/powerpoint/2010/main" val="334945860"/>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4870436"/>
              </a:xfrm>
              <a:prstGeom prst="rect">
                <a:avLst/>
              </a:prstGeom>
            </p:spPr>
            <p:txBody>
              <a:bodyPr wrap="square">
                <a:spAutoFit/>
              </a:bodyPr>
              <a:lstStyle/>
              <a:p>
                <a:pPr marL="514350" indent="-514350">
                  <a:buClr>
                    <a:srgbClr val="C00000"/>
                  </a:buClr>
                  <a:buFont typeface="+mj-lt"/>
                  <a:buAutoNum type="arabicPeriod" startAt="10"/>
                  <a:tabLst>
                    <a:tab pos="2514600" algn="l"/>
                  </a:tabLst>
                </a:pPr>
                <a:r>
                  <a:rPr lang="en-US" sz="2200" b="1" dirty="0" smtClean="0">
                    <a:solidFill>
                      <a:srgbClr val="C00000"/>
                    </a:solidFill>
                  </a:rPr>
                  <a:t>Reasoning</a:t>
                </a:r>
                <a:r>
                  <a:rPr lang="en-US" sz="2200" dirty="0" smtClean="0">
                    <a:solidFill>
                      <a:srgbClr val="C00000"/>
                    </a:solidFill>
                  </a:rPr>
                  <a:t> </a:t>
                </a:r>
                <a:r>
                  <a:rPr lang="en-US" sz="2200" dirty="0"/>
                  <a:t>The point A has coordinates </a:t>
                </a:r>
                <a:r>
                  <a:rPr lang="en-US" sz="2200" dirty="0" smtClean="0"/>
                  <a:t>(1, 3), the point B has coordinates (4,5</a:t>
                </a:r>
                <a:r>
                  <a:rPr lang="en-US" sz="2200" dirty="0"/>
                  <a:t>) and the point C has coordinates (-2, -4). </a:t>
                </a:r>
                <a:endParaRPr lang="en-US" sz="2200" dirty="0" smtClean="0"/>
              </a:p>
              <a:p>
                <a:pPr marL="971550" lvl="1" indent="-514350">
                  <a:buClr>
                    <a:srgbClr val="C00000"/>
                  </a:buClr>
                  <a:buFont typeface="+mj-lt"/>
                  <a:buAutoNum type="alphaLcPeriod"/>
                  <a:tabLst>
                    <a:tab pos="2514600" algn="l"/>
                  </a:tabLst>
                </a:pPr>
                <a:r>
                  <a:rPr lang="en-US" sz="2200" dirty="0" smtClean="0"/>
                  <a:t>Write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dirty="0"/>
                  <a:t> as a column vector, </a:t>
                </a:r>
                <a:endParaRPr lang="en-US" sz="2200" dirty="0" smtClean="0"/>
              </a:p>
              <a:p>
                <a:pPr marL="971550" lvl="1" indent="-514350">
                  <a:buClr>
                    <a:srgbClr val="C00000"/>
                  </a:buClr>
                  <a:buFont typeface="+mj-lt"/>
                  <a:buAutoNum type="alphaLcPeriod"/>
                  <a:tabLst>
                    <a:tab pos="2514600" algn="l"/>
                  </a:tabLst>
                </a:pP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𝐂𝐃</m:t>
                        </m:r>
                      </m:e>
                    </m:acc>
                  </m:oMath>
                </a14:m>
                <a:r>
                  <a:rPr lang="en-US" sz="2200" dirty="0" smtClean="0"/>
                  <a:t> </a:t>
                </a:r>
                <a:r>
                  <a:rPr lang="en-US" sz="2200" dirty="0"/>
                  <a:t>= 6</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dirty="0"/>
                  <a:t>. Find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𝐂𝐃</m:t>
                        </m:r>
                      </m:e>
                    </m:acc>
                  </m:oMath>
                </a14:m>
                <a:r>
                  <a:rPr lang="en-US" sz="2200" dirty="0"/>
                  <a:t>. </a:t>
                </a:r>
                <a:endParaRPr lang="en-US" sz="2200" dirty="0" smtClean="0"/>
              </a:p>
              <a:p>
                <a:pPr marL="971550" lvl="1" indent="-514350">
                  <a:buClr>
                    <a:srgbClr val="C00000"/>
                  </a:buClr>
                  <a:buFont typeface="+mj-lt"/>
                  <a:buAutoNum type="alphaLcPeriod"/>
                  <a:tabLst>
                    <a:tab pos="2514600" algn="l"/>
                  </a:tabLst>
                </a:pPr>
                <a:r>
                  <a:rPr lang="en-US" sz="2200" dirty="0" smtClean="0"/>
                  <a:t>Find the coordinates of D. </a:t>
                </a:r>
                <a:br>
                  <a:rPr lang="en-US" sz="2200" dirty="0" smtClean="0"/>
                </a:br>
                <a:r>
                  <a:rPr lang="en-US" sz="2200" dirty="0" smtClean="0"/>
                  <a:t/>
                </a:r>
                <a:br>
                  <a:rPr lang="en-US" sz="2200" dirty="0" smtClean="0"/>
                </a:br>
                <a:endParaRPr lang="en-US" sz="2200" dirty="0" smtClean="0"/>
              </a:p>
              <a:p>
                <a:pPr lvl="1">
                  <a:buClr>
                    <a:srgbClr val="C00000"/>
                  </a:buClr>
                  <a:tabLst>
                    <a:tab pos="2514600" algn="l"/>
                  </a:tabLst>
                </a:pPr>
                <a:endParaRPr lang="en-US" sz="3200" dirty="0" smtClean="0"/>
              </a:p>
              <a:p>
                <a:pPr marL="514350" indent="-514350">
                  <a:buClr>
                    <a:srgbClr val="C00000"/>
                  </a:buClr>
                  <a:buFont typeface="+mj-lt"/>
                  <a:buAutoNum type="arabicPeriod" startAt="10"/>
                  <a:tabLst>
                    <a:tab pos="2514600" algn="l"/>
                  </a:tabLst>
                </a:pPr>
                <a:r>
                  <a:rPr lang="en-US" sz="2200" b="1" dirty="0" smtClean="0">
                    <a:solidFill>
                      <a:srgbClr val="C00000"/>
                    </a:solidFill>
                  </a:rPr>
                  <a:t>Problem-solving</a:t>
                </a:r>
                <a:r>
                  <a:rPr lang="en-US" sz="2200" dirty="0" smtClean="0"/>
                  <a:t> </a:t>
                </a:r>
                <a:r>
                  <a:rPr lang="en-US" sz="2200" b="1" dirty="0"/>
                  <a:t>a</a:t>
                </a:r>
                <a:r>
                  <a:rPr lang="en-US" sz="2200" dirty="0"/>
                  <a:t> = </a:t>
                </a:r>
                <a:r>
                  <a:rPr lang="en-US" sz="2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4</m:t>
                        </m:r>
                      </m:num>
                      <m:den>
                        <m:r>
                          <a:rPr lang="en-US" sz="2200" i="1">
                            <a:latin typeface="Cambria Math" panose="02040503050406030204" pitchFamily="18" charset="0"/>
                            <a:cs typeface="Arial" panose="020B0604020202020204" pitchFamily="34" charset="0"/>
                          </a:rPr>
                          <m:t>1</m:t>
                        </m:r>
                      </m:den>
                    </m:f>
                  </m:oMath>
                </a14:m>
                <a:r>
                  <a:rPr lang="en-US" sz="2200" dirty="0">
                    <a:latin typeface="Arial" panose="020B0604020202020204" pitchFamily="34" charset="0"/>
                    <a:cs typeface="Arial" panose="020B0604020202020204" pitchFamily="34" charset="0"/>
                  </a:rPr>
                  <a:t>) </a:t>
                </a:r>
                <a:r>
                  <a:rPr lang="en-US" sz="2200" dirty="0" smtClean="0"/>
                  <a:t>and </a:t>
                </a:r>
                <a:r>
                  <a:rPr lang="en-US" sz="2200" b="1" dirty="0" smtClean="0"/>
                  <a:t>b</a:t>
                </a:r>
                <a:r>
                  <a:rPr lang="en-US" sz="2200" dirty="0" smtClean="0"/>
                  <a:t> = </a:t>
                </a:r>
                <a:r>
                  <a:rPr lang="en-US" sz="2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m:t>
                        </m:r>
                        <m:r>
                          <a:rPr lang="en-US" sz="2200" i="1">
                            <a:latin typeface="Cambria Math" panose="02040503050406030204" pitchFamily="18" charset="0"/>
                            <a:cs typeface="Arial" panose="020B0604020202020204" pitchFamily="34" charset="0"/>
                          </a:rPr>
                          <m:t>2</m:t>
                        </m:r>
                      </m:num>
                      <m:den>
                        <m:r>
                          <a:rPr lang="en-US" sz="2200" b="0" i="1" smtClean="0">
                            <a:latin typeface="Cambria Math" panose="02040503050406030204" pitchFamily="18" charset="0"/>
                            <a:cs typeface="Arial" panose="020B0604020202020204" pitchFamily="34" charset="0"/>
                          </a:rPr>
                          <m:t>3</m:t>
                        </m:r>
                      </m:den>
                    </m:f>
                  </m:oMath>
                </a14:m>
                <a:r>
                  <a:rPr lang="en-US" sz="2200" dirty="0" smtClean="0">
                    <a:latin typeface="Arial" panose="020B0604020202020204" pitchFamily="34" charset="0"/>
                    <a:cs typeface="Arial" panose="020B0604020202020204" pitchFamily="34" charset="0"/>
                  </a:rPr>
                  <a:t>)</a:t>
                </a:r>
                <a:r>
                  <a:rPr lang="en-US" sz="2200" dirty="0" smtClean="0"/>
                  <a:t>. Find </a:t>
                </a:r>
                <a:r>
                  <a:rPr lang="en-US" sz="2200" dirty="0"/>
                  <a:t>a vector </a:t>
                </a:r>
                <a:r>
                  <a:rPr lang="en-US" sz="2200" b="1" dirty="0"/>
                  <a:t>c</a:t>
                </a:r>
                <a:r>
                  <a:rPr lang="en-US" sz="2200" dirty="0"/>
                  <a:t> such that </a:t>
                </a:r>
                <a:r>
                  <a:rPr lang="en-US" sz="2200" b="1" dirty="0"/>
                  <a:t>a</a:t>
                </a:r>
                <a:r>
                  <a:rPr lang="en-US" sz="2200" dirty="0"/>
                  <a:t> + </a:t>
                </a:r>
                <a:r>
                  <a:rPr lang="en-US" sz="2200" b="1" dirty="0"/>
                  <a:t>c</a:t>
                </a:r>
                <a:r>
                  <a:rPr lang="en-US" sz="2200" dirty="0"/>
                  <a:t> is parallel to </a:t>
                </a:r>
                <a:r>
                  <a:rPr lang="en-US" sz="2200" b="1" dirty="0"/>
                  <a:t>a</a:t>
                </a:r>
                <a:r>
                  <a:rPr lang="en-US" sz="2200" dirty="0"/>
                  <a:t> - </a:t>
                </a:r>
                <a:r>
                  <a:rPr lang="en-US" sz="2200" b="1" dirty="0"/>
                  <a:t>b</a:t>
                </a:r>
                <a:r>
                  <a:rPr lang="en-US" sz="2200" dirty="0"/>
                  <a:t>.</a:t>
                </a:r>
                <a:endParaRPr lang="en-US" sz="22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4870436"/>
              </a:xfrm>
              <a:prstGeom prst="rect">
                <a:avLst/>
              </a:prstGeom>
              <a:blipFill rotWithShape="0">
                <a:blip r:embed="rId4"/>
                <a:stretch>
                  <a:fillRect l="-1275" t="-751" b="-1752"/>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6" name="Rectangle 5"/>
          <p:cNvSpPr/>
          <p:nvPr/>
        </p:nvSpPr>
        <p:spPr>
          <a:xfrm flipH="1">
            <a:off x="251520" y="6093296"/>
            <a:ext cx="520453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Q11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Find </a:t>
            </a:r>
            <a:r>
              <a:rPr lang="en-US" sz="2400" b="1" dirty="0">
                <a:solidFill>
                  <a:schemeClr val="tx1"/>
                </a:solidFill>
                <a:latin typeface="Arial" panose="020B0604020202020204" pitchFamily="34" charset="0"/>
                <a:cs typeface="Arial" panose="020B0604020202020204" pitchFamily="34" charset="0"/>
              </a:rPr>
              <a:t>a - b</a:t>
            </a:r>
            <a:r>
              <a:rPr lang="en-US" sz="2400" dirty="0">
                <a:solidFill>
                  <a:schemeClr val="tx1"/>
                </a:solidFill>
                <a:latin typeface="Arial" panose="020B0604020202020204" pitchFamily="34" charset="0"/>
                <a:cs typeface="Arial" panose="020B0604020202020204" pitchFamily="34" charset="0"/>
              </a:rPr>
              <a:t> first</a:t>
            </a:r>
          </a:p>
        </p:txBody>
      </p:sp>
      <mc:AlternateContent xmlns:mc="http://schemas.openxmlformats.org/markup-compatibility/2006" xmlns:a14="http://schemas.microsoft.com/office/drawing/2010/main">
        <mc:Choice Requires="a14">
          <p:sp>
            <p:nvSpPr>
              <p:cNvPr id="9" name="Rectangle 8"/>
              <p:cNvSpPr/>
              <p:nvPr/>
            </p:nvSpPr>
            <p:spPr>
              <a:xfrm flipH="1">
                <a:off x="238718" y="3790138"/>
                <a:ext cx="5204539" cy="103252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Q10c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smtClean="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𝐂𝐃</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i="0" dirty="0" smtClean="0">
                            <a:solidFill>
                              <a:schemeClr val="tx1"/>
                            </a:solidFill>
                            <a:latin typeface="Cambria Math" panose="02040503050406030204" pitchFamily="18" charset="0"/>
                          </a:rPr>
                          <m:t>𝐎</m:t>
                        </m:r>
                        <m:r>
                          <a:rPr lang="en-US" sz="2400" b="1" dirty="0">
                            <a:solidFill>
                              <a:schemeClr val="tx1"/>
                            </a:solidFill>
                            <a:latin typeface="Cambria Math" panose="02040503050406030204" pitchFamily="18" charset="0"/>
                          </a:rPr>
                          <m:t>𝐃</m:t>
                        </m:r>
                      </m:e>
                    </m:acc>
                  </m:oMath>
                </a14:m>
                <a:r>
                  <a:rPr lang="en-US" sz="24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i="0" dirty="0" smtClean="0">
                            <a:solidFill>
                              <a:schemeClr val="tx1"/>
                            </a:solidFill>
                            <a:latin typeface="Cambria Math" panose="02040503050406030204" pitchFamily="18" charset="0"/>
                          </a:rPr>
                          <m:t>𝐎𝐂</m:t>
                        </m:r>
                      </m:e>
                    </m:acc>
                  </m:oMath>
                </a14:m>
                <a:endParaRPr lang="en-US" sz="2400" dirty="0" smtClean="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   ]</m:t>
                        </m:r>
                      </m:num>
                      <m:den>
                        <m:r>
                          <a:rPr lang="en-US" sz="2400" b="0" i="1" smtClean="0">
                            <a:solidFill>
                              <a:schemeClr val="tx1"/>
                            </a:solidFill>
                            <a:latin typeface="Cambria Math" panose="02040503050406030204" pitchFamily="18" charset="0"/>
                            <a:cs typeface="Arial" panose="020B0604020202020204" pitchFamily="34" charset="0"/>
                          </a:rPr>
                          <m:t>[   ]</m:t>
                        </m:r>
                      </m:den>
                    </m:f>
                  </m:oMath>
                </a14:m>
                <a:r>
                  <a:rPr lang="en-US" sz="2400" dirty="0" smtClean="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𝑥</m:t>
                        </m:r>
                      </m:num>
                      <m:den>
                        <m:r>
                          <a:rPr lang="en-US" sz="2400" b="0" i="1" smtClean="0">
                            <a:solidFill>
                              <a:schemeClr val="tx1"/>
                            </a:solidFill>
                            <a:latin typeface="Cambria Math" panose="02040503050406030204" pitchFamily="18" charset="0"/>
                            <a:cs typeface="Arial" panose="020B0604020202020204" pitchFamily="34" charset="0"/>
                          </a:rPr>
                          <m:t>𝑦</m:t>
                        </m:r>
                      </m:den>
                    </m:f>
                  </m:oMath>
                </a14:m>
                <a:r>
                  <a:rPr lang="en-US" sz="2400" dirty="0" smtClean="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a:t>
                </a:r>
                <a14:m>
                  <m:oMath xmlns:m="http://schemas.openxmlformats.org/officeDocument/2006/math">
                    <m:f>
                      <m:fPr>
                        <m:type m:val="noBar"/>
                        <m:ctrlPr>
                          <a:rPr lang="en-US" sz="2400" i="1">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   ]</m:t>
                        </m:r>
                      </m:num>
                      <m:den>
                        <m:r>
                          <a:rPr lang="en-US" sz="2400" b="0" i="1" smtClean="0">
                            <a:solidFill>
                              <a:schemeClr val="tx1"/>
                            </a:solidFill>
                            <a:latin typeface="Cambria Math" panose="02040503050406030204" pitchFamily="18" charset="0"/>
                            <a:cs typeface="Arial" panose="020B0604020202020204" pitchFamily="34" charset="0"/>
                          </a:rPr>
                          <m:t>[   ]</m:t>
                        </m:r>
                      </m:den>
                    </m:f>
                  </m:oMath>
                </a14:m>
                <a:r>
                  <a:rPr lang="en-US" sz="2400" dirty="0">
                    <a:solidFill>
                      <a:schemeClr val="tx1"/>
                    </a:solidFill>
                    <a:latin typeface="Arial" panose="020B060402020202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flipH="1">
                <a:off x="238718" y="3790138"/>
                <a:ext cx="5204539" cy="1032527"/>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238754276"/>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44367"/>
                <a:ext cx="5256584" cy="4436792"/>
              </a:xfrm>
              <a:prstGeom prst="rect">
                <a:avLst/>
              </a:prstGeom>
            </p:spPr>
            <p:txBody>
              <a:bodyPr wrap="square">
                <a:spAutoFit/>
              </a:bodyPr>
              <a:lstStyle/>
              <a:p>
                <a:pPr marL="514350" indent="-514350">
                  <a:buClr>
                    <a:srgbClr val="C00000"/>
                  </a:buClr>
                  <a:buFont typeface="+mj-lt"/>
                  <a:buAutoNum type="arabicPeriod" startAt="12"/>
                  <a:tabLst>
                    <a:tab pos="2514600" algn="l"/>
                  </a:tabLst>
                </a:pPr>
                <a:r>
                  <a:rPr lang="en-US" sz="2400" b="1" dirty="0" smtClean="0">
                    <a:solidFill>
                      <a:srgbClr val="C00000"/>
                    </a:solidFill>
                  </a:rPr>
                  <a:t>Reasoning</a:t>
                </a:r>
                <a:r>
                  <a:rPr lang="en-US" sz="2400" dirty="0" smtClean="0">
                    <a:solidFill>
                      <a:srgbClr val="C00000"/>
                    </a:solidFill>
                  </a:rPr>
                  <a:t> </a:t>
                </a:r>
                <a:r>
                  <a:rPr lang="en-US" sz="2400" dirty="0" smtClean="0"/>
                  <a:t>OABC </a:t>
                </a:r>
                <a:r>
                  <a:rPr lang="en-US" sz="2400" dirty="0"/>
                  <a:t>is a quadrilateral in which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𝐎𝐀</m:t>
                        </m:r>
                      </m:e>
                    </m:acc>
                  </m:oMath>
                </a14:m>
                <a:r>
                  <a:rPr lang="en-US" sz="2400" dirty="0"/>
                  <a:t> = </a:t>
                </a:r>
                <a:r>
                  <a:rPr lang="en-US" sz="2400" b="1" dirty="0"/>
                  <a:t>a</a:t>
                </a:r>
                <a:r>
                  <a:rPr lang="en-US" sz="2400" dirty="0"/>
                  <a: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m:t>
                        </m:r>
                        <m:r>
                          <a:rPr lang="en-US" sz="2400" b="1" dirty="0">
                            <a:latin typeface="Cambria Math" panose="02040503050406030204" pitchFamily="18" charset="0"/>
                          </a:rPr>
                          <m:t>𝐁</m:t>
                        </m:r>
                      </m:e>
                    </m:acc>
                  </m:oMath>
                </a14:m>
                <a:r>
                  <a:rPr lang="en-US" sz="2400" dirty="0"/>
                  <a:t> = </a:t>
                </a:r>
                <a:r>
                  <a:rPr lang="en-US" sz="2400" b="1" dirty="0"/>
                  <a:t>a</a:t>
                </a:r>
                <a:r>
                  <a:rPr lang="en-US" sz="2400" dirty="0"/>
                  <a:t> + 2</a:t>
                </a:r>
                <a:r>
                  <a:rPr lang="en-US" sz="2400" b="1" dirty="0"/>
                  <a:t>b</a:t>
                </a:r>
                <a:r>
                  <a:rPr lang="en-US" sz="2400" dirty="0"/>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𝐎𝐂</m:t>
                        </m:r>
                      </m:e>
                    </m:acc>
                  </m:oMath>
                </a14:m>
                <a:r>
                  <a:rPr lang="en-US" sz="2400" dirty="0"/>
                  <a:t> = 2</a:t>
                </a:r>
                <a:r>
                  <a:rPr lang="en-US" sz="2400" b="1" dirty="0"/>
                  <a:t>b</a:t>
                </a:r>
                <a:r>
                  <a:rPr lang="en-US" sz="2400" dirty="0"/>
                  <a:t>. </a:t>
                </a:r>
                <a:endParaRPr lang="en-US" sz="2400" dirty="0" smtClean="0"/>
              </a:p>
              <a:p>
                <a:pPr marL="862013" lvl="1" indent="-404813">
                  <a:buClr>
                    <a:srgbClr val="C00000"/>
                  </a:buClr>
                  <a:buFont typeface="+mj-lt"/>
                  <a:buAutoNum type="alphaLcPeriod"/>
                  <a:tabLst>
                    <a:tab pos="2514600" algn="l"/>
                  </a:tabLst>
                </a:pPr>
                <a:r>
                  <a:rPr lang="en-US" sz="2400" dirty="0" smtClean="0"/>
                  <a:t>Find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𝐀𝐁</m:t>
                        </m:r>
                      </m:e>
                    </m:acc>
                  </m:oMath>
                </a14:m>
                <a:r>
                  <a:rPr lang="en-US" sz="2400" dirty="0"/>
                  <a:t> in terms of </a:t>
                </a:r>
                <a:r>
                  <a:rPr lang="en-US" sz="2400" b="1" dirty="0"/>
                  <a:t>a</a:t>
                </a:r>
                <a:r>
                  <a:rPr lang="en-US" sz="2400" dirty="0"/>
                  <a:t> and </a:t>
                </a:r>
                <a:r>
                  <a:rPr lang="en-US" sz="2400" b="1" dirty="0" smtClean="0"/>
                  <a:t>b</a:t>
                </a:r>
                <a:r>
                  <a:rPr lang="en-US" sz="2400" dirty="0" smtClean="0"/>
                  <a:t>.</a:t>
                </a:r>
                <a:br>
                  <a:rPr lang="en-US" sz="2400" dirty="0" smtClean="0"/>
                </a:br>
                <a:r>
                  <a:rPr lang="en-US" sz="2400" dirty="0" smtClean="0"/>
                  <a:t>What </a:t>
                </a:r>
                <a:r>
                  <a:rPr lang="en-US" sz="2400" dirty="0"/>
                  <a:t>does this tell you about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𝐀𝐁</m:t>
                        </m:r>
                      </m:e>
                    </m:acc>
                  </m:oMath>
                </a14:m>
                <a:r>
                  <a:rPr lang="en-US" sz="2400" dirty="0"/>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𝐎𝐂</m:t>
                        </m:r>
                      </m:e>
                    </m:acc>
                  </m:oMath>
                </a14:m>
                <a:r>
                  <a:rPr lang="en-US" sz="2400" dirty="0"/>
                  <a:t>? </a:t>
                </a:r>
                <a:endParaRPr lang="en-US" sz="2400" dirty="0" smtClean="0"/>
              </a:p>
              <a:p>
                <a:pPr marL="862013" lvl="1" indent="-404813">
                  <a:buClr>
                    <a:srgbClr val="C00000"/>
                  </a:buClr>
                  <a:buFont typeface="+mj-lt"/>
                  <a:buAutoNum type="alphaLcPeriod"/>
                  <a:tabLst>
                    <a:tab pos="2514600" algn="l"/>
                  </a:tabLst>
                </a:pPr>
                <a:r>
                  <a:rPr lang="en-US" sz="2400" dirty="0" smtClean="0"/>
                  <a:t>Find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𝐁𝐂</m:t>
                        </m:r>
                      </m:e>
                    </m:acc>
                  </m:oMath>
                </a14:m>
                <a:r>
                  <a:rPr lang="en-US" sz="2400" dirty="0"/>
                  <a:t> in terms of </a:t>
                </a:r>
                <a:r>
                  <a:rPr lang="en-US" sz="2400" b="1" dirty="0"/>
                  <a:t>a</a:t>
                </a:r>
                <a:r>
                  <a:rPr lang="en-US" sz="2400" dirty="0"/>
                  <a:t> and </a:t>
                </a:r>
                <a:r>
                  <a:rPr lang="en-US" sz="2400" b="1" dirty="0" smtClean="0"/>
                  <a:t>b</a:t>
                </a:r>
                <a:r>
                  <a:rPr lang="en-US" sz="2400" dirty="0" smtClean="0"/>
                  <a:t>.</a:t>
                </a:r>
                <a:br>
                  <a:rPr lang="en-US" sz="2400" dirty="0" smtClean="0"/>
                </a:br>
                <a:r>
                  <a:rPr lang="en-US" sz="2400" dirty="0" smtClean="0"/>
                  <a:t>What </a:t>
                </a:r>
                <a:r>
                  <a:rPr lang="en-US" sz="2400" dirty="0"/>
                  <a:t>does this tell you about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𝐎𝐀</m:t>
                        </m:r>
                      </m:e>
                    </m:acc>
                  </m:oMath>
                </a14:m>
                <a:r>
                  <a:rPr lang="en-US" sz="2400" dirty="0"/>
                  <a:t> and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𝐁</m:t>
                        </m:r>
                        <m:r>
                          <a:rPr lang="en-US" sz="2400" b="1" i="1" dirty="0" smtClean="0">
                            <a:latin typeface="Cambria Math" panose="02040503050406030204" pitchFamily="18" charset="0"/>
                          </a:rPr>
                          <m:t>𝑪</m:t>
                        </m:r>
                      </m:e>
                    </m:acc>
                  </m:oMath>
                </a14:m>
                <a:r>
                  <a:rPr lang="en-US" sz="2400" dirty="0"/>
                  <a:t>? </a:t>
                </a:r>
                <a:endParaRPr lang="en-US" sz="2400" dirty="0" smtClean="0"/>
              </a:p>
              <a:p>
                <a:pPr marL="862013" lvl="1" indent="-404813">
                  <a:buClr>
                    <a:srgbClr val="C00000"/>
                  </a:buClr>
                  <a:buFont typeface="+mj-lt"/>
                  <a:buAutoNum type="alphaLcPeriod"/>
                  <a:tabLst>
                    <a:tab pos="2514600" algn="l"/>
                  </a:tabLst>
                </a:pPr>
                <a:r>
                  <a:rPr lang="en-US" sz="2400" dirty="0" smtClean="0"/>
                  <a:t>What </a:t>
                </a:r>
                <a:r>
                  <a:rPr lang="en-US" sz="2400" dirty="0"/>
                  <a:t>type of quadrilateral is OABC?</a:t>
                </a:r>
                <a:endParaRPr lang="en-US" sz="24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244367"/>
                <a:ext cx="5256584" cy="4436792"/>
              </a:xfrm>
              <a:prstGeom prst="rect">
                <a:avLst/>
              </a:prstGeom>
              <a:blipFill rotWithShape="0">
                <a:blip r:embed="rId4"/>
                <a:stretch>
                  <a:fillRect l="-1506" t="-962" b="-2198"/>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6" name="Rectangle 5"/>
          <p:cNvSpPr/>
          <p:nvPr/>
        </p:nvSpPr>
        <p:spPr>
          <a:xfrm flipH="1">
            <a:off x="251520" y="5694347"/>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Q12 hint</a:t>
            </a:r>
            <a:r>
              <a:rPr lang="en-US" sz="2400" dirty="0" smtClean="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Sketch a</a:t>
            </a:r>
          </a:p>
          <a:p>
            <a:r>
              <a:rPr lang="en-US" sz="2400" dirty="0">
                <a:solidFill>
                  <a:schemeClr val="tx1"/>
                </a:solidFill>
                <a:latin typeface="Arial" panose="020B0604020202020204" pitchFamily="34" charset="0"/>
                <a:cs typeface="Arial" panose="020B0604020202020204" pitchFamily="34" charset="0"/>
              </a:rPr>
              <a:t>quadrilateral OABC.</a:t>
            </a:r>
          </a:p>
        </p:txBody>
      </p:sp>
    </p:spTree>
    <p:extLst>
      <p:ext uri="{BB962C8B-B14F-4D97-AF65-F5344CB8AC3E}">
        <p14:creationId xmlns:p14="http://schemas.microsoft.com/office/powerpoint/2010/main" val="2111493537"/>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3555237"/>
                <a:ext cx="5256584" cy="3042115"/>
              </a:xfrm>
              <a:prstGeom prst="rect">
                <a:avLst/>
              </a:prstGeom>
            </p:spPr>
            <p:txBody>
              <a:bodyPr wrap="square">
                <a:spAutoFit/>
              </a:bodyPr>
              <a:lstStyle/>
              <a:p>
                <a:pPr marL="514350" indent="-514350">
                  <a:buClr>
                    <a:srgbClr val="C00000"/>
                  </a:buClr>
                  <a:buFont typeface="+mj-lt"/>
                  <a:buAutoNum type="arabicPeriod" startAt="13"/>
                  <a:tabLst>
                    <a:tab pos="2514600" algn="l"/>
                  </a:tabLst>
                </a:pPr>
                <a:r>
                  <a:rPr lang="en-US" sz="2100" b="1" dirty="0" smtClean="0">
                    <a:solidFill>
                      <a:srgbClr val="C00000"/>
                    </a:solidFill>
                  </a:rPr>
                  <a:t>Problem-solving </a:t>
                </a:r>
                <a:r>
                  <a:rPr lang="en-US" sz="2100" dirty="0"/>
                  <a:t>The points A, B and C have coordinates (2</a:t>
                </a:r>
                <a:r>
                  <a:rPr lang="en-US" sz="2100" dirty="0" smtClean="0"/>
                  <a:t>, 13</a:t>
                </a:r>
                <a:r>
                  <a:rPr lang="en-US" sz="2100" dirty="0"/>
                  <a:t>), (5</a:t>
                </a:r>
                <a:r>
                  <a:rPr lang="en-US" sz="2100" dirty="0" smtClean="0"/>
                  <a:t>, 22</a:t>
                </a:r>
                <a:r>
                  <a:rPr lang="en-US" sz="2100" dirty="0"/>
                  <a:t>) and (11</a:t>
                </a:r>
                <a:r>
                  <a:rPr lang="en-US" sz="2100" dirty="0" smtClean="0"/>
                  <a:t>, 40) </a:t>
                </a:r>
                <a:r>
                  <a:rPr lang="en-US" sz="2100" dirty="0"/>
                  <a:t>respectively.</a:t>
                </a:r>
              </a:p>
              <a:p>
                <a:pPr marL="914400" lvl="1" indent="-457200">
                  <a:buClr>
                    <a:srgbClr val="C00000"/>
                  </a:buClr>
                  <a:buFont typeface="+mj-lt"/>
                  <a:buAutoNum type="alphaLcPeriod"/>
                  <a:tabLst>
                    <a:tab pos="2514600" algn="l"/>
                  </a:tabLst>
                </a:pPr>
                <a:r>
                  <a:rPr lang="en-US" sz="2100" dirty="0" smtClean="0"/>
                  <a:t>Find </a:t>
                </a:r>
                <a:r>
                  <a:rPr lang="en-US" sz="2100" dirty="0"/>
                  <a:t>as column vectors </a:t>
                </a:r>
                <a:endParaRPr lang="en-US" sz="2100" dirty="0" smtClean="0"/>
              </a:p>
              <a:p>
                <a:pPr marL="1428750" lvl="2" indent="-514350">
                  <a:buClr>
                    <a:srgbClr val="C00000"/>
                  </a:buClr>
                  <a:buFont typeface="+mj-lt"/>
                  <a:buAutoNum type="romanLcPeriod"/>
                  <a:tabLst>
                    <a:tab pos="2514600" algn="l"/>
                  </a:tabLst>
                </a:pPr>
                <a14:m>
                  <m:oMath xmlns:m="http://schemas.openxmlformats.org/officeDocument/2006/math">
                    <m:acc>
                      <m:accPr>
                        <m:chr m:val="⃗"/>
                        <m:ctrlPr>
                          <a:rPr lang="en-US" sz="2100" b="1" i="1" dirty="0">
                            <a:latin typeface="Cambria Math" panose="02040503050406030204" pitchFamily="18" charset="0"/>
                          </a:rPr>
                        </m:ctrlPr>
                      </m:accPr>
                      <m:e>
                        <m:r>
                          <a:rPr lang="en-US" sz="2100" b="1" i="0" dirty="0" smtClean="0">
                            <a:latin typeface="Cambria Math" panose="02040503050406030204" pitchFamily="18" charset="0"/>
                          </a:rPr>
                          <m:t>𝐀𝐁</m:t>
                        </m:r>
                      </m:e>
                    </m:acc>
                  </m:oMath>
                </a14:m>
                <a:r>
                  <a:rPr lang="en-US" sz="2100" dirty="0" smtClean="0"/>
                  <a:t> 	</a:t>
                </a:r>
                <a:r>
                  <a:rPr lang="en-US" sz="2100" dirty="0" smtClean="0">
                    <a:solidFill>
                      <a:srgbClr val="C00000"/>
                    </a:solidFill>
                  </a:rPr>
                  <a:t>ii.</a:t>
                </a:r>
                <a:r>
                  <a:rPr lang="en-US" sz="2100" dirty="0" smtClean="0"/>
                  <a:t> </a:t>
                </a:r>
                <a14:m>
                  <m:oMath xmlns:m="http://schemas.openxmlformats.org/officeDocument/2006/math">
                    <m:acc>
                      <m:accPr>
                        <m:chr m:val="⃗"/>
                        <m:ctrlPr>
                          <a:rPr lang="en-US" sz="2100" b="1" i="1" dirty="0">
                            <a:latin typeface="Cambria Math" panose="02040503050406030204" pitchFamily="18" charset="0"/>
                          </a:rPr>
                        </m:ctrlPr>
                      </m:accPr>
                      <m:e>
                        <m:r>
                          <a:rPr lang="en-US" sz="2100" b="1" i="0" dirty="0" smtClean="0">
                            <a:latin typeface="Cambria Math" panose="02040503050406030204" pitchFamily="18" charset="0"/>
                          </a:rPr>
                          <m:t>𝐀𝐂</m:t>
                        </m:r>
                      </m:e>
                    </m:acc>
                  </m:oMath>
                </a14:m>
                <a:endParaRPr lang="en-US" sz="2100" dirty="0"/>
              </a:p>
              <a:p>
                <a:pPr marL="914400" lvl="1" indent="-457200">
                  <a:buClr>
                    <a:srgbClr val="C00000"/>
                  </a:buClr>
                  <a:buFont typeface="+mj-lt"/>
                  <a:buAutoNum type="alphaLcPeriod"/>
                  <a:tabLst>
                    <a:tab pos="2514600" algn="l"/>
                  </a:tabLst>
                </a:pPr>
                <a:r>
                  <a:rPr lang="en-US" sz="2100" dirty="0" smtClean="0"/>
                  <a:t>What </a:t>
                </a:r>
                <a:r>
                  <a:rPr lang="en-US" sz="2100" dirty="0"/>
                  <a:t>do these results show you about the points A, B and C?</a:t>
                </a:r>
              </a:p>
              <a:p>
                <a:pPr lvl="1">
                  <a:buClr>
                    <a:srgbClr val="C00000"/>
                  </a:buClr>
                  <a:tabLst>
                    <a:tab pos="2514600" algn="l"/>
                  </a:tabLst>
                </a:pPr>
                <a:r>
                  <a:rPr lang="en-US" sz="2100" b="1" dirty="0">
                    <a:solidFill>
                      <a:srgbClr val="C00000"/>
                    </a:solidFill>
                  </a:rPr>
                  <a:t>Discussion</a:t>
                </a:r>
                <a:r>
                  <a:rPr lang="en-US" sz="2100" dirty="0"/>
                  <a:t> How can you show that three points A, B, C are </a:t>
                </a:r>
                <a:r>
                  <a:rPr lang="en-US" sz="2100" dirty="0" smtClean="0"/>
                  <a:t>collinear?</a:t>
                </a:r>
              </a:p>
            </p:txBody>
          </p:sp>
        </mc:Choice>
        <mc:Fallback xmlns="">
          <p:sp>
            <p:nvSpPr>
              <p:cNvPr id="3" name="Rectangle 2"/>
              <p:cNvSpPr>
                <a:spLocks noRot="1" noChangeAspect="1" noMove="1" noResize="1" noEditPoints="1" noAdjustHandles="1" noChangeArrowheads="1" noChangeShapeType="1" noTextEdit="1"/>
              </p:cNvSpPr>
              <p:nvPr/>
            </p:nvSpPr>
            <p:spPr>
              <a:xfrm>
                <a:off x="251520" y="3555237"/>
                <a:ext cx="5256584" cy="3042115"/>
              </a:xfrm>
              <a:prstGeom prst="rect">
                <a:avLst/>
              </a:prstGeom>
              <a:blipFill rotWithShape="0">
                <a:blip r:embed="rId4"/>
                <a:stretch>
                  <a:fillRect l="-1159" t="-1202" r="-1390" b="-3006"/>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grpSp>
        <p:nvGrpSpPr>
          <p:cNvPr id="7" name="Group 6"/>
          <p:cNvGrpSpPr/>
          <p:nvPr/>
        </p:nvGrpSpPr>
        <p:grpSpPr>
          <a:xfrm>
            <a:off x="251520" y="1281828"/>
            <a:ext cx="5213924" cy="2199474"/>
            <a:chOff x="150164" y="6494199"/>
            <a:chExt cx="5213924" cy="2199474"/>
          </a:xfrm>
        </p:grpSpPr>
        <mc:AlternateContent xmlns:mc="http://schemas.openxmlformats.org/markup-compatibility/2006" xmlns:a14="http://schemas.microsoft.com/office/drawing/2010/main">
          <mc:Choice Requires="a14">
            <p:sp>
              <p:nvSpPr>
                <p:cNvPr id="9" name="Rectangle 8"/>
                <p:cNvSpPr/>
                <p:nvPr/>
              </p:nvSpPr>
              <p:spPr>
                <a:xfrm flipH="1">
                  <a:off x="150164" y="6673055"/>
                  <a:ext cx="5213924" cy="2020618"/>
                </a:xfrm>
                <a:prstGeom prst="rect">
                  <a:avLst/>
                </a:prstGeom>
                <a:solidFill>
                  <a:srgbClr val="EBF4F9"/>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14:m>
                    <m:oMath xmlns:m="http://schemas.openxmlformats.org/officeDocument/2006/math">
                      <m:acc>
                        <m:accPr>
                          <m:chr m:val="⃗"/>
                          <m:ctrlPr>
                            <a:rPr lang="en-US" b="1" i="1" dirty="0" smtClean="0">
                              <a:solidFill>
                                <a:schemeClr val="tx1"/>
                              </a:solidFill>
                              <a:latin typeface="Cambria Math" panose="02040503050406030204" pitchFamily="18" charset="0"/>
                            </a:rPr>
                          </m:ctrlPr>
                        </m:accPr>
                        <m:e>
                          <m:r>
                            <a:rPr lang="en-US" b="1" i="0" dirty="0" smtClean="0">
                              <a:solidFill>
                                <a:schemeClr val="tx1"/>
                              </a:solidFill>
                              <a:latin typeface="Cambria Math" panose="02040503050406030204" pitchFamily="18" charset="0"/>
                            </a:rPr>
                            <m:t>𝐏𝐐</m:t>
                          </m:r>
                        </m:e>
                      </m:acc>
                    </m:oMath>
                  </a14:m>
                  <a:r>
                    <a:rPr lang="en-US" dirty="0">
                      <a:solidFill>
                        <a:schemeClr val="tx1"/>
                      </a:solidFill>
                      <a:latin typeface="Arial" panose="020B0604020202020204" pitchFamily="34" charset="0"/>
                      <a:cs typeface="Arial" panose="020B0604020202020204" pitchFamily="34" charset="0"/>
                    </a:rPr>
                    <a:t> = </a:t>
                  </a:r>
                  <a:r>
                    <a:rPr lang="en-US" i="1" dirty="0" err="1" smtClean="0">
                      <a:solidFill>
                        <a:schemeClr val="tx1"/>
                      </a:solidFill>
                      <a:latin typeface="Arial" panose="020B0604020202020204" pitchFamily="34" charset="0"/>
                      <a:cs typeface="Arial" panose="020B0604020202020204" pitchFamily="34" charset="0"/>
                    </a:rPr>
                    <a:t>k</a:t>
                  </a:r>
                  <a14:m>
                    <m:oMath xmlns:m="http://schemas.openxmlformats.org/officeDocument/2006/math">
                      <m:acc>
                        <m:accPr>
                          <m:chr m:val="⃗"/>
                          <m:ctrlPr>
                            <a:rPr lang="en-US" b="1" i="1" dirty="0" smtClean="0">
                              <a:solidFill>
                                <a:schemeClr val="tx1"/>
                              </a:solidFill>
                              <a:latin typeface="Cambria Math" panose="02040503050406030204" pitchFamily="18" charset="0"/>
                            </a:rPr>
                          </m:ctrlPr>
                        </m:accPr>
                        <m:e>
                          <m:r>
                            <a:rPr lang="en-US" b="1" dirty="0">
                              <a:solidFill>
                                <a:schemeClr val="tx1"/>
                              </a:solidFill>
                              <a:latin typeface="Cambria Math" panose="02040503050406030204" pitchFamily="18" charset="0"/>
                            </a:rPr>
                            <m:t>𝐐</m:t>
                          </m:r>
                          <m:r>
                            <a:rPr lang="en-US" b="1" i="0" dirty="0" smtClean="0">
                              <a:solidFill>
                                <a:schemeClr val="tx1"/>
                              </a:solidFill>
                              <a:latin typeface="Cambria Math" panose="02040503050406030204" pitchFamily="18" charset="0"/>
                            </a:rPr>
                            <m:t>𝐑</m:t>
                          </m:r>
                        </m:e>
                      </m:acc>
                    </m:oMath>
                  </a14:m>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shows that the lines PQ and QR are parallel. Also they both pass through point Q so PQ and QR are part of the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same </a:t>
                  </a:r>
                  <a:r>
                    <a:rPr lang="en-US" dirty="0">
                      <a:solidFill>
                        <a:schemeClr val="tx1"/>
                      </a:solidFill>
                      <a:latin typeface="Arial" panose="020B0604020202020204" pitchFamily="34" charset="0"/>
                      <a:cs typeface="Arial" panose="020B0604020202020204" pitchFamily="34" charset="0"/>
                    </a:rPr>
                    <a:t>straight line.</a:t>
                  </a:r>
                </a:p>
                <a:p>
                  <a:r>
                    <a:rPr lang="en-US" dirty="0">
                      <a:solidFill>
                        <a:schemeClr val="tx1"/>
                      </a:solidFill>
                      <a:latin typeface="Arial" panose="020B0604020202020204" pitchFamily="34" charset="0"/>
                      <a:cs typeface="Arial" panose="020B0604020202020204" pitchFamily="34" charset="0"/>
                    </a:rPr>
                    <a:t>P, Q and R are said to be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b="1" dirty="0" smtClean="0">
                      <a:solidFill>
                        <a:schemeClr val="tx1"/>
                      </a:solidFill>
                      <a:latin typeface="Arial" panose="020B0604020202020204" pitchFamily="34" charset="0"/>
                      <a:cs typeface="Arial" panose="020B0604020202020204" pitchFamily="34" charset="0"/>
                    </a:rPr>
                    <a:t>collinear </a:t>
                  </a:r>
                  <a:r>
                    <a:rPr lang="en-US" dirty="0">
                      <a:solidFill>
                        <a:schemeClr val="tx1"/>
                      </a:solidFill>
                      <a:latin typeface="Arial" panose="020B0604020202020204" pitchFamily="34" charset="0"/>
                      <a:cs typeface="Arial" panose="020B0604020202020204" pitchFamily="34" charset="0"/>
                    </a:rPr>
                    <a:t>(they all lie on the same straight line).</a:t>
                  </a:r>
                </a:p>
              </p:txBody>
            </p:sp>
          </mc:Choice>
          <mc:Fallback xmlns="">
            <p:sp>
              <p:nvSpPr>
                <p:cNvPr id="9" name="Rectangle 8"/>
                <p:cNvSpPr>
                  <a:spLocks noRot="1" noChangeAspect="1" noMove="1" noResize="1" noEditPoints="1" noAdjustHandles="1" noChangeArrowheads="1" noChangeShapeType="1" noTextEdit="1"/>
                </p:cNvSpPr>
                <p:nvPr/>
              </p:nvSpPr>
              <p:spPr>
                <a:xfrm flipH="1">
                  <a:off x="150164" y="6673055"/>
                  <a:ext cx="5213924" cy="2020618"/>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0" name="Pentagon 9"/>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13</a:t>
              </a:r>
              <a:endParaRPr lang="en-US"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03100" y="2429475"/>
            <a:ext cx="1932996" cy="70290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3485" y="3672448"/>
            <a:ext cx="548640" cy="548640"/>
          </a:xfrm>
          <a:prstGeom prst="rect">
            <a:avLst/>
          </a:prstGeom>
        </p:spPr>
      </p:pic>
    </p:spTree>
    <p:extLst>
      <p:ext uri="{BB962C8B-B14F-4D97-AF65-F5344CB8AC3E}">
        <p14:creationId xmlns:p14="http://schemas.microsoft.com/office/powerpoint/2010/main" val="2773795186"/>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568</a:t>
            </a:r>
            <a:endParaRPr lang="en-GB" sz="1400" b="1" dirty="0">
              <a:latin typeface="Calibri" panose="020F0502020204030204" pitchFamily="34" charset="0"/>
            </a:endParaRPr>
          </a:p>
        </p:txBody>
      </p:sp>
      <p:sp>
        <p:nvSpPr>
          <p:cNvPr id="3" name="Rectangle 2"/>
          <p:cNvSpPr/>
          <p:nvPr/>
        </p:nvSpPr>
        <p:spPr>
          <a:xfrm>
            <a:off x="251520" y="1196752"/>
            <a:ext cx="5256584" cy="4832092"/>
          </a:xfrm>
          <a:prstGeom prst="rect">
            <a:avLst/>
          </a:prstGeom>
        </p:spPr>
        <p:txBody>
          <a:bodyPr wrap="square">
            <a:spAutoFit/>
          </a:bodyPr>
          <a:lstStyle/>
          <a:p>
            <a:pPr marL="690563" indent="-690563">
              <a:buClr>
                <a:srgbClr val="C00000"/>
              </a:buClr>
              <a:buFont typeface="+mj-lt"/>
              <a:buAutoNum type="arabicPeriod" startAt="14"/>
              <a:tabLst>
                <a:tab pos="2514600" algn="l"/>
              </a:tabLst>
            </a:pPr>
            <a:r>
              <a:rPr lang="en-US" sz="2800" b="1" dirty="0" smtClean="0">
                <a:solidFill>
                  <a:srgbClr val="C00000"/>
                </a:solidFill>
              </a:rPr>
              <a:t>Problem-solving / </a:t>
            </a:r>
            <a:r>
              <a:rPr lang="en-US" sz="2800" b="1" dirty="0">
                <a:solidFill>
                  <a:srgbClr val="C00000"/>
                </a:solidFill>
              </a:rPr>
              <a:t>Communication</a:t>
            </a:r>
            <a:r>
              <a:rPr lang="en-US" sz="2800" dirty="0"/>
              <a:t> The point P has coordinates (1, 3</a:t>
            </a:r>
            <a:r>
              <a:rPr lang="en-US" sz="2800" dirty="0" smtClean="0"/>
              <a:t>).</a:t>
            </a:r>
            <a:br>
              <a:rPr lang="en-US" sz="2800" dirty="0" smtClean="0"/>
            </a:br>
            <a:r>
              <a:rPr lang="en-US" sz="2800" dirty="0" smtClean="0"/>
              <a:t>The </a:t>
            </a:r>
            <a:r>
              <a:rPr lang="en-US" sz="2800" dirty="0"/>
              <a:t>point Q has coordinates (4,6). The point R has coordinates (10,12</a:t>
            </a:r>
            <a:r>
              <a:rPr lang="en-US" sz="2800" dirty="0" smtClean="0"/>
              <a:t>).</a:t>
            </a:r>
            <a:br>
              <a:rPr lang="en-US" sz="2800" dirty="0" smtClean="0"/>
            </a:br>
            <a:r>
              <a:rPr lang="en-US" sz="2800" dirty="0" smtClean="0"/>
              <a:t>Show </a:t>
            </a:r>
            <a:r>
              <a:rPr lang="en-US" sz="2800" dirty="0"/>
              <a:t>that points P, Q and R are collinear.</a:t>
            </a:r>
          </a:p>
          <a:p>
            <a:pPr marL="690563" indent="-690563">
              <a:buClr>
                <a:srgbClr val="C00000"/>
              </a:buClr>
              <a:buFont typeface="+mj-lt"/>
              <a:buAutoNum type="arabicPeriod" startAt="14"/>
              <a:tabLst>
                <a:tab pos="2514600" algn="l"/>
              </a:tabLst>
            </a:pPr>
            <a:r>
              <a:rPr lang="en-US" sz="2800" b="1" dirty="0" smtClean="0">
                <a:solidFill>
                  <a:srgbClr val="C00000"/>
                </a:solidFill>
              </a:rPr>
              <a:t>Reflect </a:t>
            </a:r>
            <a:r>
              <a:rPr lang="en-US" sz="2800" dirty="0"/>
              <a:t>Explain in your own words what 'Points X, Y and Z are collinear' means.</a:t>
            </a:r>
            <a:endParaRPr lang="en-US" sz="2800" dirty="0" smtClean="0"/>
          </a:p>
        </p:txBody>
      </p:sp>
      <p:sp>
        <p:nvSpPr>
          <p:cNvPr id="8" name="Title 1"/>
          <p:cNvSpPr>
            <a:spLocks noGrp="1"/>
          </p:cNvSpPr>
          <p:nvPr>
            <p:ph type="title"/>
          </p:nvPr>
        </p:nvSpPr>
        <p:spPr>
          <a:xfrm>
            <a:off x="35496" y="44624"/>
            <a:ext cx="7560840" cy="648072"/>
          </a:xfrm>
        </p:spPr>
        <p:txBody>
          <a:bodyPr>
            <a:noAutofit/>
          </a:bodyPr>
          <a:lstStyle/>
          <a:p>
            <a:r>
              <a:rPr lang="en-GB" sz="3200" dirty="0" smtClean="0"/>
              <a:t>18.4 </a:t>
            </a:r>
            <a:r>
              <a:rPr lang="en-GB" sz="3200" dirty="0"/>
              <a:t>– P</a:t>
            </a:r>
            <a:r>
              <a:rPr lang="en-GB" sz="3200" dirty="0" smtClean="0"/>
              <a:t>arallel Vectors and Collinear Points</a:t>
            </a:r>
            <a:endParaRPr lang="en-GB" sz="2800" b="1" dirty="0" smtClean="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61449372"/>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568</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93647051"/>
              </p:ext>
            </p:extLst>
          </p:nvPr>
        </p:nvGraphicFramePr>
        <p:xfrm>
          <a:off x="251518" y="1268760"/>
          <a:ext cx="8568952" cy="4564755"/>
        </p:xfrm>
        <a:graphic>
          <a:graphicData uri="http://schemas.openxmlformats.org/drawingml/2006/table">
            <a:tbl>
              <a:tblPr firstRow="1" bandRow="1">
                <a:effectLst/>
                <a:tableStyleId>{5940675A-B579-460E-94D1-54222C63F5DA}</a:tableStyleId>
              </a:tblPr>
              <a:tblGrid>
                <a:gridCol w="2142238"/>
                <a:gridCol w="2754308"/>
                <a:gridCol w="3672406"/>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Solve geometric problems in two dimensions using vector methods.</a:t>
                      </a:r>
                    </a:p>
                    <a:p>
                      <a:pPr marL="342900" indent="-342900">
                        <a:buFont typeface="Arial" panose="020B0604020202020204" pitchFamily="34" charset="0"/>
                        <a:buChar char="•"/>
                      </a:pPr>
                      <a:r>
                        <a:rPr lang="en-US" sz="2800" i="0" dirty="0" smtClean="0">
                          <a:latin typeface="Arial" panose="020B0604020202020204" pitchFamily="34" charset="0"/>
                          <a:cs typeface="Arial" panose="020B0604020202020204" pitchFamily="34" charset="0"/>
                        </a:rPr>
                        <a:t>Apply vector methods for simple geometric proofs.</a:t>
                      </a:r>
                      <a:endParaRPr lang="en-US" sz="28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800" dirty="0" smtClean="0">
                          <a:latin typeface="Arial" panose="020B0604020202020204" pitchFamily="34" charset="0"/>
                          <a:cs typeface="Arial" panose="020B0604020202020204" pitchFamily="34" charset="0"/>
                        </a:rPr>
                        <a:t>Programmers use vectors to calculate collisions between objects and/or people in computer games,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i="0" dirty="0" smtClean="0">
                          <a:latin typeface="Arial" panose="020B0604020202020204" pitchFamily="34" charset="0"/>
                          <a:cs typeface="Arial" panose="020B0604020202020204" pitchFamily="34" charset="0"/>
                        </a:rPr>
                        <a:t>The point M is on AB such that </a:t>
                      </a:r>
                      <a:br>
                        <a:rPr lang="en-US" sz="2600" i="0" dirty="0" smtClean="0">
                          <a:latin typeface="Arial" panose="020B0604020202020204" pitchFamily="34" charset="0"/>
                          <a:cs typeface="Arial" panose="020B0604020202020204" pitchFamily="34" charset="0"/>
                        </a:rPr>
                      </a:br>
                      <a:r>
                        <a:rPr lang="en-US" sz="2600" i="0" dirty="0" smtClean="0">
                          <a:latin typeface="Arial" panose="020B0604020202020204" pitchFamily="34" charset="0"/>
                          <a:cs typeface="Arial" panose="020B0604020202020204" pitchFamily="34" charset="0"/>
                        </a:rPr>
                        <a:t>AM:MB = 1:3. What fraction of </a:t>
                      </a:r>
                      <a:br>
                        <a:rPr lang="en-US" sz="2600" i="0" dirty="0" smtClean="0">
                          <a:latin typeface="Arial" panose="020B0604020202020204" pitchFamily="34" charset="0"/>
                          <a:cs typeface="Arial" panose="020B0604020202020204" pitchFamily="34" charset="0"/>
                        </a:rPr>
                      </a:br>
                      <a:r>
                        <a:rPr lang="en-US" sz="2600" i="0" dirty="0" smtClean="0">
                          <a:latin typeface="Arial" panose="020B0604020202020204" pitchFamily="34" charset="0"/>
                          <a:cs typeface="Arial" panose="020B0604020202020204" pitchFamily="34" charset="0"/>
                        </a:rPr>
                        <a:t>AB is AM?</a:t>
                      </a:r>
                      <a:endParaRPr lang="en-US" sz="26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98462"/>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18.5</a:t>
            </a:r>
            <a:endParaRPr lang="en-US" sz="246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58288" y="5013176"/>
            <a:ext cx="3699497" cy="528500"/>
          </a:xfrm>
          <a:prstGeom prst="rect">
            <a:avLst/>
          </a:prstGeom>
        </p:spPr>
      </p:pic>
    </p:spTree>
    <p:extLst>
      <p:ext uri="{BB962C8B-B14F-4D97-AF65-F5344CB8AC3E}">
        <p14:creationId xmlns:p14="http://schemas.microsoft.com/office/powerpoint/2010/main" val="4072054240"/>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4896544" cy="5572295"/>
              </a:xfrm>
              <a:prstGeom prst="rect">
                <a:avLst/>
              </a:prstGeom>
            </p:spPr>
            <p:txBody>
              <a:bodyPr wrap="square">
                <a:spAutoFit/>
              </a:bodyPr>
              <a:lstStyle/>
              <a:p>
                <a:pPr marL="517525" indent="-517525">
                  <a:buClr>
                    <a:srgbClr val="C00000"/>
                  </a:buClr>
                  <a:buFont typeface="+mj-lt"/>
                  <a:buAutoNum type="arabicPeriod"/>
                  <a:tabLst>
                    <a:tab pos="2514600" algn="l"/>
                  </a:tabLst>
                </a:pPr>
                <a:r>
                  <a:rPr lang="en-US" sz="3200" dirty="0" smtClean="0"/>
                  <a:t>Find </a:t>
                </a:r>
                <a:r>
                  <a:rPr lang="en-US" sz="3200" dirty="0"/>
                  <a:t>three pairs of parallel vectors</a:t>
                </a:r>
                <a:r>
                  <a:rPr lang="en-US" sz="3200" dirty="0" smtClean="0"/>
                  <a:t>.</a:t>
                </a:r>
                <a:br>
                  <a:rPr lang="en-US" sz="3200" dirty="0" smtClean="0"/>
                </a:br>
                <a:r>
                  <a:rPr lang="en-US" sz="3200" dirty="0" smtClean="0"/>
                  <a:t/>
                </a:r>
                <a:br>
                  <a:rPr lang="en-US" sz="3200" dirty="0" smtClean="0"/>
                </a:br>
                <a:r>
                  <a:rPr lang="en-US" sz="3200" dirty="0" smtClean="0"/>
                  <a:t/>
                </a:r>
                <a:br>
                  <a:rPr lang="en-US" sz="3200" dirty="0" smtClean="0"/>
                </a:br>
                <a:endParaRPr lang="en-US" sz="3200" dirty="0"/>
              </a:p>
              <a:p>
                <a:pPr marL="517525" indent="-517525">
                  <a:buClr>
                    <a:srgbClr val="C00000"/>
                  </a:buClr>
                  <a:buFont typeface="+mj-lt"/>
                  <a:buAutoNum type="arabicPeriod"/>
                  <a:tabLst>
                    <a:tab pos="2514600" algn="l"/>
                  </a:tabLst>
                </a:pP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𝐏𝐐</m:t>
                        </m:r>
                      </m:e>
                    </m:acc>
                  </m:oMath>
                </a14:m>
                <a:r>
                  <a:rPr lang="en-US" sz="3200" dirty="0" smtClean="0"/>
                  <a:t> </a:t>
                </a:r>
                <a:r>
                  <a:rPr lang="en-US" sz="3200" dirty="0"/>
                  <a:t>= 3</a:t>
                </a:r>
                <a:r>
                  <a:rPr lang="en-US" sz="3200" b="1" dirty="0"/>
                  <a:t>a</a:t>
                </a:r>
                <a:r>
                  <a:rPr lang="en-US" sz="3200" dirty="0"/>
                  <a:t> - 2</a:t>
                </a:r>
                <a:r>
                  <a:rPr lang="en-US" sz="3200" b="1" dirty="0"/>
                  <a:t>b</a:t>
                </a:r>
                <a:r>
                  <a:rPr lang="en-US" sz="3200" dirty="0"/>
                  <a:t> and </a:t>
                </a: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𝐏𝐑</m:t>
                        </m:r>
                      </m:e>
                    </m:acc>
                  </m:oMath>
                </a14:m>
                <a:r>
                  <a:rPr lang="en-US" sz="3200" dirty="0"/>
                  <a:t> = 9a </a:t>
                </a:r>
                <a:r>
                  <a:rPr lang="en-US" sz="3200" dirty="0" smtClean="0"/>
                  <a:t>-6b. What </a:t>
                </a:r>
                <a:r>
                  <a:rPr lang="en-US" sz="3200" dirty="0"/>
                  <a:t>does this tell you about </a:t>
                </a:r>
                <a:endParaRPr lang="en-US" sz="3200" dirty="0" smtClean="0"/>
              </a:p>
              <a:p>
                <a:pPr marL="914400" lvl="1" indent="-457200">
                  <a:buClr>
                    <a:srgbClr val="C00000"/>
                  </a:buClr>
                  <a:buFont typeface="+mj-lt"/>
                  <a:buAutoNum type="alphaLcPeriod"/>
                  <a:tabLst>
                    <a:tab pos="2514600" algn="l"/>
                  </a:tabLst>
                </a:pPr>
                <a:r>
                  <a:rPr lang="en-US" sz="3200" dirty="0" smtClean="0"/>
                  <a:t>PQ </a:t>
                </a:r>
                <a:r>
                  <a:rPr lang="en-US" sz="3200" dirty="0"/>
                  <a:t>and PR </a:t>
                </a:r>
                <a:endParaRPr lang="en-US" sz="3200" dirty="0" smtClean="0"/>
              </a:p>
              <a:p>
                <a:pPr marL="914400" lvl="1" indent="-457200">
                  <a:buClr>
                    <a:srgbClr val="C00000"/>
                  </a:buClr>
                  <a:buFont typeface="+mj-lt"/>
                  <a:buAutoNum type="alphaLcPeriod"/>
                  <a:tabLst>
                    <a:tab pos="2514600" algn="l"/>
                  </a:tabLst>
                </a:pPr>
                <a:r>
                  <a:rPr lang="en-US" sz="3200" dirty="0" smtClean="0"/>
                  <a:t>the </a:t>
                </a:r>
                <a:r>
                  <a:rPr lang="en-US" sz="3200" dirty="0"/>
                  <a:t>points P, Q and R?</a:t>
                </a:r>
                <a:endParaRPr lang="en-US" sz="32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4896544" cy="5572295"/>
              </a:xfrm>
              <a:prstGeom prst="rect">
                <a:avLst/>
              </a:prstGeom>
              <a:blipFill rotWithShape="0">
                <a:blip r:embed="rId4"/>
                <a:stretch>
                  <a:fillRect l="-2864" t="-1422" r="-3113" b="-2626"/>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sp>
        <p:nvSpPr>
          <p:cNvPr id="6" name="Flowchart: Delay 5"/>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
        <p:nvSpPr>
          <p:cNvPr id="2" name="Rounded Rectangle 1"/>
          <p:cNvSpPr/>
          <p:nvPr/>
        </p:nvSpPr>
        <p:spPr>
          <a:xfrm>
            <a:off x="268462" y="2348880"/>
            <a:ext cx="1118245" cy="576064"/>
          </a:xfrm>
          <a:prstGeom prst="roundRect">
            <a:avLst/>
          </a:prstGeom>
          <a:solidFill>
            <a:schemeClr val="accent3">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2</a:t>
            </a:r>
            <a:r>
              <a:rPr lang="en-US" sz="2200" b="1" dirty="0" smtClean="0">
                <a:solidFill>
                  <a:schemeClr val="tx1"/>
                </a:solidFill>
                <a:latin typeface="Arial" panose="020B0604020202020204" pitchFamily="34" charset="0"/>
                <a:cs typeface="Arial" panose="020B0604020202020204" pitchFamily="34" charset="0"/>
              </a:rPr>
              <a:t>p</a:t>
            </a:r>
            <a:endParaRPr lang="en-US" sz="22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475656" y="2348880"/>
            <a:ext cx="1118245" cy="576064"/>
          </a:xfrm>
          <a:prstGeom prst="roundRect">
            <a:avLst/>
          </a:prstGeom>
          <a:solidFill>
            <a:schemeClr val="accent4">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smtClean="0">
                <a:solidFill>
                  <a:schemeClr val="tx1"/>
                </a:solidFill>
                <a:latin typeface="Arial" panose="020B0604020202020204" pitchFamily="34" charset="0"/>
                <a:cs typeface="Arial" panose="020B0604020202020204" pitchFamily="34" charset="0"/>
              </a:rPr>
              <a:t>p - q</a:t>
            </a:r>
            <a:endParaRPr lang="en-US" sz="2200" b="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2733675" y="2348880"/>
            <a:ext cx="1118245" cy="576064"/>
          </a:xfrm>
          <a:prstGeom prst="roundRect">
            <a:avLst/>
          </a:prstGeom>
          <a:solidFill>
            <a:schemeClr val="tx2">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3</a:t>
            </a:r>
            <a:r>
              <a:rPr lang="en-US" sz="2200" b="1" dirty="0" smtClean="0">
                <a:solidFill>
                  <a:schemeClr val="tx1"/>
                </a:solidFill>
                <a:latin typeface="Arial" panose="020B0604020202020204" pitchFamily="34" charset="0"/>
                <a:cs typeface="Arial" panose="020B0604020202020204" pitchFamily="34" charset="0"/>
              </a:rPr>
              <a:t>q -p</a:t>
            </a:r>
            <a:endParaRPr lang="en-US" sz="2200" b="1"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3995936" y="2348880"/>
            <a:ext cx="1118245" cy="576064"/>
          </a:xfrm>
          <a:prstGeom prst="roundRect">
            <a:avLst/>
          </a:pr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a:solidFill>
                  <a:schemeClr val="tx1"/>
                </a:solidFill>
                <a:latin typeface="Arial" panose="020B0604020202020204" pitchFamily="34" charset="0"/>
                <a:cs typeface="Arial" panose="020B0604020202020204" pitchFamily="34" charset="0"/>
              </a:rPr>
              <a:t>5</a:t>
            </a:r>
            <a:r>
              <a:rPr lang="en-US" sz="2200" b="1" dirty="0" smtClean="0">
                <a:solidFill>
                  <a:schemeClr val="tx1"/>
                </a:solidFill>
                <a:latin typeface="Arial" panose="020B0604020202020204" pitchFamily="34" charset="0"/>
                <a:cs typeface="Arial" panose="020B0604020202020204" pitchFamily="34" charset="0"/>
              </a:rPr>
              <a:t>p</a:t>
            </a:r>
            <a:endParaRPr lang="en-US" sz="2200" b="1"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268462" y="3068960"/>
            <a:ext cx="1118245" cy="576064"/>
          </a:xfrm>
          <a:prstGeom prst="roundRect">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4</a:t>
            </a:r>
            <a:r>
              <a:rPr lang="en-US" sz="2200" b="1" dirty="0" smtClean="0">
                <a:solidFill>
                  <a:schemeClr val="tx1"/>
                </a:solidFill>
                <a:latin typeface="Arial" panose="020B0604020202020204" pitchFamily="34" charset="0"/>
                <a:cs typeface="Arial" panose="020B0604020202020204" pitchFamily="34" charset="0"/>
              </a:rPr>
              <a:t>p – 8q</a:t>
            </a:r>
            <a:endParaRPr lang="en-US" sz="2200" b="1"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1475656" y="3068960"/>
            <a:ext cx="1118245" cy="576064"/>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4</a:t>
            </a:r>
            <a:r>
              <a:rPr lang="en-US" sz="2200" b="1" dirty="0" smtClean="0">
                <a:solidFill>
                  <a:schemeClr val="tx1"/>
                </a:solidFill>
                <a:latin typeface="Arial" panose="020B0604020202020204" pitchFamily="34" charset="0"/>
                <a:cs typeface="Arial" panose="020B0604020202020204" pitchFamily="34" charset="0"/>
              </a:rPr>
              <a:t>q</a:t>
            </a:r>
            <a:r>
              <a:rPr lang="en-US" sz="2200" dirty="0" smtClean="0">
                <a:solidFill>
                  <a:schemeClr val="tx1"/>
                </a:solidFill>
                <a:latin typeface="Arial" panose="020B0604020202020204" pitchFamily="34" charset="0"/>
                <a:cs typeface="Arial" panose="020B0604020202020204" pitchFamily="34" charset="0"/>
              </a:rPr>
              <a:t> - 4</a:t>
            </a:r>
            <a:r>
              <a:rPr lang="en-US" sz="2200" b="1" dirty="0" smtClean="0">
                <a:solidFill>
                  <a:schemeClr val="tx1"/>
                </a:solidFill>
                <a:latin typeface="Arial" panose="020B0604020202020204" pitchFamily="34" charset="0"/>
                <a:cs typeface="Arial" panose="020B0604020202020204" pitchFamily="34" charset="0"/>
              </a:rPr>
              <a:t>p</a:t>
            </a:r>
            <a:endParaRPr lang="en-US" sz="2200" b="1"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2705771" y="3068960"/>
            <a:ext cx="1163649" cy="576064"/>
          </a:xfrm>
          <a:prstGeom prst="roundRect">
            <a:avLst/>
          </a:prstGeom>
          <a:solidFill>
            <a:schemeClr val="accent6">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2</a:t>
            </a:r>
            <a:r>
              <a:rPr lang="en-US" sz="2200" b="1" dirty="0" smtClean="0">
                <a:solidFill>
                  <a:schemeClr val="tx1"/>
                </a:solidFill>
                <a:latin typeface="Arial" panose="020B0604020202020204" pitchFamily="34" charset="0"/>
                <a:cs typeface="Arial" panose="020B0604020202020204" pitchFamily="34" charset="0"/>
              </a:rPr>
              <a:t>p – 5q</a:t>
            </a:r>
            <a:endParaRPr lang="en-US" sz="2200" b="1"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3995936" y="3068960"/>
            <a:ext cx="1118245" cy="576064"/>
          </a:xfrm>
          <a:prstGeom prst="roundRect">
            <a:avLst/>
          </a:prstGeom>
          <a:solidFill>
            <a:schemeClr val="tx2">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3</a:t>
            </a:r>
            <a:r>
              <a:rPr lang="en-US" sz="2200" b="1" dirty="0" smtClean="0">
                <a:solidFill>
                  <a:schemeClr val="tx1"/>
                </a:solidFill>
                <a:latin typeface="Arial" panose="020B0604020202020204" pitchFamily="34" charset="0"/>
                <a:cs typeface="Arial" panose="020B0604020202020204" pitchFamily="34" charset="0"/>
              </a:rPr>
              <a:t>p - q</a:t>
            </a:r>
            <a:endParaRPr lang="en-US" sz="2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244307"/>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634346"/>
              </a:xfrm>
              <a:prstGeom prst="rect">
                <a:avLst/>
              </a:prstGeom>
            </p:spPr>
            <p:txBody>
              <a:bodyPr wrap="square">
                <a:spAutoFit/>
              </a:bodyPr>
              <a:lstStyle/>
              <a:p>
                <a:pPr marL="465138" indent="-465138">
                  <a:buClr>
                    <a:srgbClr val="C00000"/>
                  </a:buClr>
                  <a:buFont typeface="+mj-lt"/>
                  <a:buAutoNum type="arabicPeriod" startAt="3"/>
                  <a:tabLst>
                    <a:tab pos="2514600" algn="l"/>
                  </a:tabLst>
                </a:pPr>
                <a:r>
                  <a:rPr lang="en-US" sz="2000" b="1" dirty="0" smtClean="0">
                    <a:solidFill>
                      <a:srgbClr val="C00000"/>
                    </a:solidFill>
                  </a:rPr>
                  <a:t>Reasoning / Communication </a:t>
                </a:r>
                <a:r>
                  <a:rPr lang="en-US" sz="2000" dirty="0" smtClean="0"/>
                  <a:t>In triangle </a:t>
                </a:r>
                <a:r>
                  <a:rPr lang="en-US" sz="2000" dirty="0"/>
                  <a:t>OAB, the point M is the midpoint of OA and the point N is the midpoint of </a:t>
                </a:r>
                <a:r>
                  <a:rPr lang="en-US" sz="2000" dirty="0" smtClean="0"/>
                  <a:t>OB.</a:t>
                </a:r>
                <a:br>
                  <a:rPr lang="en-US" sz="2000" dirty="0" smtClean="0"/>
                </a:b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𝐎𝐀</m:t>
                        </m:r>
                      </m:e>
                    </m:acc>
                  </m:oMath>
                </a14:m>
                <a:r>
                  <a:rPr lang="en-US" sz="2000" dirty="0" smtClean="0"/>
                  <a:t> </a:t>
                </a:r>
                <a:r>
                  <a:rPr lang="en-US" sz="2000" dirty="0"/>
                  <a:t>= 2</a:t>
                </a:r>
                <a:r>
                  <a:rPr lang="en-US" sz="2000" b="1" dirty="0"/>
                  <a:t>a</a:t>
                </a:r>
                <a:r>
                  <a:rPr lang="en-US" sz="2000" dirty="0"/>
                  <a:t> and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𝐎𝐁</m:t>
                        </m:r>
                      </m:e>
                    </m:acc>
                  </m:oMath>
                </a14:m>
                <a:r>
                  <a:rPr lang="en-US" sz="2000" dirty="0" smtClean="0"/>
                  <a:t> = 2</a:t>
                </a:r>
                <a:r>
                  <a:rPr lang="en-US" sz="2000" b="1" dirty="0" smtClean="0"/>
                  <a:t>b</a:t>
                </a:r>
                <a:r>
                  <a:rPr lang="en-US" sz="2000" dirty="0"/>
                  <a:t>. </a:t>
                </a:r>
                <a:endParaRPr lang="en-US" sz="2000" dirty="0" smtClean="0"/>
              </a:p>
              <a:p>
                <a:pPr marL="914400" lvl="1" indent="-457200">
                  <a:buClr>
                    <a:srgbClr val="C00000"/>
                  </a:buClr>
                  <a:buFont typeface="+mj-lt"/>
                  <a:buAutoNum type="alphaLcPeriod"/>
                  <a:tabLst>
                    <a:tab pos="2514600" algn="l"/>
                  </a:tabLst>
                </a:pPr>
                <a:r>
                  <a:rPr lang="en-US" sz="2000" dirty="0" smtClean="0"/>
                  <a:t>Express </a:t>
                </a:r>
                <a:r>
                  <a:rPr lang="en-US" sz="2000" dirty="0"/>
                  <a:t>in terms </a:t>
                </a:r>
                <a:r>
                  <a:rPr lang="en-US" sz="2000" dirty="0" smtClean="0"/>
                  <a:t/>
                </a:r>
                <a:br>
                  <a:rPr lang="en-US" sz="2000" dirty="0" smtClean="0"/>
                </a:br>
                <a:r>
                  <a:rPr lang="en-US" sz="2000" dirty="0" smtClean="0"/>
                  <a:t>of </a:t>
                </a:r>
                <a:r>
                  <a:rPr lang="en-US" sz="2000" b="1" dirty="0"/>
                  <a:t>a</a:t>
                </a:r>
                <a:r>
                  <a:rPr lang="en-US" sz="2000" dirty="0"/>
                  <a:t> and/or </a:t>
                </a:r>
                <a:r>
                  <a:rPr lang="en-US" sz="2000" b="1" dirty="0"/>
                  <a:t>b</a:t>
                </a:r>
              </a:p>
              <a:p>
                <a:pPr marL="1258888" lvl="2" indent="-344488">
                  <a:buClr>
                    <a:srgbClr val="C00000"/>
                  </a:buClr>
                  <a:buFont typeface="+mj-lt"/>
                  <a:buAutoNum type="romanLcPeriod"/>
                  <a:tabLst>
                    <a:tab pos="2346325" algn="l"/>
                  </a:tabLst>
                </a:pP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𝐎𝐌</m:t>
                        </m:r>
                      </m:e>
                    </m:acc>
                  </m:oMath>
                </a14:m>
                <a:r>
                  <a:rPr lang="en-US" sz="2000" dirty="0" smtClean="0"/>
                  <a:t> 	</a:t>
                </a:r>
              </a:p>
              <a:p>
                <a:pPr marL="1258888" lvl="2" indent="-344488">
                  <a:buClr>
                    <a:srgbClr val="C00000"/>
                  </a:buClr>
                  <a:buFont typeface="+mj-lt"/>
                  <a:buAutoNum type="romanLcPeriod"/>
                  <a:tabLst>
                    <a:tab pos="2346325" algn="l"/>
                  </a:tabLst>
                </a:pP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𝐎𝐍</m:t>
                        </m:r>
                      </m:e>
                    </m:acc>
                  </m:oMath>
                </a14:m>
                <a:r>
                  <a:rPr lang="en-US" sz="2000" dirty="0"/>
                  <a:t> </a:t>
                </a:r>
                <a:endParaRPr lang="en-US" sz="2000" dirty="0" smtClean="0"/>
              </a:p>
              <a:p>
                <a:pPr marL="1428750" lvl="2" indent="-514350">
                  <a:buClr>
                    <a:srgbClr val="C00000"/>
                  </a:buClr>
                  <a:buFont typeface="+mj-lt"/>
                  <a:buAutoNum type="romanLcPeriod" startAt="3"/>
                  <a:tabLst>
                    <a:tab pos="2346325" algn="l"/>
                  </a:tabLst>
                </a:pP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𝐌𝐎</m:t>
                        </m:r>
                      </m:e>
                    </m:acc>
                  </m:oMath>
                </a14:m>
                <a:r>
                  <a:rPr lang="en-US" sz="2000" dirty="0"/>
                  <a:t> </a:t>
                </a:r>
                <a:r>
                  <a:rPr lang="en-US" sz="2000" dirty="0" smtClean="0"/>
                  <a:t>	</a:t>
                </a:r>
                <a:r>
                  <a:rPr lang="en-US" sz="2000" dirty="0" smtClean="0">
                    <a:solidFill>
                      <a:srgbClr val="C00000"/>
                    </a:solidFill>
                  </a:rPr>
                  <a:t>iv.</a:t>
                </a:r>
                <a:r>
                  <a:rPr lang="en-US" sz="2000" dirty="0" smtClean="0"/>
                  <a:t>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𝐍𝐎</m:t>
                        </m:r>
                      </m:e>
                    </m:acc>
                  </m:oMath>
                </a14:m>
                <a:r>
                  <a:rPr lang="en-US" sz="2000" dirty="0"/>
                  <a:t> </a:t>
                </a:r>
                <a:endParaRPr lang="en-US" sz="2000" dirty="0" smtClean="0"/>
              </a:p>
              <a:p>
                <a:pPr marL="914400" lvl="1" indent="-457200">
                  <a:buClr>
                    <a:srgbClr val="C00000"/>
                  </a:buClr>
                  <a:buFont typeface="+mj-lt"/>
                  <a:buAutoNum type="alphaLcPeriod"/>
                  <a:tabLst>
                    <a:tab pos="2514600" algn="l"/>
                  </a:tabLst>
                </a:pPr>
                <a:r>
                  <a:rPr lang="en-US" sz="2000" dirty="0" smtClean="0"/>
                  <a:t>Express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𝐀𝐁</m:t>
                        </m:r>
                      </m:e>
                    </m:acc>
                  </m:oMath>
                </a14:m>
                <a:r>
                  <a:rPr lang="en-US" sz="2000" dirty="0"/>
                  <a:t> in terms of </a:t>
                </a:r>
                <a:r>
                  <a:rPr lang="en-US" sz="2000" b="1" dirty="0"/>
                  <a:t>a</a:t>
                </a:r>
                <a:r>
                  <a:rPr lang="en-US" sz="2000" dirty="0"/>
                  <a:t> and </a:t>
                </a:r>
                <a:r>
                  <a:rPr lang="en-US" sz="2000" b="1" dirty="0"/>
                  <a:t>b</a:t>
                </a:r>
                <a:r>
                  <a:rPr lang="en-US" sz="2000" dirty="0"/>
                  <a:t>. </a:t>
                </a:r>
                <a:endParaRPr lang="en-US" sz="2000" dirty="0" smtClean="0"/>
              </a:p>
              <a:p>
                <a:pPr marL="914400" lvl="1" indent="-457200">
                  <a:buClr>
                    <a:srgbClr val="C00000"/>
                  </a:buClr>
                  <a:buFont typeface="+mj-lt"/>
                  <a:buAutoNum type="alphaLcPeriod"/>
                  <a:tabLst>
                    <a:tab pos="2514600" algn="l"/>
                  </a:tabLst>
                </a:pPr>
                <a:r>
                  <a:rPr lang="en-US" sz="2000" dirty="0" smtClean="0"/>
                  <a:t>Express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𝐌𝐍</m:t>
                        </m:r>
                      </m:e>
                    </m:acc>
                  </m:oMath>
                </a14:m>
                <a:r>
                  <a:rPr lang="en-US" sz="2000" dirty="0"/>
                  <a:t> in terms of </a:t>
                </a:r>
                <a:r>
                  <a:rPr lang="en-US" sz="2000" b="1" dirty="0"/>
                  <a:t>a</a:t>
                </a:r>
                <a:r>
                  <a:rPr lang="en-US" sz="2000" dirty="0"/>
                  <a:t> and </a:t>
                </a:r>
                <a:r>
                  <a:rPr lang="en-US" sz="2000" b="1" dirty="0"/>
                  <a:t>b</a:t>
                </a:r>
                <a:r>
                  <a:rPr lang="en-US" sz="2000" dirty="0"/>
                  <a:t>. </a:t>
                </a:r>
                <a:endParaRPr lang="en-US" sz="2000" dirty="0" smtClean="0"/>
              </a:p>
              <a:p>
                <a:pPr marL="914400" lvl="1" indent="-457200">
                  <a:buClr>
                    <a:srgbClr val="C00000"/>
                  </a:buClr>
                  <a:buFont typeface="+mj-lt"/>
                  <a:buAutoNum type="alphaLcPeriod"/>
                  <a:tabLst>
                    <a:tab pos="2514600" algn="l"/>
                  </a:tabLst>
                </a:pPr>
                <a:r>
                  <a:rPr lang="en-US" sz="2000" dirty="0" smtClean="0"/>
                  <a:t>Explain </a:t>
                </a:r>
                <a:r>
                  <a:rPr lang="en-US" sz="2000" dirty="0"/>
                  <a:t>what the answers to parts </a:t>
                </a:r>
                <a:r>
                  <a:rPr lang="en-US" sz="2000" b="1" dirty="0"/>
                  <a:t>b</a:t>
                </a:r>
                <a:r>
                  <a:rPr lang="en-US" sz="2000" dirty="0"/>
                  <a:t> and </a:t>
                </a:r>
                <a:r>
                  <a:rPr lang="en-US" sz="2000" b="1" dirty="0"/>
                  <a:t>c</a:t>
                </a:r>
                <a:r>
                  <a:rPr lang="en-US" sz="2000" dirty="0"/>
                  <a:t> show about AB and MN.</a:t>
                </a:r>
                <a:endParaRPr lang="en-US" sz="20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634346"/>
              </a:xfrm>
              <a:prstGeom prst="rect">
                <a:avLst/>
              </a:prstGeom>
              <a:blipFill rotWithShape="0">
                <a:blip r:embed="rId4"/>
                <a:stretch>
                  <a:fillRect l="-1043" t="-526" r="-1159" b="-1314"/>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58691" y="2204864"/>
            <a:ext cx="2165343" cy="1466844"/>
          </a:xfrm>
          <a:prstGeom prst="rect">
            <a:avLst/>
          </a:prstGeom>
        </p:spPr>
      </p:pic>
      <p:sp>
        <p:nvSpPr>
          <p:cNvPr id="5" name="Rectangle 4"/>
          <p:cNvSpPr/>
          <p:nvPr/>
        </p:nvSpPr>
        <p:spPr>
          <a:xfrm>
            <a:off x="3347864" y="2204864"/>
            <a:ext cx="7200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flipH="1">
                <a:off x="251520" y="5784565"/>
                <a:ext cx="5204539" cy="81278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Q3a </a:t>
                </a:r>
                <a:r>
                  <a:rPr lang="en-US" sz="2200" b="1" dirty="0" err="1" smtClean="0">
                    <a:solidFill>
                      <a:srgbClr val="C00000"/>
                    </a:solidFill>
                    <a:latin typeface="Arial" panose="020B0604020202020204" pitchFamily="34" charset="0"/>
                    <a:cs typeface="Arial" panose="020B0604020202020204" pitchFamily="34" charset="0"/>
                  </a:rPr>
                  <a:t>i</a:t>
                </a:r>
                <a:r>
                  <a:rPr lang="en-US" sz="2200" b="1" dirty="0" smtClean="0">
                    <a:solidFill>
                      <a:srgbClr val="C00000"/>
                    </a:solidFill>
                    <a:latin typeface="Arial" panose="020B0604020202020204" pitchFamily="34" charset="0"/>
                    <a:cs typeface="Arial" panose="020B0604020202020204" pitchFamily="34" charset="0"/>
                  </a:rPr>
                  <a:t>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M is </a:t>
                </a:r>
                <a:r>
                  <a:rPr lang="en-US" sz="2200" dirty="0">
                    <a:solidFill>
                      <a:schemeClr val="tx1"/>
                    </a:solidFill>
                    <a:latin typeface="Arial" panose="020B0604020202020204" pitchFamily="34" charset="0"/>
                    <a:cs typeface="Arial" panose="020B0604020202020204" pitchFamily="34" charset="0"/>
                  </a:rPr>
                  <a:t>the midpoint of OA </a:t>
                </a:r>
                <a:r>
                  <a:rPr lang="en-US" sz="2200" dirty="0" smtClean="0">
                    <a:solidFill>
                      <a:schemeClr val="tx1"/>
                    </a:solidFill>
                    <a:latin typeface="Arial" panose="020B0604020202020204" pitchFamily="34" charset="0"/>
                    <a:cs typeface="Arial" panose="020B0604020202020204" pitchFamily="34" charset="0"/>
                  </a:rPr>
                  <a:t>so </a:t>
                </a:r>
                <a14:m>
                  <m:oMath xmlns:m="http://schemas.openxmlformats.org/officeDocument/2006/math">
                    <m:acc>
                      <m:accPr>
                        <m:chr m:val="⃗"/>
                        <m:ctrlPr>
                          <a:rPr lang="en-US" sz="2200" b="1" i="1" dirty="0">
                            <a:solidFill>
                              <a:schemeClr val="tx1"/>
                            </a:solidFill>
                            <a:latin typeface="Cambria Math" panose="02040503050406030204" pitchFamily="18" charset="0"/>
                          </a:rPr>
                        </m:ctrlPr>
                      </m:accPr>
                      <m:e>
                        <m:r>
                          <a:rPr lang="en-US" sz="2200" b="1" i="0" dirty="0" smtClean="0">
                            <a:solidFill>
                              <a:schemeClr val="tx1"/>
                            </a:solidFill>
                            <a:latin typeface="Cambria Math" panose="02040503050406030204" pitchFamily="18" charset="0"/>
                          </a:rPr>
                          <m:t>𝐎𝐌</m:t>
                        </m:r>
                      </m:e>
                    </m:acc>
                  </m:oMath>
                </a14:m>
                <a:r>
                  <a:rPr lang="en-US" sz="2200" dirty="0" smtClean="0">
                    <a:solidFill>
                      <a:schemeClr val="tx1"/>
                    </a:solidFill>
                    <a:latin typeface="Arial" panose="020B0604020202020204" pitchFamily="34" charset="0"/>
                    <a:cs typeface="Arial" panose="020B0604020202020204" pitchFamily="34" charset="0"/>
                  </a:rPr>
                  <a:t> = </a:t>
                </a:r>
                <a:r>
                  <a:rPr lang="en-US" sz="2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2200" dirty="0">
                  <a:solidFill>
                    <a:schemeClr val="tx1"/>
                  </a:solidFill>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flipH="1">
                <a:off x="251520" y="5784565"/>
                <a:ext cx="5204539" cy="812787"/>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204891507"/>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156266"/>
              </a:xfrm>
              <a:prstGeom prst="rect">
                <a:avLst/>
              </a:prstGeom>
            </p:spPr>
            <p:txBody>
              <a:bodyPr wrap="square">
                <a:spAutoFit/>
              </a:bodyPr>
              <a:lstStyle/>
              <a:p>
                <a:pPr marL="465138" indent="-465138">
                  <a:buClr>
                    <a:srgbClr val="C00000"/>
                  </a:buClr>
                  <a:buFont typeface="+mj-lt"/>
                  <a:buAutoNum type="arabicPeriod" startAt="4"/>
                  <a:tabLst>
                    <a:tab pos="2514600" algn="l"/>
                  </a:tabLst>
                </a:pPr>
                <a:r>
                  <a:rPr lang="en-US" sz="3200" b="1" dirty="0" smtClean="0">
                    <a:solidFill>
                      <a:srgbClr val="C00000"/>
                    </a:solidFill>
                  </a:rPr>
                  <a:t>Reasoning </a:t>
                </a:r>
                <a:r>
                  <a:rPr lang="en-US" sz="3200" dirty="0" smtClean="0"/>
                  <a:t>In </a:t>
                </a:r>
                <a:r>
                  <a:rPr lang="en-US" sz="3200" dirty="0"/>
                  <a:t>triangle ABO, OA = a, and OB = b. The </a:t>
                </a:r>
                <a:r>
                  <a:rPr lang="en-US" sz="3200" dirty="0" smtClean="0"/>
                  <a:t>point X </a:t>
                </a:r>
                <a:br>
                  <a:rPr lang="en-US" sz="3200" dirty="0" smtClean="0"/>
                </a:br>
                <a:r>
                  <a:rPr lang="en-US" sz="3200" dirty="0" smtClean="0"/>
                  <a:t>divides </a:t>
                </a:r>
                <a:r>
                  <a:rPr lang="en-US" sz="3200" dirty="0"/>
                  <a:t>AB in the ratio </a:t>
                </a:r>
                <a:r>
                  <a:rPr lang="en-US" sz="3200" dirty="0" smtClean="0"/>
                  <a:t/>
                </a:r>
                <a:br>
                  <a:rPr lang="en-US" sz="3200" dirty="0" smtClean="0"/>
                </a:br>
                <a:r>
                  <a:rPr lang="en-US" sz="3200" dirty="0" smtClean="0"/>
                  <a:t>1:2. Express </a:t>
                </a:r>
                <a:r>
                  <a:rPr lang="en-US" sz="3200" dirty="0"/>
                  <a:t>in </a:t>
                </a:r>
                <a:r>
                  <a:rPr lang="en-US" sz="3200" dirty="0" smtClean="0"/>
                  <a:t>terms of </a:t>
                </a:r>
                <a:br>
                  <a:rPr lang="en-US" sz="3200" dirty="0" smtClean="0"/>
                </a:br>
                <a:r>
                  <a:rPr lang="en-US" sz="3200" b="1" dirty="0" smtClean="0"/>
                  <a:t>a</a:t>
                </a:r>
                <a:r>
                  <a:rPr lang="en-US" sz="3200" dirty="0" smtClean="0"/>
                  <a:t> </a:t>
                </a:r>
                <a:r>
                  <a:rPr lang="en-US" sz="3200" dirty="0"/>
                  <a:t>and </a:t>
                </a:r>
                <a:r>
                  <a:rPr lang="en-US" sz="3200" b="1" dirty="0"/>
                  <a:t>b</a:t>
                </a:r>
                <a:r>
                  <a:rPr lang="en-US" sz="3200" dirty="0"/>
                  <a:t> </a:t>
                </a:r>
                <a:endParaRPr lang="en-US" sz="3200" dirty="0" smtClean="0"/>
              </a:p>
              <a:p>
                <a:pPr marL="922338" lvl="1" indent="-465138">
                  <a:buClr>
                    <a:srgbClr val="C00000"/>
                  </a:buClr>
                  <a:buFont typeface="+mj-lt"/>
                  <a:buAutoNum type="alphaLcPeriod"/>
                  <a:tabLst>
                    <a:tab pos="2514600" algn="l"/>
                  </a:tabLst>
                </a:pP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𝐀𝐗</m:t>
                        </m:r>
                      </m:e>
                    </m:acc>
                  </m:oMath>
                </a14:m>
                <a:r>
                  <a:rPr lang="en-US" sz="3200" dirty="0"/>
                  <a:t> </a:t>
                </a:r>
                <a:r>
                  <a:rPr lang="en-US" sz="3200" dirty="0" smtClean="0"/>
                  <a:t>	</a:t>
                </a:r>
              </a:p>
              <a:p>
                <a:pPr marL="922338" lvl="1" indent="-465138">
                  <a:buClr>
                    <a:srgbClr val="C00000"/>
                  </a:buClr>
                  <a:buFont typeface="+mj-lt"/>
                  <a:buAutoNum type="alphaLcPeriod"/>
                  <a:tabLst>
                    <a:tab pos="2514600" algn="l"/>
                  </a:tabLst>
                </a:pP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𝐎𝐗</m:t>
                        </m:r>
                      </m:e>
                    </m:acc>
                  </m:oMath>
                </a14:m>
                <a:endParaRPr lang="en-US" sz="32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156266"/>
              </a:xfrm>
              <a:prstGeom prst="rect">
                <a:avLst/>
              </a:prstGeom>
              <a:blipFill rotWithShape="0">
                <a:blip r:embed="rId4"/>
                <a:stretch>
                  <a:fillRect l="-2665" t="-1906"/>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flipH="1">
                <a:off x="251520" y="5877272"/>
                <a:ext cx="5204539" cy="66768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3200" b="1" dirty="0" smtClean="0">
                    <a:solidFill>
                      <a:srgbClr val="C00000"/>
                    </a:solidFill>
                    <a:latin typeface="Arial" panose="020B0604020202020204" pitchFamily="34" charset="0"/>
                    <a:cs typeface="Arial" panose="020B0604020202020204" pitchFamily="34" charset="0"/>
                  </a:rPr>
                  <a:t>Q4b </a:t>
                </a:r>
                <a:r>
                  <a:rPr lang="en-US" sz="3200" b="1" dirty="0">
                    <a:solidFill>
                      <a:srgbClr val="C00000"/>
                    </a:solidFill>
                    <a:latin typeface="Arial" panose="020B0604020202020204" pitchFamily="34" charset="0"/>
                    <a:cs typeface="Arial" panose="020B0604020202020204" pitchFamily="34" charset="0"/>
                  </a:rPr>
                  <a:t>hint</a:t>
                </a:r>
                <a:r>
                  <a:rPr lang="en-US" sz="3200" dirty="0">
                    <a:solidFill>
                      <a:schemeClr val="tx1"/>
                    </a:solidFill>
                    <a:latin typeface="Arial" panose="020B0604020202020204" pitchFamily="34" charset="0"/>
                    <a:cs typeface="Arial" panose="020B0604020202020204" pitchFamily="34" charset="0"/>
                  </a:rPr>
                  <a:t> </a:t>
                </a:r>
                <a:r>
                  <a:rPr lang="en-US" sz="32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200" b="1" i="1" dirty="0" smtClean="0">
                            <a:solidFill>
                              <a:schemeClr val="tx1"/>
                            </a:solidFill>
                            <a:latin typeface="Cambria Math" panose="02040503050406030204" pitchFamily="18" charset="0"/>
                          </a:rPr>
                        </m:ctrlPr>
                      </m:accPr>
                      <m:e>
                        <m:r>
                          <a:rPr lang="en-US" sz="3200" b="1" dirty="0">
                            <a:solidFill>
                              <a:schemeClr val="tx1"/>
                            </a:solidFill>
                            <a:latin typeface="Cambria Math" panose="02040503050406030204" pitchFamily="18" charset="0"/>
                          </a:rPr>
                          <m:t>𝐎𝐗</m:t>
                        </m:r>
                      </m:e>
                    </m:acc>
                  </m:oMath>
                </a14:m>
                <a:r>
                  <a:rPr lang="en-US" sz="32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3200" b="1" i="1" dirty="0">
                            <a:solidFill>
                              <a:schemeClr val="tx1"/>
                            </a:solidFill>
                            <a:latin typeface="Cambria Math" panose="02040503050406030204" pitchFamily="18" charset="0"/>
                          </a:rPr>
                        </m:ctrlPr>
                      </m:accPr>
                      <m:e>
                        <m:r>
                          <a:rPr lang="en-US" sz="3200" b="1" dirty="0">
                            <a:solidFill>
                              <a:schemeClr val="tx1"/>
                            </a:solidFill>
                            <a:latin typeface="Cambria Math" panose="02040503050406030204" pitchFamily="18" charset="0"/>
                          </a:rPr>
                          <m:t>𝐎</m:t>
                        </m:r>
                        <m:r>
                          <a:rPr lang="en-US" sz="3200" b="1" i="0" dirty="0" smtClean="0">
                            <a:solidFill>
                              <a:schemeClr val="tx1"/>
                            </a:solidFill>
                            <a:latin typeface="Cambria Math" panose="02040503050406030204" pitchFamily="18" charset="0"/>
                          </a:rPr>
                          <m:t>𝐀</m:t>
                        </m:r>
                      </m:e>
                    </m:acc>
                  </m:oMath>
                </a14:m>
                <a:r>
                  <a:rPr lang="en-US" sz="3200" dirty="0" smtClean="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3200" b="1" i="1" dirty="0" smtClean="0">
                            <a:solidFill>
                              <a:schemeClr val="tx1"/>
                            </a:solidFill>
                            <a:latin typeface="Cambria Math" panose="02040503050406030204" pitchFamily="18" charset="0"/>
                          </a:rPr>
                        </m:ctrlPr>
                      </m:accPr>
                      <m:e>
                        <m:r>
                          <a:rPr lang="en-US" sz="3200" b="1" i="1" dirty="0" smtClean="0">
                            <a:solidFill>
                              <a:schemeClr val="tx1"/>
                            </a:solidFill>
                            <a:latin typeface="Cambria Math" panose="02040503050406030204" pitchFamily="18" charset="0"/>
                            <a:sym typeface="Wingdings" panose="05000000000000000000" pitchFamily="2" charset="2"/>
                          </a:rPr>
                          <m:t></m:t>
                        </m:r>
                      </m:e>
                    </m:acc>
                  </m:oMath>
                </a14:m>
                <a:endParaRPr lang="en-US" sz="3200" dirty="0">
                  <a:solidFill>
                    <a:schemeClr val="tx1"/>
                  </a:solidFill>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flipH="1">
                <a:off x="251520" y="5877272"/>
                <a:ext cx="5204539" cy="667683"/>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65230" y="3789040"/>
            <a:ext cx="2825292" cy="1988170"/>
          </a:xfrm>
          <a:prstGeom prst="rect">
            <a:avLst/>
          </a:prstGeom>
        </p:spPr>
      </p:pic>
    </p:spTree>
    <p:extLst>
      <p:ext uri="{BB962C8B-B14F-4D97-AF65-F5344CB8AC3E}">
        <p14:creationId xmlns:p14="http://schemas.microsoft.com/office/powerpoint/2010/main" val="4126881713"/>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569</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618444"/>
              </a:xfrm>
              <a:prstGeom prst="rect">
                <a:avLst/>
              </a:prstGeom>
            </p:spPr>
            <p:txBody>
              <a:bodyPr wrap="square">
                <a:spAutoFit/>
              </a:bodyPr>
              <a:lstStyle/>
              <a:p>
                <a:pPr marL="514350" indent="-514350">
                  <a:buClr>
                    <a:srgbClr val="C00000"/>
                  </a:buClr>
                  <a:buFont typeface="+mj-lt"/>
                  <a:buAutoNum type="arabicPeriod" startAt="5"/>
                  <a:tabLst>
                    <a:tab pos="2514600" algn="l"/>
                  </a:tabLst>
                </a:pPr>
                <a:r>
                  <a:rPr lang="en-US" sz="2800" b="1" dirty="0" smtClean="0">
                    <a:solidFill>
                      <a:srgbClr val="C00000"/>
                    </a:solidFill>
                  </a:rPr>
                  <a:t>Problem-solving</a:t>
                </a:r>
                <a:r>
                  <a:rPr lang="en-US" sz="2800" dirty="0" smtClean="0"/>
                  <a:t> </a:t>
                </a:r>
                <a:r>
                  <a:rPr lang="en-US" sz="2800" dirty="0"/>
                  <a:t>In triangle OAB,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𝐎𝐀</m:t>
                        </m:r>
                      </m:e>
                    </m:acc>
                  </m:oMath>
                </a14:m>
                <a:r>
                  <a:rPr lang="en-US" sz="2800" dirty="0"/>
                  <a:t> = </a:t>
                </a:r>
                <a:r>
                  <a:rPr lang="en-US" sz="2800" b="1" dirty="0"/>
                  <a:t>a</a:t>
                </a:r>
                <a:r>
                  <a:rPr lang="en-US" sz="2800" dirty="0"/>
                  <a:t> and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𝐎𝐁</m:t>
                        </m:r>
                      </m:e>
                    </m:acc>
                  </m:oMath>
                </a14:m>
                <a:r>
                  <a:rPr lang="en-US" sz="2800" dirty="0"/>
                  <a:t> = </a:t>
                </a:r>
                <a:r>
                  <a:rPr lang="en-US" sz="2800" b="1" dirty="0"/>
                  <a:t>b</a:t>
                </a:r>
                <a:r>
                  <a:rPr lang="en-US" sz="2800" dirty="0"/>
                  <a:t>.</a:t>
                </a:r>
                <a:endParaRPr lang="en-US" sz="2800" dirty="0" smtClean="0"/>
              </a:p>
              <a:p>
                <a:pPr marL="862013" lvl="1" indent="-404813">
                  <a:buClr>
                    <a:srgbClr val="C00000"/>
                  </a:buClr>
                  <a:buFont typeface="+mj-lt"/>
                  <a:buAutoNum type="alphaLcPeriod"/>
                  <a:tabLst>
                    <a:tab pos="2514600" algn="l"/>
                  </a:tabLst>
                </a:pPr>
                <a:r>
                  <a:rPr lang="en-US" sz="2800" dirty="0" smtClean="0"/>
                  <a:t>Find </a:t>
                </a:r>
                <a:r>
                  <a:rPr lang="en-US" sz="2800" dirty="0"/>
                  <a:t>in terms of </a:t>
                </a:r>
                <a:r>
                  <a:rPr lang="en-US" sz="2800" b="1" dirty="0"/>
                  <a:t>a</a:t>
                </a:r>
                <a:r>
                  <a:rPr lang="en-US" sz="2800" dirty="0"/>
                  <a:t> and </a:t>
                </a:r>
                <a:r>
                  <a:rPr lang="en-US" sz="2800" b="1" dirty="0" smtClean="0"/>
                  <a:t>b</a:t>
                </a:r>
                <a:r>
                  <a:rPr lang="en-US" sz="2800" dirty="0" smtClean="0"/>
                  <a:t> the </a:t>
                </a:r>
                <a:r>
                  <a:rPr lang="en-US" sz="2800" dirty="0"/>
                  <a:t>vector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𝐀𝐁</m:t>
                        </m:r>
                      </m:e>
                    </m:acc>
                  </m:oMath>
                </a14:m>
                <a:r>
                  <a:rPr lang="en-US" sz="2800" dirty="0"/>
                  <a:t>. </a:t>
                </a:r>
                <a:endParaRPr lang="en-US" sz="2800" dirty="0" smtClean="0"/>
              </a:p>
              <a:p>
                <a:pPr lvl="1">
                  <a:buClr>
                    <a:srgbClr val="C00000"/>
                  </a:buClr>
                  <a:tabLst>
                    <a:tab pos="2514600" algn="l"/>
                  </a:tabLst>
                </a:pPr>
                <a:r>
                  <a:rPr lang="en-US" sz="2800" dirty="0" smtClean="0"/>
                  <a:t>P </a:t>
                </a:r>
                <a:r>
                  <a:rPr lang="en-US" sz="2800" dirty="0"/>
                  <a:t>is the midpoint of AB. </a:t>
                </a:r>
                <a:endParaRPr lang="en-US" sz="2800" dirty="0" smtClean="0"/>
              </a:p>
              <a:p>
                <a:pPr marL="862013" lvl="1" indent="-404813">
                  <a:buClr>
                    <a:srgbClr val="C00000"/>
                  </a:buClr>
                  <a:buFont typeface="+mj-lt"/>
                  <a:buAutoNum type="alphaLcPeriod" startAt="2"/>
                  <a:tabLst>
                    <a:tab pos="2514600" algn="l"/>
                  </a:tabLst>
                </a:pPr>
                <a:r>
                  <a:rPr lang="en-US" sz="2800" dirty="0" smtClean="0"/>
                  <a:t>Find </a:t>
                </a:r>
                <a:r>
                  <a:rPr lang="en-US" sz="2800" dirty="0"/>
                  <a:t>in terms of </a:t>
                </a:r>
                <a:r>
                  <a:rPr lang="en-US" sz="2800" b="1" dirty="0"/>
                  <a:t>a</a:t>
                </a:r>
                <a:r>
                  <a:rPr lang="en-US" sz="2800" dirty="0"/>
                  <a:t> and </a:t>
                </a:r>
                <a:r>
                  <a:rPr lang="en-US" sz="2800" b="1" dirty="0"/>
                  <a:t>b</a:t>
                </a:r>
                <a:r>
                  <a:rPr lang="en-US" sz="2800" dirty="0"/>
                  <a:t> the vector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𝐀𝐏</m:t>
                        </m:r>
                      </m:e>
                    </m:acc>
                  </m:oMath>
                </a14:m>
                <a:r>
                  <a:rPr lang="en-US" sz="2800" dirty="0"/>
                  <a:t>. </a:t>
                </a:r>
                <a:endParaRPr lang="en-US" sz="2800" dirty="0" smtClean="0"/>
              </a:p>
              <a:p>
                <a:pPr marL="862013" lvl="1" indent="-404813">
                  <a:buClr>
                    <a:srgbClr val="C00000"/>
                  </a:buClr>
                  <a:buFont typeface="+mj-lt"/>
                  <a:buAutoNum type="alphaLcPeriod" startAt="2"/>
                  <a:tabLst>
                    <a:tab pos="2514600" algn="l"/>
                  </a:tabLst>
                </a:pPr>
                <a:r>
                  <a:rPr lang="en-US" sz="2800" dirty="0" smtClean="0"/>
                  <a:t>Find </a:t>
                </a:r>
                <a:r>
                  <a:rPr lang="en-US" sz="2800" dirty="0"/>
                  <a:t>in terms of </a:t>
                </a:r>
                <a:r>
                  <a:rPr lang="en-US" sz="2800" b="1" dirty="0"/>
                  <a:t>a</a:t>
                </a:r>
                <a:r>
                  <a:rPr lang="en-US" sz="2800" dirty="0"/>
                  <a:t> </a:t>
                </a:r>
                <a:r>
                  <a:rPr lang="en-US" sz="2800" b="1" dirty="0"/>
                  <a:t>and</a:t>
                </a:r>
                <a:r>
                  <a:rPr lang="en-US" sz="2800" dirty="0"/>
                  <a:t> </a:t>
                </a:r>
                <a:r>
                  <a:rPr lang="en-US" sz="2800" b="1" dirty="0"/>
                  <a:t>b</a:t>
                </a:r>
                <a:r>
                  <a:rPr lang="en-US" sz="2800" dirty="0"/>
                  <a:t> the </a:t>
                </a:r>
                <a:r>
                  <a:rPr lang="en-US" sz="2800" dirty="0" smtClean="0"/>
                  <a:t>vector </a:t>
                </a:r>
                <a:r>
                  <a:rPr lang="en-US" sz="2800" b="1" i="1" dirty="0" smtClean="0">
                    <a:latin typeface="Cambria Math" panose="02040503050406030204" pitchFamily="18" charset="0"/>
                  </a:rPr>
                  <a:t/>
                </a:r>
                <a:br>
                  <a:rPr lang="en-US" sz="2800" b="1" i="1" dirty="0" smtClean="0">
                    <a:latin typeface="Cambria Math" panose="02040503050406030204" pitchFamily="18" charset="0"/>
                  </a:rPr>
                </a:br>
                <a14:m>
                  <m:oMath xmlns:m="http://schemas.openxmlformats.org/officeDocument/2006/math">
                    <m:acc>
                      <m:accPr>
                        <m:chr m:val="⃗"/>
                        <m:ctrlPr>
                          <a:rPr lang="en-US" sz="2800" b="1" i="1" dirty="0">
                            <a:latin typeface="Cambria Math" panose="02040503050406030204" pitchFamily="18" charset="0"/>
                          </a:rPr>
                        </m:ctrlPr>
                      </m:accPr>
                      <m:e>
                        <m:r>
                          <a:rPr lang="en-US" sz="2800" b="1" dirty="0">
                            <a:latin typeface="Cambria Math" panose="02040503050406030204" pitchFamily="18" charset="0"/>
                          </a:rPr>
                          <m:t>𝐎</m:t>
                        </m:r>
                        <m:r>
                          <a:rPr lang="en-US" sz="2800" b="1" i="0" dirty="0" smtClean="0">
                            <a:latin typeface="Cambria Math" panose="02040503050406030204" pitchFamily="18" charset="0"/>
                          </a:rPr>
                          <m:t>𝐏</m:t>
                        </m:r>
                      </m:e>
                    </m:acc>
                  </m:oMath>
                </a14:m>
                <a:r>
                  <a:rPr lang="en-US" sz="2800" dirty="0"/>
                  <a:t>.</a:t>
                </a:r>
                <a:endParaRPr lang="en-US" sz="280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618444"/>
              </a:xfrm>
              <a:prstGeom prst="rect">
                <a:avLst/>
              </a:prstGeom>
              <a:blipFill rotWithShape="0">
                <a:blip r:embed="rId4"/>
                <a:stretch>
                  <a:fillRect l="-2086" t="-1319" r="-2086" b="-2639"/>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09217" y="4997658"/>
            <a:ext cx="2598887" cy="1575082"/>
          </a:xfrm>
          <a:prstGeom prst="rect">
            <a:avLst/>
          </a:prstGeom>
        </p:spPr>
      </p:pic>
    </p:spTree>
    <p:extLst>
      <p:ext uri="{BB962C8B-B14F-4D97-AF65-F5344CB8AC3E}">
        <p14:creationId xmlns:p14="http://schemas.microsoft.com/office/powerpoint/2010/main" val="282931420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smtClean="0"/>
              <a:t>18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21970"/>
              </a:xfrm>
              <a:prstGeom prst="rect">
                <a:avLst/>
              </a:prstGeom>
            </p:spPr>
            <p:txBody>
              <a:bodyPr wrap="square">
                <a:spAutoFit/>
              </a:bodyPr>
              <a:lstStyle/>
              <a:p>
                <a:pPr>
                  <a:buClr>
                    <a:srgbClr val="C00000"/>
                  </a:buClr>
                  <a:tabLst>
                    <a:tab pos="914400" algn="l"/>
                    <a:tab pos="2514600" algn="l"/>
                  </a:tabLst>
                </a:pPr>
                <a:r>
                  <a:rPr lang="en-US" sz="3200" b="1" dirty="0" smtClean="0">
                    <a:solidFill>
                      <a:srgbClr val="0070C0"/>
                    </a:solidFill>
                    <a:latin typeface="Arial" panose="020B0604020202020204" pitchFamily="34" charset="0"/>
                    <a:cs typeface="Arial" panose="020B0604020202020204" pitchFamily="34" charset="0"/>
                  </a:rPr>
                  <a:t>Numerical fluency</a:t>
                </a:r>
                <a:endParaRPr lang="en-US" sz="3200" b="1" dirty="0">
                  <a:solidFill>
                    <a:srgbClr val="0070C0"/>
                  </a:solidFill>
                  <a:latin typeface="Arial" panose="020B0604020202020204" pitchFamily="34" charset="0"/>
                  <a:cs typeface="Arial" panose="020B0604020202020204" pitchFamily="34" charset="0"/>
                </a:endParaRPr>
              </a:p>
              <a:p>
                <a:pPr marL="514350" indent="-514350">
                  <a:buClr>
                    <a:srgbClr val="C00000"/>
                  </a:buClr>
                  <a:buFont typeface="+mj-lt"/>
                  <a:buAutoNum type="arabicPeriod" startAt="3"/>
                  <a:tabLst>
                    <a:tab pos="914400" algn="l"/>
                    <a:tab pos="2514600" algn="l"/>
                  </a:tabLst>
                </a:pPr>
                <a:r>
                  <a:rPr lang="en-US" sz="3200" dirty="0">
                    <a:latin typeface="Arial" panose="020B0604020202020204" pitchFamily="34" charset="0"/>
                    <a:cs typeface="Arial" panose="020B0604020202020204" pitchFamily="34" charset="0"/>
                  </a:rPr>
                  <a:t>Write each surd in its simplest form, </a:t>
                </a:r>
                <a:endParaRPr lang="en-US" sz="32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14:m>
                  <m:oMath xmlns:m="http://schemas.openxmlformats.org/officeDocument/2006/math">
                    <m:rad>
                      <m:radPr>
                        <m:degHide m:val="on"/>
                        <m:ctrlPr>
                          <a:rPr lang="en-US" sz="3200" i="1">
                            <a:latin typeface="Cambria Math" panose="02040503050406030204" pitchFamily="18" charset="0"/>
                          </a:rPr>
                        </m:ctrlPr>
                      </m:radPr>
                      <m:deg/>
                      <m:e>
                        <m:r>
                          <a:rPr lang="en-US" sz="3200" b="0" i="0" smtClean="0">
                            <a:latin typeface="Cambria Math" panose="02040503050406030204" pitchFamily="18" charset="0"/>
                          </a:rPr>
                          <m:t>27</m:t>
                        </m:r>
                      </m:e>
                    </m:rad>
                  </m:oMath>
                </a14:m>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b. </a:t>
                </a:r>
                <a14:m>
                  <m:oMath xmlns:m="http://schemas.openxmlformats.org/officeDocument/2006/math">
                    <m:rad>
                      <m:radPr>
                        <m:degHide m:val="on"/>
                        <m:ctrlPr>
                          <a:rPr lang="en-US" sz="3200" i="1">
                            <a:latin typeface="Cambria Math" panose="02040503050406030204" pitchFamily="18" charset="0"/>
                          </a:rPr>
                        </m:ctrlPr>
                      </m:radPr>
                      <m:deg/>
                      <m:e>
                        <m:r>
                          <a:rPr lang="en-US" sz="3200" b="0" i="0" smtClean="0">
                            <a:latin typeface="Cambria Math" panose="02040503050406030204" pitchFamily="18" charset="0"/>
                          </a:rPr>
                          <m:t>80</m:t>
                        </m:r>
                      </m:e>
                    </m:rad>
                  </m:oMath>
                </a14:m>
                <a:endParaRPr lang="en-US" sz="32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14:m>
                  <m:oMath xmlns:m="http://schemas.openxmlformats.org/officeDocument/2006/math">
                    <m:rad>
                      <m:radPr>
                        <m:degHide m:val="on"/>
                        <m:ctrlPr>
                          <a:rPr lang="en-US" sz="3200" i="1">
                            <a:latin typeface="Cambria Math" panose="02040503050406030204" pitchFamily="18" charset="0"/>
                          </a:rPr>
                        </m:ctrlPr>
                      </m:radPr>
                      <m:deg/>
                      <m:e>
                        <m:r>
                          <a:rPr lang="en-US" sz="3200" b="0" i="0" smtClean="0">
                            <a:latin typeface="Cambria Math" panose="02040503050406030204" pitchFamily="18" charset="0"/>
                          </a:rPr>
                          <m:t>75</m:t>
                        </m:r>
                      </m:e>
                    </m:rad>
                  </m:oMath>
                </a14:m>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d. </a:t>
                </a:r>
                <a14:m>
                  <m:oMath xmlns:m="http://schemas.openxmlformats.org/officeDocument/2006/math">
                    <m:rad>
                      <m:radPr>
                        <m:degHide m:val="on"/>
                        <m:ctrlPr>
                          <a:rPr lang="en-US" sz="3200" i="1">
                            <a:latin typeface="Cambria Math" panose="02040503050406030204" pitchFamily="18" charset="0"/>
                          </a:rPr>
                        </m:ctrlPr>
                      </m:radPr>
                      <m:deg/>
                      <m:e>
                        <m:r>
                          <a:rPr lang="en-US" sz="3200" b="0" i="0" smtClean="0">
                            <a:latin typeface="Cambria Math" panose="02040503050406030204" pitchFamily="18" charset="0"/>
                          </a:rPr>
                          <m:t>112</m:t>
                        </m:r>
                      </m:e>
                    </m:rad>
                  </m:oMath>
                </a14:m>
                <a:endParaRPr lang="en-US" sz="3200" dirty="0" smtClean="0">
                  <a:latin typeface="Arial" panose="020B0604020202020204" pitchFamily="34" charset="0"/>
                  <a:cs typeface="Arial" panose="020B0604020202020204" pitchFamily="34" charset="0"/>
                </a:endParaRPr>
              </a:p>
              <a:p>
                <a:pPr>
                  <a:buClr>
                    <a:srgbClr val="C00000"/>
                  </a:buClr>
                  <a:tabLst>
                    <a:tab pos="914400" algn="l"/>
                    <a:tab pos="2514600" algn="l"/>
                  </a:tabLst>
                </a:pPr>
                <a:r>
                  <a:rPr lang="en-US" sz="3200" b="1" dirty="0">
                    <a:solidFill>
                      <a:srgbClr val="0070C0"/>
                    </a:solidFill>
                    <a:latin typeface="Arial" panose="020B0604020202020204" pitchFamily="34" charset="0"/>
                    <a:cs typeface="Arial" panose="020B0604020202020204" pitchFamily="34" charset="0"/>
                  </a:rPr>
                  <a:t>Algebraic Fluency</a:t>
                </a:r>
              </a:p>
              <a:p>
                <a:pPr marL="514350" indent="-514350">
                  <a:buClr>
                    <a:srgbClr val="C00000"/>
                  </a:buClr>
                  <a:buFont typeface="+mj-lt"/>
                  <a:buAutoNum type="arabicPeriod" startAt="4"/>
                  <a:tabLst>
                    <a:tab pos="914400" algn="l"/>
                    <a:tab pos="2514600" algn="l"/>
                  </a:tabLst>
                </a:pPr>
                <a:r>
                  <a:rPr lang="es-ES" sz="3200" dirty="0">
                    <a:latin typeface="Arial" panose="020B0604020202020204" pitchFamily="34" charset="0"/>
                    <a:cs typeface="Arial" panose="020B0604020202020204" pitchFamily="34" charset="0"/>
                  </a:rPr>
                  <a:t>Simplify</a:t>
                </a:r>
              </a:p>
              <a:p>
                <a:pPr marL="971550" lvl="1" indent="-514350">
                  <a:buClr>
                    <a:srgbClr val="C00000"/>
                  </a:buClr>
                  <a:buFont typeface="+mj-lt"/>
                  <a:buAutoNum type="alphaLcPeriod"/>
                  <a:tabLst>
                    <a:tab pos="914400" algn="l"/>
                    <a:tab pos="2514600" algn="l"/>
                  </a:tabLst>
                </a:pPr>
                <a:r>
                  <a:rPr lang="es-ES" sz="3200" dirty="0" smtClean="0">
                    <a:latin typeface="Arial" panose="020B0604020202020204" pitchFamily="34" charset="0"/>
                    <a:cs typeface="Arial" panose="020B0604020202020204" pitchFamily="34" charset="0"/>
                  </a:rPr>
                  <a:t>4</a:t>
                </a:r>
                <a:r>
                  <a:rPr lang="es-ES" sz="3200" i="1" dirty="0" smtClean="0">
                    <a:latin typeface="Arial" panose="020B0604020202020204" pitchFamily="34" charset="0"/>
                    <a:cs typeface="Arial" panose="020B0604020202020204" pitchFamily="34" charset="0"/>
                  </a:rPr>
                  <a:t>x</a:t>
                </a:r>
                <a:r>
                  <a:rPr lang="es-ES" sz="3200" dirty="0" smtClean="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+ 3</a:t>
                </a:r>
                <a:r>
                  <a:rPr lang="es-ES" sz="3200" i="1" dirty="0">
                    <a:latin typeface="Arial" panose="020B0604020202020204" pitchFamily="34" charset="0"/>
                    <a:cs typeface="Arial" panose="020B0604020202020204" pitchFamily="34" charset="0"/>
                  </a:rPr>
                  <a:t>y</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 </a:t>
                </a:r>
                <a:r>
                  <a:rPr lang="es-ES" sz="3200" i="1" dirty="0" smtClean="0">
                    <a:latin typeface="Arial" panose="020B0604020202020204" pitchFamily="34" charset="0"/>
                    <a:cs typeface="Arial" panose="020B0604020202020204" pitchFamily="34" charset="0"/>
                  </a:rPr>
                  <a:t>x</a:t>
                </a:r>
                <a:r>
                  <a:rPr lang="es-ES" sz="3200" dirty="0" smtClean="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2</a:t>
                </a:r>
                <a:r>
                  <a:rPr lang="es-ES" sz="3200" i="1" dirty="0" smtClean="0">
                    <a:latin typeface="Arial" panose="020B0604020202020204" pitchFamily="34" charset="0"/>
                    <a:cs typeface="Arial" panose="020B0604020202020204" pitchFamily="34" charset="0"/>
                  </a:rPr>
                  <a:t>y</a:t>
                </a:r>
                <a:endParaRPr lang="es-ES" sz="32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s-ES" sz="3200" dirty="0" smtClean="0">
                    <a:latin typeface="Arial" panose="020B0604020202020204" pitchFamily="34" charset="0"/>
                    <a:cs typeface="Arial" panose="020B0604020202020204" pitchFamily="34" charset="0"/>
                  </a:rPr>
                  <a:t>3(2</a:t>
                </a:r>
                <a:r>
                  <a:rPr lang="es-ES" sz="3200" i="1" dirty="0" smtClean="0">
                    <a:latin typeface="Arial" panose="020B0604020202020204" pitchFamily="34" charset="0"/>
                    <a:cs typeface="Arial" panose="020B0604020202020204" pitchFamily="34" charset="0"/>
                  </a:rPr>
                  <a:t>x</a:t>
                </a:r>
                <a:r>
                  <a:rPr lang="es-ES" sz="3200" dirty="0" smtClean="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 </a:t>
                </a:r>
                <a:r>
                  <a:rPr lang="es-ES" sz="3200" dirty="0" smtClean="0">
                    <a:latin typeface="Arial" panose="020B0604020202020204" pitchFamily="34" charset="0"/>
                    <a:cs typeface="Arial" panose="020B0604020202020204" pitchFamily="34" charset="0"/>
                  </a:rPr>
                  <a:t>3</a:t>
                </a:r>
                <a:r>
                  <a:rPr lang="es-ES" sz="3200" dirty="0">
                    <a:latin typeface="Arial" panose="020B0604020202020204" pitchFamily="34" charset="0"/>
                    <a:cs typeface="Arial" panose="020B0604020202020204" pitchFamily="34" charset="0"/>
                  </a:rPr>
                  <a:t>)</a:t>
                </a:r>
              </a:p>
              <a:p>
                <a:pPr marL="971550" lvl="1" indent="-514350">
                  <a:buClr>
                    <a:srgbClr val="C00000"/>
                  </a:buClr>
                  <a:buFont typeface="+mj-lt"/>
                  <a:buAutoNum type="alphaLcPeriod"/>
                  <a:tabLst>
                    <a:tab pos="914400" algn="l"/>
                    <a:tab pos="2514600" algn="l"/>
                  </a:tabLst>
                </a:pPr>
                <a:r>
                  <a:rPr lang="es-ES" sz="3200" dirty="0" smtClean="0">
                    <a:latin typeface="Arial" panose="020B0604020202020204" pitchFamily="34" charset="0"/>
                    <a:cs typeface="Arial" panose="020B0604020202020204" pitchFamily="34" charset="0"/>
                  </a:rPr>
                  <a:t>2(3</a:t>
                </a:r>
                <a:r>
                  <a:rPr lang="es-ES" sz="3200" i="1" dirty="0" smtClean="0">
                    <a:latin typeface="Arial" panose="020B0604020202020204" pitchFamily="34" charset="0"/>
                    <a:cs typeface="Arial" panose="020B0604020202020204" pitchFamily="34" charset="0"/>
                  </a:rPr>
                  <a:t>a</a:t>
                </a:r>
                <a:r>
                  <a:rPr lang="es-ES" sz="3200" dirty="0" smtClean="0">
                    <a:latin typeface="Arial" panose="020B0604020202020204" pitchFamily="34" charset="0"/>
                    <a:cs typeface="Arial" panose="020B0604020202020204" pitchFamily="34" charset="0"/>
                  </a:rPr>
                  <a:t> - </a:t>
                </a:r>
                <a:r>
                  <a:rPr lang="es-ES" sz="3200" i="1" dirty="0" smtClean="0">
                    <a:latin typeface="Arial" panose="020B0604020202020204" pitchFamily="34" charset="0"/>
                    <a:cs typeface="Arial" panose="020B0604020202020204" pitchFamily="34" charset="0"/>
                  </a:rPr>
                  <a:t>b</a:t>
                </a:r>
                <a:r>
                  <a:rPr lang="es-ES" sz="3200" dirty="0">
                    <a:latin typeface="Arial" panose="020B0604020202020204" pitchFamily="34" charset="0"/>
                    <a:cs typeface="Arial" panose="020B0604020202020204" pitchFamily="34" charset="0"/>
                  </a:rPr>
                  <a:t>)+ </a:t>
                </a:r>
                <a14:m>
                  <m:oMath xmlns:m="http://schemas.openxmlformats.org/officeDocument/2006/math">
                    <m:f>
                      <m:fPr>
                        <m:ctrlPr>
                          <a:rPr lang="en-US" sz="3200" i="1">
                            <a:latin typeface="Cambria Math" panose="02040503050406030204" pitchFamily="18" charset="0"/>
                            <a:cs typeface="Arial" panose="020B0604020202020204" pitchFamily="34" charset="0"/>
                          </a:rPr>
                        </m:ctrlPr>
                      </m:fPr>
                      <m:num>
                        <m:r>
                          <a:rPr lang="en-US" sz="3200">
                            <a:latin typeface="Cambria Math" panose="02040503050406030204" pitchFamily="18" charset="0"/>
                            <a:cs typeface="Arial" panose="020B0604020202020204" pitchFamily="34" charset="0"/>
                          </a:rPr>
                          <m:t>2</m:t>
                        </m:r>
                      </m:num>
                      <m:den>
                        <m:r>
                          <a:rPr lang="en-US" sz="3200">
                            <a:latin typeface="Cambria Math" panose="02040503050406030204" pitchFamily="18" charset="0"/>
                            <a:cs typeface="Arial" panose="020B0604020202020204" pitchFamily="34" charset="0"/>
                          </a:rPr>
                          <m:t>3</m:t>
                        </m:r>
                      </m:den>
                    </m:f>
                    <m:r>
                      <a:rPr lang="en-US" sz="3200" i="1">
                        <a:latin typeface="Cambria Math" panose="02040503050406030204" pitchFamily="18" charset="0"/>
                        <a:cs typeface="Arial" panose="020B0604020202020204" pitchFamily="34" charset="0"/>
                      </a:rPr>
                      <m:t> </m:t>
                    </m:r>
                  </m:oMath>
                </a14:m>
                <a:r>
                  <a:rPr lang="es-ES" sz="3200" dirty="0">
                    <a:latin typeface="Arial" panose="020B0604020202020204" pitchFamily="34" charset="0"/>
                    <a:cs typeface="Arial" panose="020B0604020202020204" pitchFamily="34" charset="0"/>
                  </a:rPr>
                  <a:t>(6</a:t>
                </a:r>
                <a:r>
                  <a:rPr lang="es-ES" sz="3200" i="1" dirty="0">
                    <a:latin typeface="Arial" panose="020B0604020202020204" pitchFamily="34" charset="0"/>
                    <a:cs typeface="Arial" panose="020B0604020202020204" pitchFamily="34" charset="0"/>
                  </a:rPr>
                  <a:t>a</a:t>
                </a:r>
                <a:r>
                  <a:rPr lang="es-ES" sz="3200" dirty="0">
                    <a:latin typeface="Arial" panose="020B0604020202020204" pitchFamily="34" charset="0"/>
                    <a:cs typeface="Arial" panose="020B0604020202020204" pitchFamily="34" charset="0"/>
                  </a:rPr>
                  <a:t> + 9</a:t>
                </a:r>
                <a:r>
                  <a:rPr lang="es-ES" sz="3200" i="1" dirty="0">
                    <a:latin typeface="Arial" panose="020B0604020202020204" pitchFamily="34" charset="0"/>
                    <a:cs typeface="Arial" panose="020B0604020202020204" pitchFamily="34" charset="0"/>
                  </a:rPr>
                  <a:t>b</a:t>
                </a:r>
                <a:r>
                  <a:rPr lang="es-ES"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21970"/>
              </a:xfrm>
              <a:prstGeom prst="rect">
                <a:avLst/>
              </a:prstGeom>
              <a:blipFill rotWithShape="0">
                <a:blip r:embed="rId4"/>
                <a:stretch>
                  <a:fillRect l="-2897" t="-1489" b="-687"/>
                </a:stretch>
              </a:blipFill>
            </p:spPr>
            <p:txBody>
              <a:bodyPr/>
              <a:lstStyle/>
              <a:p>
                <a:r>
                  <a:rPr lang="en-US">
                    <a:noFill/>
                  </a:rPr>
                  <a:t> </a:t>
                </a:r>
              </a:p>
            </p:txBody>
          </p:sp>
        </mc:Fallback>
      </mc:AlternateContent>
    </p:spTree>
    <p:extLst>
      <p:ext uri="{BB962C8B-B14F-4D97-AF65-F5344CB8AC3E}">
        <p14:creationId xmlns:p14="http://schemas.microsoft.com/office/powerpoint/2010/main" val="1842355590"/>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569</a:t>
            </a:r>
            <a:endParaRPr lang="en-GB" sz="1400" b="1" dirty="0">
              <a:latin typeface="Calibri" panose="020F0502020204030204" pitchFamily="34" charset="0"/>
            </a:endParaRPr>
          </a:p>
        </p:txBody>
      </p:sp>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7" name="Group 6"/>
          <p:cNvGrpSpPr/>
          <p:nvPr/>
        </p:nvGrpSpPr>
        <p:grpSpPr>
          <a:xfrm>
            <a:off x="288096" y="1268760"/>
            <a:ext cx="5173611" cy="5328592"/>
            <a:chOff x="3465597" y="1089031"/>
            <a:chExt cx="5309150" cy="5328592"/>
          </a:xfrm>
        </p:grpSpPr>
        <p:sp>
          <p:nvSpPr>
            <p:cNvPr id="9" name="Round Diagonal Corner Rectangle 8"/>
            <p:cNvSpPr/>
            <p:nvPr/>
          </p:nvSpPr>
          <p:spPr>
            <a:xfrm>
              <a:off x="3465597" y="1089031"/>
              <a:ext cx="5309150" cy="5328592"/>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6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50913" y="1666250"/>
                  <a:ext cx="5197552" cy="4596195"/>
                </a:xfrm>
                <a:prstGeom prst="rect">
                  <a:avLst/>
                </a:prstGeom>
              </p:spPr>
              <p:txBody>
                <a:bodyPr wrap="square">
                  <a:spAutoFit/>
                </a:bodyPr>
                <a:lstStyle/>
                <a:p>
                  <a:pPr>
                    <a:spcAft>
                      <a:spcPts val="0"/>
                    </a:spcAft>
                    <a:tabLst>
                      <a:tab pos="4972050" algn="r"/>
                    </a:tabLst>
                  </a:pPr>
                  <a14:m>
                    <m:oMath xmlns:m="http://schemas.openxmlformats.org/officeDocument/2006/math">
                      <m:acc>
                        <m:accPr>
                          <m:chr m:val="⃗"/>
                          <m:ctrlPr>
                            <a:rPr lang="en-US" sz="2400" b="1" i="1" dirty="0" smtClean="0">
                              <a:latin typeface="Cambria Math" panose="02040503050406030204" pitchFamily="18" charset="0"/>
                            </a:rPr>
                          </m:ctrlPr>
                        </m:accPr>
                        <m:e>
                          <m:r>
                            <a:rPr lang="en-US" sz="2400" b="1" dirty="0">
                              <a:latin typeface="Cambria Math" panose="02040503050406030204" pitchFamily="18" charset="0"/>
                            </a:rPr>
                            <m:t>𝐎</m:t>
                          </m:r>
                          <m:r>
                            <a:rPr lang="en-US" sz="2400" b="1" i="0" dirty="0" smtClean="0">
                              <a:latin typeface="Cambria Math" panose="02040503050406030204" pitchFamily="18" charset="0"/>
                            </a:rPr>
                            <m:t>𝐗</m:t>
                          </m:r>
                        </m:e>
                      </m:acc>
                    </m:oMath>
                  </a14:m>
                  <a:r>
                    <a:rPr lang="en-US" sz="2100" dirty="0" smtClean="0"/>
                    <a:t> = 2a + b </a:t>
                  </a:r>
                  <a:br>
                    <a:rPr lang="en-US" sz="2100" dirty="0" smtClean="0"/>
                  </a:br>
                  <a:r>
                    <a:rPr lang="en-US" sz="2100" dirty="0" smtClean="0"/>
                    <a:t>and </a:t>
                  </a:r>
                  <a14:m>
                    <m:oMath xmlns:m="http://schemas.openxmlformats.org/officeDocument/2006/math">
                      <m:acc>
                        <m:accPr>
                          <m:chr m:val="⃗"/>
                          <m:ctrlPr>
                            <a:rPr lang="en-US" sz="2400" b="1" i="1" dirty="0">
                              <a:latin typeface="Cambria Math" panose="02040503050406030204" pitchFamily="18" charset="0"/>
                            </a:rPr>
                          </m:ctrlPr>
                        </m:accPr>
                        <m:e>
                          <m:r>
                            <a:rPr lang="en-US" sz="2400" b="1" dirty="0">
                              <a:latin typeface="Cambria Math" panose="02040503050406030204" pitchFamily="18" charset="0"/>
                            </a:rPr>
                            <m:t>𝐎</m:t>
                          </m:r>
                          <m:r>
                            <a:rPr lang="en-US" sz="2400" b="1" i="0" dirty="0" smtClean="0">
                              <a:latin typeface="Cambria Math" panose="02040503050406030204" pitchFamily="18" charset="0"/>
                            </a:rPr>
                            <m:t>𝐘</m:t>
                          </m:r>
                        </m:e>
                      </m:acc>
                    </m:oMath>
                  </a14:m>
                  <a:r>
                    <a:rPr lang="en-US" sz="2100" dirty="0" smtClean="0"/>
                    <a:t> = 4</a:t>
                  </a:r>
                  <a:r>
                    <a:rPr lang="en-US" sz="2100" b="1" dirty="0" smtClean="0"/>
                    <a:t>a</a:t>
                  </a:r>
                  <a:r>
                    <a:rPr lang="en-US" sz="2100" dirty="0" smtClean="0"/>
                    <a:t> + 3</a:t>
                  </a:r>
                  <a:r>
                    <a:rPr lang="en-US" sz="2100" b="1" dirty="0" smtClean="0"/>
                    <a:t>b</a:t>
                  </a:r>
                </a:p>
                <a:p>
                  <a:pPr marL="344488" indent="-344488">
                    <a:spcAft>
                      <a:spcPts val="0"/>
                    </a:spcAft>
                    <a:buFont typeface="+mj-lt"/>
                    <a:buAutoNum type="alphaLcPeriod"/>
                    <a:tabLst>
                      <a:tab pos="4972050" algn="r"/>
                    </a:tabLst>
                  </a:pPr>
                  <a:r>
                    <a:rPr lang="en-US" sz="2100" dirty="0" smtClean="0"/>
                    <a:t>Express </a:t>
                  </a:r>
                  <a:r>
                    <a:rPr lang="en-US" sz="2100" dirty="0"/>
                    <a:t>the </a:t>
                  </a:r>
                  <a:r>
                    <a:rPr lang="en-US" sz="2100" dirty="0" smtClean="0"/>
                    <a:t/>
                  </a:r>
                  <a:br>
                    <a:rPr lang="en-US" sz="2100" dirty="0" smtClean="0"/>
                  </a:br>
                  <a:r>
                    <a:rPr lang="en-US" sz="2100" dirty="0" smtClean="0"/>
                    <a:t>vector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𝐀𝐘</m:t>
                          </m:r>
                        </m:e>
                      </m:acc>
                    </m:oMath>
                  </a14:m>
                  <a:r>
                    <a:rPr lang="en-US" sz="2100" dirty="0"/>
                    <a:t> in terms of </a:t>
                  </a:r>
                  <a:r>
                    <a:rPr lang="en-US" sz="2100" b="1" dirty="0"/>
                    <a:t>a</a:t>
                  </a:r>
                  <a:r>
                    <a:rPr lang="en-US" sz="2100" dirty="0"/>
                    <a:t> and </a:t>
                  </a:r>
                  <a:r>
                    <a:rPr lang="en-US" sz="2100" b="1" dirty="0"/>
                    <a:t>b</a:t>
                  </a:r>
                  <a:r>
                    <a:rPr lang="en-US" sz="2100" dirty="0"/>
                    <a:t>. Give your answer in its simplest form</a:t>
                  </a:r>
                  <a:r>
                    <a:rPr lang="en-US" sz="2100" dirty="0" smtClean="0"/>
                    <a:t>.	</a:t>
                  </a:r>
                  <a:r>
                    <a:rPr lang="en-US" sz="2100" b="1" dirty="0" smtClean="0"/>
                    <a:t>(2)</a:t>
                  </a:r>
                  <a:endParaRPr lang="en-US" sz="2100" b="1" dirty="0"/>
                </a:p>
                <a:p>
                  <a:pPr>
                    <a:spcAft>
                      <a:spcPts val="0"/>
                    </a:spcAft>
                    <a:tabLst>
                      <a:tab pos="4972050" algn="r"/>
                    </a:tabLst>
                  </a:pPr>
                  <a:endParaRPr lang="en-US" sz="2100" dirty="0" smtClean="0"/>
                </a:p>
                <a:p>
                  <a:pPr>
                    <a:spcAft>
                      <a:spcPts val="0"/>
                    </a:spcAft>
                    <a:tabLst>
                      <a:tab pos="4972050" algn="r"/>
                    </a:tabLst>
                  </a:pPr>
                  <a:r>
                    <a:rPr lang="en-US" sz="2100" i="1" dirty="0" smtClean="0"/>
                    <a:t>XYZ</a:t>
                  </a:r>
                  <a:r>
                    <a:rPr lang="en-US" sz="2100" dirty="0" smtClean="0"/>
                    <a:t> </a:t>
                  </a:r>
                  <a:r>
                    <a:rPr lang="en-US" sz="2100" dirty="0"/>
                    <a:t>is a straight </a:t>
                  </a:r>
                  <a:r>
                    <a:rPr lang="en-US" sz="2100" dirty="0" smtClean="0"/>
                    <a:t>line. </a:t>
                  </a:r>
                </a:p>
                <a:p>
                  <a:pPr>
                    <a:spcAft>
                      <a:spcPts val="0"/>
                    </a:spcAft>
                    <a:tabLst>
                      <a:tab pos="4972050" algn="r"/>
                    </a:tabLst>
                  </a:pPr>
                  <a:r>
                    <a:rPr lang="en-US" sz="2100" i="1" dirty="0" smtClean="0"/>
                    <a:t>XZ</a:t>
                  </a:r>
                  <a:r>
                    <a:rPr lang="en-US" sz="2100" dirty="0" smtClean="0"/>
                    <a:t> </a:t>
                  </a:r>
                  <a:r>
                    <a:rPr lang="en-US" sz="2100" dirty="0"/>
                    <a:t>= 2:3.</a:t>
                  </a:r>
                </a:p>
                <a:p>
                  <a:pPr marL="344488" indent="-344488">
                    <a:spcAft>
                      <a:spcPts val="0"/>
                    </a:spcAft>
                    <a:buFont typeface="+mj-lt"/>
                    <a:buAutoNum type="alphaLcPeriod" startAt="2"/>
                    <a:tabLst>
                      <a:tab pos="4972050" algn="r"/>
                    </a:tabLst>
                  </a:pPr>
                  <a:r>
                    <a:rPr lang="en-US" sz="2100" dirty="0" smtClean="0"/>
                    <a:t>Express </a:t>
                  </a:r>
                  <a:r>
                    <a:rPr lang="en-US" sz="2100" dirty="0"/>
                    <a:t>the vector </a:t>
                  </a:r>
                  <a:r>
                    <a:rPr lang="en-US" sz="2100" dirty="0" smtClean="0"/>
                    <a:t/>
                  </a:r>
                  <a:br>
                    <a:rPr lang="en-US" sz="2100" dirty="0" smtClean="0"/>
                  </a:b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𝐎𝐙</m:t>
                          </m:r>
                        </m:e>
                      </m:acc>
                    </m:oMath>
                  </a14:m>
                  <a:r>
                    <a:rPr lang="en-US" sz="2100" dirty="0" smtClean="0"/>
                    <a:t> </a:t>
                  </a:r>
                  <a:r>
                    <a:rPr lang="en-US" sz="2100" dirty="0"/>
                    <a:t>in terms of </a:t>
                  </a:r>
                  <a:r>
                    <a:rPr lang="en-US" sz="2100" b="1" dirty="0"/>
                    <a:t>a</a:t>
                  </a:r>
                  <a:r>
                    <a:rPr lang="en-US" sz="2100" dirty="0"/>
                    <a:t> </a:t>
                  </a:r>
                  <a:r>
                    <a:rPr lang="en-US" sz="2100" dirty="0" smtClean="0"/>
                    <a:t/>
                  </a:r>
                  <a:br>
                    <a:rPr lang="en-US" sz="2100" dirty="0" smtClean="0"/>
                  </a:br>
                  <a:r>
                    <a:rPr lang="en-US" sz="2100" dirty="0" smtClean="0"/>
                    <a:t>and </a:t>
                  </a:r>
                  <a:r>
                    <a:rPr lang="en-US" sz="2100" b="1" dirty="0" smtClean="0"/>
                    <a:t>b</a:t>
                  </a:r>
                  <a:r>
                    <a:rPr lang="en-US" sz="2100" dirty="0" smtClean="0"/>
                    <a:t>. Give </a:t>
                  </a:r>
                  <a:r>
                    <a:rPr lang="en-US" sz="2100" dirty="0"/>
                    <a:t>your </a:t>
                  </a:r>
                  <a:r>
                    <a:rPr lang="en-US" sz="2100" dirty="0" smtClean="0"/>
                    <a:t/>
                  </a:r>
                  <a:br>
                    <a:rPr lang="en-US" sz="2100" dirty="0" smtClean="0"/>
                  </a:br>
                  <a:r>
                    <a:rPr lang="en-US" sz="2100" dirty="0" smtClean="0"/>
                    <a:t>answer </a:t>
                  </a:r>
                  <a:r>
                    <a:rPr lang="en-US" sz="2100" dirty="0"/>
                    <a:t>in its simplest form. </a:t>
                  </a:r>
                  <a:r>
                    <a:rPr lang="en-US" sz="2100" dirty="0" smtClean="0"/>
                    <a:t>	</a:t>
                  </a:r>
                  <a:r>
                    <a:rPr lang="en-US" sz="2100" b="1" dirty="0" smtClean="0"/>
                    <a:t>(</a:t>
                  </a:r>
                  <a:r>
                    <a:rPr lang="en-US" sz="2100" b="1" dirty="0"/>
                    <a:t>3 marks)</a:t>
                  </a:r>
                </a:p>
                <a:p>
                  <a:pPr algn="r">
                    <a:spcAft>
                      <a:spcPts val="0"/>
                    </a:spcAft>
                    <a:tabLst>
                      <a:tab pos="4972050" algn="r"/>
                    </a:tabLst>
                  </a:pPr>
                  <a:r>
                    <a:rPr lang="en-US" sz="2100" i="1" dirty="0"/>
                    <a:t>Nov 2008, Q26. 5540H/4H</a:t>
                  </a:r>
                  <a:endParaRPr lang="en-US" sz="2100" b="1" i="1" dirty="0"/>
                </a:p>
              </p:txBody>
            </p:sp>
          </mc:Choice>
          <mc:Fallback xmlns="">
            <p:sp>
              <p:nvSpPr>
                <p:cNvPr id="12" name="Rectangle 11"/>
                <p:cNvSpPr>
                  <a:spLocks noRot="1" noChangeAspect="1" noMove="1" noResize="1" noEditPoints="1" noAdjustHandles="1" noChangeArrowheads="1" noChangeShapeType="1" noTextEdit="1"/>
                </p:cNvSpPr>
                <p:nvPr/>
              </p:nvSpPr>
              <p:spPr>
                <a:xfrm>
                  <a:off x="3550913" y="1666250"/>
                  <a:ext cx="5197552" cy="4596195"/>
                </a:xfrm>
                <a:prstGeom prst="rect">
                  <a:avLst/>
                </a:prstGeom>
                <a:blipFill rotWithShape="0">
                  <a:blip r:embed="rId5"/>
                  <a:stretch>
                    <a:fillRect l="-1444" r="-1444" b="-1592"/>
                  </a:stretch>
                </a:blipFill>
              </p:spPr>
              <p:txBody>
                <a:bodyPr/>
                <a:lstStyle/>
                <a:p>
                  <a:r>
                    <a:rPr lang="en-US">
                      <a:noFill/>
                    </a:rPr>
                    <a:t> </a:t>
                  </a:r>
                </a:p>
              </p:txBody>
            </p:sp>
          </mc:Fallback>
        </mc:AlternateContent>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44525" y="1839857"/>
            <a:ext cx="2591571" cy="1003190"/>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03848" y="3861048"/>
            <a:ext cx="2166598" cy="1747256"/>
          </a:xfrm>
          <a:prstGeom prst="rect">
            <a:avLst/>
          </a:prstGeom>
        </p:spPr>
      </p:pic>
      <p:sp>
        <p:nvSpPr>
          <p:cNvPr id="6" name="Rectangle 5"/>
          <p:cNvSpPr/>
          <p:nvPr/>
        </p:nvSpPr>
        <p:spPr>
          <a:xfrm>
            <a:off x="5076056" y="4077072"/>
            <a:ext cx="29439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flipH="1">
                <a:off x="5577631" y="5706018"/>
                <a:ext cx="3242841" cy="891334"/>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Q6b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000" i="1" dirty="0" smtClean="0">
                    <a:solidFill>
                      <a:schemeClr val="tx1"/>
                    </a:solidFill>
                    <a:latin typeface="Arial" panose="020B0604020202020204" pitchFamily="34" charset="0"/>
                    <a:cs typeface="Arial" panose="020B0604020202020204" pitchFamily="34" charset="0"/>
                  </a:rPr>
                  <a:t>XY:YZ</a:t>
                </a:r>
                <a:r>
                  <a:rPr lang="en-US" sz="2000" dirty="0" smtClean="0">
                    <a:solidFill>
                      <a:schemeClr val="tx1"/>
                    </a:solidFill>
                    <a:latin typeface="Arial" panose="020B0604020202020204" pitchFamily="34" charset="0"/>
                    <a:cs typeface="Arial" panose="020B0604020202020204" pitchFamily="34" charset="0"/>
                  </a:rPr>
                  <a:t> = 2:3 </a:t>
                </a:r>
                <a:r>
                  <a:rPr lang="en-US" sz="2000" i="1" dirty="0" smtClean="0">
                    <a:solidFill>
                      <a:schemeClr val="tx1"/>
                    </a:solidFill>
                    <a:latin typeface="Arial" panose="020B0604020202020204" pitchFamily="34" charset="0"/>
                    <a:cs typeface="Arial" panose="020B0604020202020204" pitchFamily="34" charset="0"/>
                  </a:rPr>
                  <a:t>YZ = </a:t>
                </a:r>
                <a14:m>
                  <m:oMath xmlns:m="http://schemas.openxmlformats.org/officeDocument/2006/math">
                    <m:f>
                      <m:fPr>
                        <m:ctrlPr>
                          <a:rPr lang="en-US" sz="2000" i="1">
                            <a:solidFill>
                              <a:schemeClr val="tx1"/>
                            </a:solidFill>
                            <a:latin typeface="Cambria Math" panose="02040503050406030204" pitchFamily="18" charset="0"/>
                            <a:cs typeface="Arial" panose="020B0604020202020204" pitchFamily="34" charset="0"/>
                          </a:rPr>
                        </m:ctrlPr>
                      </m:fPr>
                      <m:num>
                        <m:r>
                          <a:rPr lang="en-US" sz="2000" b="0" i="0" smtClean="0">
                            <a:solidFill>
                              <a:schemeClr val="tx1"/>
                            </a:solidFill>
                            <a:latin typeface="Cambria Math" panose="02040503050406030204" pitchFamily="18" charset="0"/>
                            <a:cs typeface="Arial" panose="020B0604020202020204" pitchFamily="34" charset="0"/>
                          </a:rPr>
                          <m:t>[  ]</m:t>
                        </m:r>
                      </m:num>
                      <m:den>
                        <m:r>
                          <a:rPr lang="en-US" sz="2000" b="0" i="0" smtClean="0">
                            <a:solidFill>
                              <a:schemeClr val="tx1"/>
                            </a:solidFill>
                            <a:latin typeface="Cambria Math" panose="02040503050406030204" pitchFamily="18" charset="0"/>
                            <a:cs typeface="Arial" panose="020B0604020202020204" pitchFamily="34" charset="0"/>
                          </a:rPr>
                          <m:t>[  ]</m:t>
                        </m:r>
                      </m:den>
                    </m:f>
                  </m:oMath>
                </a14:m>
                <a:r>
                  <a:rPr lang="en-US" sz="2000" i="1" dirty="0" smtClean="0">
                    <a:solidFill>
                      <a:schemeClr val="tx1"/>
                    </a:solidFill>
                    <a:latin typeface="Arial" panose="020B0604020202020204" pitchFamily="34" charset="0"/>
                    <a:cs typeface="Arial" panose="020B0604020202020204" pitchFamily="34" charset="0"/>
                  </a:rPr>
                  <a:t>XZ</a:t>
                </a:r>
                <a:endParaRPr lang="en-US" sz="2000" i="1"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flipH="1">
                <a:off x="5577631" y="5706018"/>
                <a:ext cx="3242841" cy="891334"/>
              </a:xfrm>
              <a:prstGeom prst="rect">
                <a:avLst/>
              </a:prstGeom>
              <a:blipFill rotWithShape="0">
                <a:blip r:embed="rId8"/>
                <a:stretch>
                  <a:fillRect/>
                </a:stretch>
              </a:blipFill>
              <a:ln>
                <a:solidFill>
                  <a:schemeClr val="accent3">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114614192"/>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grpSp>
        <p:nvGrpSpPr>
          <p:cNvPr id="13" name="Group 12"/>
          <p:cNvGrpSpPr/>
          <p:nvPr/>
        </p:nvGrpSpPr>
        <p:grpSpPr>
          <a:xfrm>
            <a:off x="163619" y="1196752"/>
            <a:ext cx="8712968" cy="5400600"/>
            <a:chOff x="3483872" y="1017022"/>
            <a:chExt cx="5264592" cy="5400600"/>
          </a:xfrm>
        </p:grpSpPr>
        <p:sp>
          <p:nvSpPr>
            <p:cNvPr id="15" name="Round Diagonal Corner Rectangle 14"/>
            <p:cNvSpPr/>
            <p:nvPr/>
          </p:nvSpPr>
          <p:spPr>
            <a:xfrm>
              <a:off x="3491880" y="1017022"/>
              <a:ext cx="5256584" cy="5400600"/>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17023"/>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3</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3568468" y="1521078"/>
                  <a:ext cx="5110880" cy="4483792"/>
                </a:xfrm>
                <a:prstGeom prst="rect">
                  <a:avLst/>
                </a:prstGeom>
              </p:spPr>
              <p:txBody>
                <a:bodyPr wrap="square">
                  <a:spAutoFit/>
                </a:bodyPr>
                <a:lstStyle/>
                <a:p>
                  <a:pPr>
                    <a:spcAft>
                      <a:spcPts val="0"/>
                    </a:spcAft>
                    <a:tabLst>
                      <a:tab pos="4972050" algn="r"/>
                    </a:tabLst>
                  </a:pPr>
                  <a:r>
                    <a:rPr lang="en-US" sz="3000" dirty="0" smtClean="0"/>
                    <a:t>OABC is a quadrilateral in which </a:t>
                  </a:r>
                  <a14:m>
                    <m:oMath xmlns:m="http://schemas.openxmlformats.org/officeDocument/2006/math">
                      <m:acc>
                        <m:accPr>
                          <m:chr m:val="⃗"/>
                          <m:ctrlPr>
                            <a:rPr lang="en-US" sz="3000" b="1" i="1" dirty="0">
                              <a:latin typeface="Cambria Math" panose="02040503050406030204" pitchFamily="18" charset="0"/>
                            </a:rPr>
                          </m:ctrlPr>
                        </m:accPr>
                        <m:e>
                          <m:r>
                            <a:rPr lang="en-US" sz="3000" b="1" i="0" dirty="0" smtClean="0">
                              <a:latin typeface="Cambria Math" panose="02040503050406030204" pitchFamily="18" charset="0"/>
                            </a:rPr>
                            <m:t>𝐎𝐀</m:t>
                          </m:r>
                        </m:e>
                      </m:acc>
                    </m:oMath>
                  </a14:m>
                  <a:r>
                    <a:rPr lang="en-US" sz="3000" dirty="0"/>
                    <a:t> = </a:t>
                  </a:r>
                  <a:r>
                    <a:rPr lang="en-US" sz="3000" b="1" dirty="0"/>
                    <a:t>a</a:t>
                  </a:r>
                  <a:r>
                    <a:rPr lang="en-US" sz="3000" dirty="0"/>
                    <a:t>, </a:t>
                  </a:r>
                  <a14:m>
                    <m:oMath xmlns:m="http://schemas.openxmlformats.org/officeDocument/2006/math">
                      <m:acc>
                        <m:accPr>
                          <m:chr m:val="⃗"/>
                          <m:ctrlPr>
                            <a:rPr lang="en-US" sz="3000" b="1" i="1" dirty="0">
                              <a:latin typeface="Cambria Math" panose="02040503050406030204" pitchFamily="18" charset="0"/>
                            </a:rPr>
                          </m:ctrlPr>
                        </m:accPr>
                        <m:e>
                          <m:r>
                            <a:rPr lang="en-US" sz="3000" b="1" i="0" dirty="0" smtClean="0">
                              <a:latin typeface="Cambria Math" panose="02040503050406030204" pitchFamily="18" charset="0"/>
                            </a:rPr>
                            <m:t>𝐎𝐁</m:t>
                          </m:r>
                        </m:e>
                      </m:acc>
                    </m:oMath>
                  </a14:m>
                  <a:r>
                    <a:rPr lang="en-US" sz="3000" dirty="0"/>
                    <a:t> = </a:t>
                  </a:r>
                  <a:r>
                    <a:rPr lang="en-US" sz="3000" b="1" dirty="0"/>
                    <a:t>a</a:t>
                  </a:r>
                  <a:r>
                    <a:rPr lang="en-US" sz="3000" dirty="0"/>
                    <a:t> + 2</a:t>
                  </a:r>
                  <a:r>
                    <a:rPr lang="en-US" sz="3000" b="1" dirty="0"/>
                    <a:t>b</a:t>
                  </a:r>
                  <a:r>
                    <a:rPr lang="en-US" sz="3000" dirty="0"/>
                    <a:t> and </a:t>
                  </a:r>
                  <a14:m>
                    <m:oMath xmlns:m="http://schemas.openxmlformats.org/officeDocument/2006/math">
                      <m:acc>
                        <m:accPr>
                          <m:chr m:val="⃗"/>
                          <m:ctrlPr>
                            <a:rPr lang="en-US" sz="3000" b="1" i="1" dirty="0">
                              <a:latin typeface="Cambria Math" panose="02040503050406030204" pitchFamily="18" charset="0"/>
                            </a:rPr>
                          </m:ctrlPr>
                        </m:accPr>
                        <m:e>
                          <m:r>
                            <a:rPr lang="en-US" sz="3000" b="1" i="0" dirty="0" smtClean="0">
                              <a:latin typeface="Cambria Math" panose="02040503050406030204" pitchFamily="18" charset="0"/>
                            </a:rPr>
                            <m:t>𝐎𝐂</m:t>
                          </m:r>
                        </m:e>
                      </m:acc>
                    </m:oMath>
                  </a14:m>
                  <a:r>
                    <a:rPr lang="en-US" sz="3000" dirty="0"/>
                    <a:t> = 4</a:t>
                  </a:r>
                  <a:r>
                    <a:rPr lang="en-US" sz="3000" b="1" dirty="0"/>
                    <a:t>b</a:t>
                  </a:r>
                  <a:r>
                    <a:rPr lang="en-US" sz="3000" dirty="0"/>
                    <a:t>. </a:t>
                  </a:r>
                  <a:endParaRPr lang="en-US" sz="3000" dirty="0" smtClean="0"/>
                </a:p>
                <a:p>
                  <a:pPr>
                    <a:spcAft>
                      <a:spcPts val="0"/>
                    </a:spcAft>
                    <a:tabLst>
                      <a:tab pos="4972050" algn="r"/>
                    </a:tabLst>
                  </a:pPr>
                  <a:r>
                    <a:rPr lang="en-US" sz="3000" dirty="0" smtClean="0"/>
                    <a:t>D </a:t>
                  </a:r>
                  <a:r>
                    <a:rPr lang="en-US" sz="3000" dirty="0"/>
                    <a:t>is the point such that </a:t>
                  </a:r>
                  <a14:m>
                    <m:oMath xmlns:m="http://schemas.openxmlformats.org/officeDocument/2006/math">
                      <m:acc>
                        <m:accPr>
                          <m:chr m:val="⃗"/>
                          <m:ctrlPr>
                            <a:rPr lang="en-US" sz="3000" b="1" i="1" dirty="0">
                              <a:latin typeface="Cambria Math" panose="02040503050406030204" pitchFamily="18" charset="0"/>
                            </a:rPr>
                          </m:ctrlPr>
                        </m:accPr>
                        <m:e>
                          <m:r>
                            <a:rPr lang="en-US" sz="3000" b="1" i="0" dirty="0" smtClean="0">
                              <a:latin typeface="Cambria Math" panose="02040503050406030204" pitchFamily="18" charset="0"/>
                            </a:rPr>
                            <m:t>𝐁</m:t>
                          </m:r>
                          <m:r>
                            <a:rPr lang="en-US" sz="3000" b="1" i="0" dirty="0">
                              <a:latin typeface="Cambria Math" panose="02040503050406030204" pitchFamily="18" charset="0"/>
                            </a:rPr>
                            <m:t>𝐃</m:t>
                          </m:r>
                        </m:e>
                      </m:acc>
                    </m:oMath>
                  </a14:m>
                  <a:r>
                    <a:rPr lang="en-US" sz="3000" dirty="0"/>
                    <a:t> = </a:t>
                  </a:r>
                  <a14:m>
                    <m:oMath xmlns:m="http://schemas.openxmlformats.org/officeDocument/2006/math">
                      <m:acc>
                        <m:accPr>
                          <m:chr m:val="⃗"/>
                          <m:ctrlPr>
                            <a:rPr lang="en-US" sz="3000" b="1" i="1" dirty="0">
                              <a:latin typeface="Cambria Math" panose="02040503050406030204" pitchFamily="18" charset="0"/>
                            </a:rPr>
                          </m:ctrlPr>
                        </m:accPr>
                        <m:e>
                          <m:r>
                            <a:rPr lang="en-US" sz="3000" b="1" i="0" dirty="0" smtClean="0">
                              <a:latin typeface="Cambria Math" panose="02040503050406030204" pitchFamily="18" charset="0"/>
                            </a:rPr>
                            <m:t>𝐎𝐂</m:t>
                          </m:r>
                        </m:e>
                      </m:acc>
                    </m:oMath>
                  </a14:m>
                  <a:r>
                    <a:rPr lang="en-US" sz="3000" dirty="0"/>
                    <a:t> and X is the midpoint of BC.</a:t>
                  </a:r>
                </a:p>
                <a:p>
                  <a:pPr marL="465138" indent="-465138">
                    <a:spcAft>
                      <a:spcPts val="0"/>
                    </a:spcAft>
                    <a:buFont typeface="+mj-lt"/>
                    <a:buAutoNum type="alphaLcPeriod"/>
                    <a:tabLst>
                      <a:tab pos="4972050" algn="r"/>
                    </a:tabLst>
                  </a:pPr>
                  <a:r>
                    <a:rPr lang="en-US" sz="3000" dirty="0" smtClean="0"/>
                    <a:t>Find </a:t>
                  </a:r>
                  <a:r>
                    <a:rPr lang="en-US" sz="3000" dirty="0"/>
                    <a:t>in terms of a and b </a:t>
                  </a:r>
                  <a:endParaRPr lang="en-US" sz="3000" dirty="0" smtClean="0"/>
                </a:p>
                <a:p>
                  <a:pPr marL="1028700" lvl="1" indent="-571500">
                    <a:spcAft>
                      <a:spcPts val="0"/>
                    </a:spcAft>
                    <a:buFont typeface="+mj-lt"/>
                    <a:buAutoNum type="romanLcPeriod"/>
                    <a:tabLst>
                      <a:tab pos="2519363" algn="l"/>
                      <a:tab pos="4972050" algn="r"/>
                    </a:tabLst>
                  </a:pPr>
                  <a14:m>
                    <m:oMath xmlns:m="http://schemas.openxmlformats.org/officeDocument/2006/math">
                      <m:acc>
                        <m:accPr>
                          <m:chr m:val="⃗"/>
                          <m:ctrlPr>
                            <a:rPr lang="en-US" sz="3000" b="1" i="1" dirty="0">
                              <a:latin typeface="Cambria Math" panose="02040503050406030204" pitchFamily="18" charset="0"/>
                            </a:rPr>
                          </m:ctrlPr>
                        </m:accPr>
                        <m:e>
                          <m:r>
                            <a:rPr lang="en-US" sz="3000" b="1" i="0" dirty="0">
                              <a:latin typeface="Cambria Math" panose="02040503050406030204" pitchFamily="18" charset="0"/>
                            </a:rPr>
                            <m:t>𝐎</m:t>
                          </m:r>
                          <m:r>
                            <a:rPr lang="en-US" sz="3000" b="1" i="0" dirty="0" smtClean="0">
                              <a:latin typeface="Cambria Math" panose="02040503050406030204" pitchFamily="18" charset="0"/>
                            </a:rPr>
                            <m:t>𝐃</m:t>
                          </m:r>
                        </m:e>
                      </m:acc>
                    </m:oMath>
                  </a14:m>
                  <a:r>
                    <a:rPr lang="en-US" sz="3000" dirty="0" smtClean="0"/>
                    <a:t> 	ii. </a:t>
                  </a:r>
                  <a14:m>
                    <m:oMath xmlns:m="http://schemas.openxmlformats.org/officeDocument/2006/math">
                      <m:acc>
                        <m:accPr>
                          <m:chr m:val="⃗"/>
                          <m:ctrlPr>
                            <a:rPr lang="en-US" sz="3000" b="1" i="1" dirty="0">
                              <a:latin typeface="Cambria Math" panose="02040503050406030204" pitchFamily="18" charset="0"/>
                            </a:rPr>
                          </m:ctrlPr>
                        </m:accPr>
                        <m:e>
                          <m:r>
                            <a:rPr lang="en-US" sz="3000" b="1" i="0" dirty="0">
                              <a:latin typeface="Cambria Math" panose="02040503050406030204" pitchFamily="18" charset="0"/>
                            </a:rPr>
                            <m:t>𝐎</m:t>
                          </m:r>
                          <m:r>
                            <a:rPr lang="en-US" sz="3000" b="1" i="0" dirty="0" smtClean="0">
                              <a:latin typeface="Cambria Math" panose="02040503050406030204" pitchFamily="18" charset="0"/>
                            </a:rPr>
                            <m:t>𝐗</m:t>
                          </m:r>
                        </m:e>
                      </m:acc>
                    </m:oMath>
                  </a14:m>
                  <a:endParaRPr lang="en-US" sz="3000" dirty="0"/>
                </a:p>
                <a:p>
                  <a:pPr marL="465138" indent="-465138">
                    <a:spcAft>
                      <a:spcPts val="0"/>
                    </a:spcAft>
                    <a:buFont typeface="+mj-lt"/>
                    <a:buAutoNum type="alphaLcPeriod"/>
                    <a:tabLst>
                      <a:tab pos="4972050" algn="r"/>
                    </a:tabLst>
                  </a:pPr>
                  <a:r>
                    <a:rPr lang="en-US" sz="3000" dirty="0" smtClean="0"/>
                    <a:t>Explain </a:t>
                  </a:r>
                  <a:r>
                    <a:rPr lang="en-US" sz="3000" dirty="0"/>
                    <a:t>what your </a:t>
                  </a:r>
                  <a:r>
                    <a:rPr lang="en-US" sz="3000" dirty="0" smtClean="0"/>
                    <a:t/>
                  </a:r>
                  <a:br>
                    <a:rPr lang="en-US" sz="3000" dirty="0" smtClean="0"/>
                  </a:br>
                  <a:r>
                    <a:rPr lang="en-US" sz="3000" dirty="0" smtClean="0"/>
                    <a:t>answers </a:t>
                  </a:r>
                  <a:r>
                    <a:rPr lang="en-US" sz="3000" dirty="0"/>
                    <a:t>to parts </a:t>
                  </a:r>
                  <a:r>
                    <a:rPr lang="en-US" sz="3000" dirty="0" smtClean="0"/>
                    <a:t/>
                  </a:r>
                  <a:br>
                    <a:rPr lang="en-US" sz="3000" dirty="0" smtClean="0"/>
                  </a:br>
                  <a:r>
                    <a:rPr lang="en-US" sz="3000" b="1" dirty="0" smtClean="0"/>
                    <a:t>a </a:t>
                  </a:r>
                  <a:r>
                    <a:rPr lang="en-US" sz="3000" b="1" dirty="0" err="1"/>
                    <a:t>i</a:t>
                  </a:r>
                  <a:r>
                    <a:rPr lang="en-US" sz="3000" dirty="0"/>
                    <a:t> and </a:t>
                  </a:r>
                  <a:r>
                    <a:rPr lang="en-US" sz="3000" b="1" dirty="0"/>
                    <a:t>a ii</a:t>
                  </a:r>
                  <a:r>
                    <a:rPr lang="en-US" sz="3000" dirty="0"/>
                    <a:t> mean.</a:t>
                  </a:r>
                  <a:endParaRPr lang="en-US" sz="3000" dirty="0">
                    <a:solidFill>
                      <a:srgbClr val="0070C0"/>
                    </a:solidFill>
                    <a:latin typeface="Comic Sans MS" panose="030F0702030302020204" pitchFamily="66"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568468" y="1521078"/>
                  <a:ext cx="5110880" cy="4483792"/>
                </a:xfrm>
                <a:prstGeom prst="rect">
                  <a:avLst/>
                </a:prstGeom>
                <a:blipFill rotWithShape="0">
                  <a:blip r:embed="rId4"/>
                  <a:stretch>
                    <a:fillRect l="-1730" t="-543" b="-2989"/>
                  </a:stretch>
                </a:blipFill>
              </p:spPr>
              <p:txBody>
                <a:bodyPr/>
                <a:lstStyle/>
                <a:p>
                  <a:r>
                    <a:rPr lang="en-US">
                      <a:noFill/>
                    </a:rPr>
                    <a:t> </a:t>
                  </a:r>
                </a:p>
              </p:txBody>
            </p:sp>
          </mc:Fallback>
        </mc:AlternateContent>
      </p:gr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03860" y="4437112"/>
            <a:ext cx="4616612" cy="2051823"/>
          </a:xfrm>
          <a:prstGeom prst="rect">
            <a:avLst/>
          </a:prstGeom>
        </p:spPr>
      </p:pic>
    </p:spTree>
    <p:extLst>
      <p:ext uri="{BB962C8B-B14F-4D97-AF65-F5344CB8AC3E}">
        <p14:creationId xmlns:p14="http://schemas.microsoft.com/office/powerpoint/2010/main" val="1692310239"/>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grpSp>
        <p:nvGrpSpPr>
          <p:cNvPr id="13" name="Group 12"/>
          <p:cNvGrpSpPr/>
          <p:nvPr/>
        </p:nvGrpSpPr>
        <p:grpSpPr>
          <a:xfrm>
            <a:off x="163619" y="1196752"/>
            <a:ext cx="8712968" cy="5400600"/>
            <a:chOff x="3483872" y="1017022"/>
            <a:chExt cx="5264592" cy="5400600"/>
          </a:xfrm>
        </p:grpSpPr>
        <p:sp>
          <p:nvSpPr>
            <p:cNvPr id="15" name="Round Diagonal Corner Rectangle 14"/>
            <p:cNvSpPr/>
            <p:nvPr/>
          </p:nvSpPr>
          <p:spPr>
            <a:xfrm>
              <a:off x="3491880" y="1017022"/>
              <a:ext cx="5256584" cy="5400600"/>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17023"/>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3</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3568468" y="1521078"/>
                  <a:ext cx="5110880" cy="4864409"/>
                </a:xfrm>
                <a:prstGeom prst="rect">
                  <a:avLst/>
                </a:prstGeom>
              </p:spPr>
              <p:txBody>
                <a:bodyPr wrap="square">
                  <a:spAutoFit/>
                </a:bodyPr>
                <a:lstStyle/>
                <a:p>
                  <a:pPr>
                    <a:spcAft>
                      <a:spcPts val="0"/>
                    </a:spcAft>
                    <a:tabLst>
                      <a:tab pos="4972050" algn="r"/>
                    </a:tabLst>
                  </a:pPr>
                  <a:endParaRPr lang="en-US" sz="2100" dirty="0" smtClean="0">
                    <a:solidFill>
                      <a:schemeClr val="tx2">
                        <a:lumMod val="60000"/>
                        <a:lumOff val="40000"/>
                      </a:schemeClr>
                    </a:solidFill>
                    <a:latin typeface="Comic Sans MS" panose="030F0702030302020204" pitchFamily="66" charset="0"/>
                  </a:endParaRPr>
                </a:p>
                <a:p>
                  <a:pPr marL="465138" indent="-465138">
                    <a:spcAft>
                      <a:spcPts val="0"/>
                    </a:spcAft>
                    <a:buFont typeface="+mj-lt"/>
                    <a:buAutoNum type="alphaLcPeriod"/>
                    <a:tabLst>
                      <a:tab pos="4972050" algn="r"/>
                    </a:tabLst>
                  </a:pPr>
                  <a:r>
                    <a:rPr lang="en-US" sz="2100" dirty="0" smtClean="0">
                      <a:solidFill>
                        <a:schemeClr val="tx2">
                          <a:lumMod val="60000"/>
                          <a:lumOff val="40000"/>
                        </a:schemeClr>
                      </a:solidFill>
                      <a:latin typeface="Comic Sans MS" panose="030F0702030302020204" pitchFamily="66" charset="0"/>
                    </a:rPr>
                    <a:t> </a:t>
                  </a:r>
                  <a:br>
                    <a:rPr lang="en-US" sz="2100" dirty="0" smtClean="0">
                      <a:solidFill>
                        <a:schemeClr val="tx2">
                          <a:lumMod val="60000"/>
                          <a:lumOff val="40000"/>
                        </a:schemeClr>
                      </a:solidFill>
                      <a:latin typeface="Comic Sans MS" panose="030F0702030302020204" pitchFamily="66" charset="0"/>
                    </a:rPr>
                  </a:br>
                  <a:endParaRPr lang="en-US" sz="2100" dirty="0" smtClean="0">
                    <a:solidFill>
                      <a:schemeClr val="tx2">
                        <a:lumMod val="60000"/>
                        <a:lumOff val="40000"/>
                      </a:schemeClr>
                    </a:solidFill>
                    <a:latin typeface="Comic Sans MS" panose="030F0702030302020204" pitchFamily="66" charset="0"/>
                  </a:endParaRPr>
                </a:p>
                <a:p>
                  <a:pPr marL="914400" lvl="1" indent="-457200">
                    <a:spcAft>
                      <a:spcPts val="0"/>
                    </a:spcAft>
                    <a:buFont typeface="+mj-lt"/>
                    <a:buAutoNum type="romanLcPeriod"/>
                    <a:tabLst>
                      <a:tab pos="4972050" algn="r"/>
                    </a:tabLst>
                  </a:pP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a:solidFill>
                                <a:schemeClr val="tx2">
                                  <a:lumMod val="60000"/>
                                  <a:lumOff val="40000"/>
                                </a:schemeClr>
                              </a:solidFill>
                              <a:latin typeface="Cambria Math" panose="02040503050406030204" pitchFamily="18" charset="0"/>
                            </a:rPr>
                            <m:t>𝐎</m:t>
                          </m:r>
                          <m:r>
                            <a:rPr lang="en-US" sz="2100" b="1" i="0" dirty="0" smtClean="0">
                              <a:solidFill>
                                <a:schemeClr val="tx2">
                                  <a:lumMod val="60000"/>
                                  <a:lumOff val="40000"/>
                                </a:schemeClr>
                              </a:solidFill>
                              <a:latin typeface="Cambria Math" panose="02040503050406030204" pitchFamily="18" charset="0"/>
                            </a:rPr>
                            <m:t>𝐃</m:t>
                          </m:r>
                        </m:e>
                      </m:acc>
                    </m:oMath>
                  </a14:m>
                  <a:r>
                    <a:rPr lang="en-US" sz="2100" dirty="0" smtClean="0">
                      <a:solidFill>
                        <a:schemeClr val="tx2">
                          <a:lumMod val="60000"/>
                          <a:lumOff val="40000"/>
                        </a:schemeClr>
                      </a:solidFill>
                      <a:latin typeface="Comic Sans MS" panose="030F0702030302020204" pitchFamily="66" charset="0"/>
                    </a:rPr>
                    <a:t> =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a:solidFill>
                                <a:schemeClr val="tx2">
                                  <a:lumMod val="60000"/>
                                  <a:lumOff val="40000"/>
                                </a:schemeClr>
                              </a:solidFill>
                              <a:latin typeface="Cambria Math" panose="02040503050406030204" pitchFamily="18" charset="0"/>
                            </a:rPr>
                            <m:t>𝐎</m:t>
                          </m:r>
                          <m:r>
                            <a:rPr lang="en-US" sz="2100" b="1" i="0" dirty="0" smtClean="0">
                              <a:solidFill>
                                <a:schemeClr val="tx2">
                                  <a:lumMod val="60000"/>
                                  <a:lumOff val="40000"/>
                                </a:schemeClr>
                              </a:solidFill>
                              <a:latin typeface="Cambria Math" panose="02040503050406030204" pitchFamily="18" charset="0"/>
                            </a:rPr>
                            <m:t>𝐁</m:t>
                          </m:r>
                        </m:e>
                      </m:acc>
                    </m:oMath>
                  </a14:m>
                  <a:r>
                    <a:rPr lang="en-US" sz="2100" dirty="0" smtClean="0">
                      <a:solidFill>
                        <a:schemeClr val="tx2">
                          <a:lumMod val="60000"/>
                          <a:lumOff val="40000"/>
                        </a:schemeClr>
                      </a:solidFill>
                      <a:latin typeface="Comic Sans MS" panose="030F0702030302020204" pitchFamily="66" charset="0"/>
                    </a:rPr>
                    <a:t> +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𝐁</m:t>
                          </m:r>
                          <m:r>
                            <a:rPr lang="en-US" sz="2100" b="1" i="0" dirty="0">
                              <a:solidFill>
                                <a:schemeClr val="tx2">
                                  <a:lumMod val="60000"/>
                                  <a:lumOff val="40000"/>
                                </a:schemeClr>
                              </a:solidFill>
                              <a:latin typeface="Cambria Math" panose="02040503050406030204" pitchFamily="18" charset="0"/>
                            </a:rPr>
                            <m:t>𝐃</m:t>
                          </m:r>
                        </m:e>
                      </m:acc>
                    </m:oMath>
                  </a14:m>
                  <a:r>
                    <a:rPr lang="en-US" sz="2100" b="1" dirty="0" smtClean="0">
                      <a:solidFill>
                        <a:schemeClr val="tx2">
                          <a:lumMod val="60000"/>
                          <a:lumOff val="40000"/>
                        </a:schemeClr>
                      </a:solidFill>
                      <a:latin typeface="Comic Sans MS" panose="030F0702030302020204" pitchFamily="66" charset="0"/>
                    </a:rPr>
                    <a:t/>
                  </a:r>
                  <a:br>
                    <a:rPr lang="en-US" sz="2100" b="1" dirty="0" smtClean="0">
                      <a:solidFill>
                        <a:schemeClr val="tx2">
                          <a:lumMod val="60000"/>
                          <a:lumOff val="40000"/>
                        </a:schemeClr>
                      </a:solidFill>
                      <a:latin typeface="Comic Sans MS" panose="030F0702030302020204" pitchFamily="66" charset="0"/>
                    </a:rPr>
                  </a:br>
                  <a:r>
                    <a:rPr lang="en-US" sz="2100" b="1" dirty="0" smtClean="0">
                      <a:solidFill>
                        <a:schemeClr val="tx2">
                          <a:lumMod val="60000"/>
                          <a:lumOff val="40000"/>
                        </a:schemeClr>
                      </a:solidFill>
                      <a:latin typeface="Comic Sans MS" panose="030F0702030302020204" pitchFamily="66" charset="0"/>
                    </a:rPr>
                    <a:t>    = a </a:t>
                  </a:r>
                  <a:r>
                    <a:rPr lang="en-US" sz="2100" dirty="0" smtClean="0">
                      <a:solidFill>
                        <a:schemeClr val="tx2">
                          <a:lumMod val="60000"/>
                          <a:lumOff val="40000"/>
                        </a:schemeClr>
                      </a:solidFill>
                      <a:latin typeface="Comic Sans MS" panose="030F0702030302020204" pitchFamily="66" charset="0"/>
                    </a:rPr>
                    <a:t>+ 2</a:t>
                  </a:r>
                  <a:r>
                    <a:rPr lang="en-US" sz="2100" b="1" dirty="0" smtClean="0">
                      <a:solidFill>
                        <a:schemeClr val="tx2">
                          <a:lumMod val="60000"/>
                          <a:lumOff val="40000"/>
                        </a:schemeClr>
                      </a:solidFill>
                      <a:latin typeface="Comic Sans MS" panose="030F0702030302020204" pitchFamily="66" charset="0"/>
                    </a:rPr>
                    <a:t>b </a:t>
                  </a:r>
                  <a:r>
                    <a:rPr lang="en-US" sz="2100" dirty="0" smtClean="0">
                      <a:solidFill>
                        <a:schemeClr val="tx2">
                          <a:lumMod val="60000"/>
                          <a:lumOff val="40000"/>
                        </a:schemeClr>
                      </a:solidFill>
                      <a:latin typeface="Comic Sans MS" panose="030F0702030302020204" pitchFamily="66" charset="0"/>
                    </a:rPr>
                    <a:t>+ 4</a:t>
                  </a:r>
                  <a:r>
                    <a:rPr lang="en-US" sz="2100" b="1" dirty="0" smtClean="0">
                      <a:solidFill>
                        <a:schemeClr val="tx2">
                          <a:lumMod val="60000"/>
                          <a:lumOff val="40000"/>
                        </a:schemeClr>
                      </a:solidFill>
                      <a:latin typeface="Comic Sans MS" panose="030F0702030302020204" pitchFamily="66" charset="0"/>
                    </a:rPr>
                    <a:t>b = a </a:t>
                  </a:r>
                  <a:r>
                    <a:rPr lang="en-US" sz="2100" dirty="0" smtClean="0">
                      <a:solidFill>
                        <a:schemeClr val="tx2">
                          <a:lumMod val="60000"/>
                          <a:lumOff val="40000"/>
                        </a:schemeClr>
                      </a:solidFill>
                      <a:latin typeface="Comic Sans MS" panose="030F0702030302020204" pitchFamily="66" charset="0"/>
                    </a:rPr>
                    <a:t>+ 6</a:t>
                  </a:r>
                  <a:r>
                    <a:rPr lang="en-US" sz="2100" b="1" dirty="0" smtClean="0">
                      <a:solidFill>
                        <a:schemeClr val="tx2">
                          <a:lumMod val="60000"/>
                          <a:lumOff val="40000"/>
                        </a:schemeClr>
                      </a:solidFill>
                      <a:latin typeface="Comic Sans MS" panose="030F0702030302020204" pitchFamily="66" charset="0"/>
                    </a:rPr>
                    <a:t>b</a:t>
                  </a:r>
                </a:p>
                <a:p>
                  <a:pPr marL="914400" lvl="1" indent="-457200">
                    <a:spcAft>
                      <a:spcPts val="0"/>
                    </a:spcAft>
                    <a:buFont typeface="+mj-lt"/>
                    <a:buAutoNum type="romanLcPeriod"/>
                    <a:tabLst>
                      <a:tab pos="3140075" algn="l"/>
                      <a:tab pos="4972050" algn="r"/>
                    </a:tabLst>
                  </a:pPr>
                  <a14:m>
                    <m:oMath xmlns:m="http://schemas.openxmlformats.org/officeDocument/2006/math">
                      <m:acc>
                        <m:accPr>
                          <m:chr m:val="⃗"/>
                          <m:ctrlPr>
                            <a:rPr lang="en-US" sz="2100" b="1" i="1" dirty="0" smtClean="0">
                              <a:solidFill>
                                <a:schemeClr val="tx2">
                                  <a:lumMod val="60000"/>
                                  <a:lumOff val="40000"/>
                                </a:schemeClr>
                              </a:solidFill>
                              <a:latin typeface="Cambria Math" panose="02040503050406030204" pitchFamily="18" charset="0"/>
                            </a:rPr>
                          </m:ctrlPr>
                        </m:accPr>
                        <m:e>
                          <m:r>
                            <a:rPr lang="en-US" sz="2100" b="1" i="0" dirty="0">
                              <a:solidFill>
                                <a:schemeClr val="tx2">
                                  <a:lumMod val="60000"/>
                                  <a:lumOff val="40000"/>
                                </a:schemeClr>
                              </a:solidFill>
                              <a:latin typeface="Cambria Math" panose="02040503050406030204" pitchFamily="18" charset="0"/>
                            </a:rPr>
                            <m:t>𝐎</m:t>
                          </m:r>
                          <m:r>
                            <a:rPr lang="en-US" sz="2100" b="1" i="0" dirty="0" smtClean="0">
                              <a:solidFill>
                                <a:schemeClr val="tx2">
                                  <a:lumMod val="60000"/>
                                  <a:lumOff val="40000"/>
                                </a:schemeClr>
                              </a:solidFill>
                              <a:latin typeface="Cambria Math" panose="02040503050406030204" pitchFamily="18" charset="0"/>
                            </a:rPr>
                            <m:t>𝐗</m:t>
                          </m:r>
                        </m:e>
                      </m:acc>
                      <m:r>
                        <m:rPr>
                          <m:nor/>
                        </m:rPr>
                        <a:rPr lang="en-US" sz="2100" dirty="0">
                          <a:solidFill>
                            <a:schemeClr val="tx2">
                              <a:lumMod val="60000"/>
                              <a:lumOff val="40000"/>
                            </a:schemeClr>
                          </a:solidFill>
                          <a:latin typeface="Comic Sans MS" panose="030F0702030302020204" pitchFamily="66" charset="0"/>
                        </a:rPr>
                        <m:t> = </m:t>
                      </m:r>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a:solidFill>
                                <a:schemeClr val="tx2">
                                  <a:lumMod val="60000"/>
                                  <a:lumOff val="40000"/>
                                </a:schemeClr>
                              </a:solidFill>
                              <a:latin typeface="Cambria Math" panose="02040503050406030204" pitchFamily="18" charset="0"/>
                            </a:rPr>
                            <m:t>𝐎</m:t>
                          </m:r>
                          <m:r>
                            <a:rPr lang="en-US" sz="2100" b="1" i="0" dirty="0" smtClean="0">
                              <a:solidFill>
                                <a:schemeClr val="tx2">
                                  <a:lumMod val="60000"/>
                                  <a:lumOff val="40000"/>
                                </a:schemeClr>
                              </a:solidFill>
                              <a:latin typeface="Cambria Math" panose="02040503050406030204" pitchFamily="18" charset="0"/>
                            </a:rPr>
                            <m:t>𝐂</m:t>
                          </m:r>
                        </m:e>
                      </m:acc>
                      <m:r>
                        <m:rPr>
                          <m:nor/>
                        </m:rPr>
                        <a:rPr lang="en-US" sz="2100" dirty="0">
                          <a:solidFill>
                            <a:schemeClr val="tx2">
                              <a:lumMod val="60000"/>
                              <a:lumOff val="40000"/>
                            </a:schemeClr>
                          </a:solidFill>
                          <a:latin typeface="Comic Sans MS" panose="030F0702030302020204" pitchFamily="66" charset="0"/>
                        </a:rPr>
                        <m:t> + </m:t>
                      </m:r>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𝐂𝐗</m:t>
                          </m:r>
                        </m:e>
                      </m:acc>
                    </m:oMath>
                  </a14:m>
                  <a:r>
                    <a:rPr lang="en-US" sz="2100" dirty="0" smtClean="0">
                      <a:solidFill>
                        <a:schemeClr val="tx2">
                          <a:lumMod val="60000"/>
                          <a:lumOff val="40000"/>
                        </a:schemeClr>
                      </a:solidFill>
                      <a:latin typeface="Comic Sans MS" panose="030F0702030302020204" pitchFamily="66" charset="0"/>
                    </a:rPr>
                    <a:t>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𝐂𝐗</m:t>
                          </m:r>
                        </m:e>
                      </m:acc>
                    </m:oMath>
                  </a14:m>
                  <a:r>
                    <a:rPr lang="en-US" sz="2100" dirty="0">
                      <a:solidFill>
                        <a:schemeClr val="tx2">
                          <a:lumMod val="60000"/>
                          <a:lumOff val="40000"/>
                        </a:schemeClr>
                      </a:solidFill>
                      <a:latin typeface="Comic Sans MS" panose="030F0702030302020204" pitchFamily="66" charset="0"/>
                    </a:rPr>
                    <a:t> </a:t>
                  </a:r>
                  <a:r>
                    <a:rPr lang="en-US" sz="2100" dirty="0" smtClean="0">
                      <a:solidFill>
                        <a:schemeClr val="tx2">
                          <a:lumMod val="60000"/>
                          <a:lumOff val="40000"/>
                        </a:schemeClr>
                      </a:solidFill>
                      <a:latin typeface="Comic Sans MS" panose="030F0702030302020204" pitchFamily="66" charset="0"/>
                    </a:rPr>
                    <a:t>= ½</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𝐂𝐁</m:t>
                          </m:r>
                        </m:e>
                      </m:acc>
                    </m:oMath>
                  </a14:m>
                  <a:endParaRPr lang="en-US" sz="2100" dirty="0" smtClean="0">
                    <a:solidFill>
                      <a:schemeClr val="tx2">
                        <a:lumMod val="60000"/>
                        <a:lumOff val="40000"/>
                      </a:schemeClr>
                    </a:solidFill>
                    <a:latin typeface="Comic Sans MS" panose="030F0702030302020204" pitchFamily="66" charset="0"/>
                  </a:endParaRPr>
                </a:p>
                <a:p>
                  <a:pPr lvl="2">
                    <a:spcAft>
                      <a:spcPts val="0"/>
                    </a:spcAft>
                    <a:tabLst>
                      <a:tab pos="3140075" algn="l"/>
                      <a:tab pos="4972050" algn="r"/>
                    </a:tabLst>
                  </a:pPr>
                  <a:r>
                    <a:rPr lang="en-US" sz="2100" dirty="0">
                      <a:solidFill>
                        <a:schemeClr val="tx2">
                          <a:lumMod val="60000"/>
                          <a:lumOff val="40000"/>
                        </a:schemeClr>
                      </a:solidFill>
                      <a:latin typeface="Comic Sans MS" panose="030F0702030302020204" pitchFamily="66" charset="0"/>
                    </a:rPr>
                    <a:t>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𝐂𝐁</m:t>
                          </m:r>
                        </m:e>
                      </m:acc>
                    </m:oMath>
                  </a14:m>
                  <a:r>
                    <a:rPr lang="en-US" sz="2100" dirty="0" smtClean="0">
                      <a:solidFill>
                        <a:schemeClr val="tx2">
                          <a:lumMod val="60000"/>
                          <a:lumOff val="40000"/>
                        </a:schemeClr>
                      </a:solidFill>
                      <a:latin typeface="Comic Sans MS" panose="030F0702030302020204" pitchFamily="66" charset="0"/>
                    </a:rPr>
                    <a:t> =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𝐂𝐎</m:t>
                          </m:r>
                        </m:e>
                      </m:acc>
                    </m:oMath>
                  </a14:m>
                  <a:r>
                    <a:rPr lang="en-US" sz="2100" dirty="0" smtClean="0">
                      <a:solidFill>
                        <a:schemeClr val="tx2">
                          <a:lumMod val="60000"/>
                          <a:lumOff val="40000"/>
                        </a:schemeClr>
                      </a:solidFill>
                      <a:latin typeface="Comic Sans MS" panose="030F0702030302020204" pitchFamily="66" charset="0"/>
                    </a:rPr>
                    <a:t> +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𝐂𝐁</m:t>
                          </m:r>
                        </m:e>
                      </m:acc>
                    </m:oMath>
                  </a14:m>
                  <a:r>
                    <a:rPr lang="en-US" sz="2100" dirty="0" smtClean="0">
                      <a:solidFill>
                        <a:schemeClr val="tx2">
                          <a:lumMod val="60000"/>
                          <a:lumOff val="40000"/>
                        </a:schemeClr>
                      </a:solidFill>
                      <a:latin typeface="Comic Sans MS" panose="030F0702030302020204" pitchFamily="66" charset="0"/>
                    </a:rPr>
                    <a:t> </a:t>
                  </a:r>
                  <a:br>
                    <a:rPr lang="en-US" sz="2100" dirty="0" smtClean="0">
                      <a:solidFill>
                        <a:schemeClr val="tx2">
                          <a:lumMod val="60000"/>
                          <a:lumOff val="40000"/>
                        </a:schemeClr>
                      </a:solidFill>
                      <a:latin typeface="Comic Sans MS" panose="030F0702030302020204" pitchFamily="66" charset="0"/>
                    </a:rPr>
                  </a:br>
                  <a:r>
                    <a:rPr lang="en-US" sz="2100" dirty="0" smtClean="0">
                      <a:solidFill>
                        <a:schemeClr val="tx2">
                          <a:lumMod val="60000"/>
                          <a:lumOff val="40000"/>
                        </a:schemeClr>
                      </a:solidFill>
                      <a:latin typeface="Comic Sans MS" panose="030F0702030302020204" pitchFamily="66" charset="0"/>
                    </a:rPr>
                    <a:t>	     = </a:t>
                  </a:r>
                  <a:r>
                    <a:rPr lang="en-US" sz="2100" b="1" dirty="0" smtClean="0">
                      <a:solidFill>
                        <a:schemeClr val="tx2">
                          <a:lumMod val="60000"/>
                          <a:lumOff val="40000"/>
                        </a:schemeClr>
                      </a:solidFill>
                      <a:latin typeface="Comic Sans MS" panose="030F0702030302020204" pitchFamily="66" charset="0"/>
                    </a:rPr>
                    <a:t>a</a:t>
                  </a:r>
                  <a:r>
                    <a:rPr lang="en-US" sz="2100" dirty="0" smtClean="0">
                      <a:solidFill>
                        <a:schemeClr val="tx2">
                          <a:lumMod val="60000"/>
                          <a:lumOff val="40000"/>
                        </a:schemeClr>
                      </a:solidFill>
                      <a:latin typeface="Comic Sans MS" panose="030F0702030302020204" pitchFamily="66" charset="0"/>
                    </a:rPr>
                    <a:t> + 2</a:t>
                  </a:r>
                  <a:r>
                    <a:rPr lang="en-US" sz="2100" b="1" dirty="0" smtClean="0">
                      <a:solidFill>
                        <a:schemeClr val="tx2">
                          <a:lumMod val="60000"/>
                          <a:lumOff val="40000"/>
                        </a:schemeClr>
                      </a:solidFill>
                      <a:latin typeface="Comic Sans MS" panose="030F0702030302020204" pitchFamily="66" charset="0"/>
                    </a:rPr>
                    <a:t>b</a:t>
                  </a:r>
                  <a:r>
                    <a:rPr lang="en-US" sz="2100" dirty="0" smtClean="0">
                      <a:solidFill>
                        <a:schemeClr val="tx2">
                          <a:lumMod val="60000"/>
                          <a:lumOff val="40000"/>
                        </a:schemeClr>
                      </a:solidFill>
                      <a:latin typeface="Comic Sans MS" panose="030F0702030302020204" pitchFamily="66" charset="0"/>
                    </a:rPr>
                    <a:t> - 4</a:t>
                  </a:r>
                  <a:r>
                    <a:rPr lang="en-US" sz="2100" b="1" dirty="0" smtClean="0">
                      <a:solidFill>
                        <a:schemeClr val="tx2">
                          <a:lumMod val="60000"/>
                          <a:lumOff val="40000"/>
                        </a:schemeClr>
                      </a:solidFill>
                      <a:latin typeface="Comic Sans MS" panose="030F0702030302020204" pitchFamily="66" charset="0"/>
                    </a:rPr>
                    <a:t>b</a:t>
                  </a:r>
                  <a:r>
                    <a:rPr lang="en-US" sz="2100" dirty="0" smtClean="0">
                      <a:solidFill>
                        <a:schemeClr val="tx2">
                          <a:lumMod val="60000"/>
                          <a:lumOff val="40000"/>
                        </a:schemeClr>
                      </a:solidFill>
                      <a:latin typeface="Comic Sans MS" panose="030F0702030302020204" pitchFamily="66" charset="0"/>
                    </a:rPr>
                    <a:t> = </a:t>
                  </a:r>
                  <a:r>
                    <a:rPr lang="en-US" sz="2100" b="1" dirty="0" smtClean="0">
                      <a:solidFill>
                        <a:schemeClr val="tx2">
                          <a:lumMod val="60000"/>
                          <a:lumOff val="40000"/>
                        </a:schemeClr>
                      </a:solidFill>
                      <a:latin typeface="Comic Sans MS" panose="030F0702030302020204" pitchFamily="66" charset="0"/>
                    </a:rPr>
                    <a:t>a</a:t>
                  </a:r>
                  <a:r>
                    <a:rPr lang="en-US" sz="2100" dirty="0" smtClean="0">
                      <a:solidFill>
                        <a:schemeClr val="tx2">
                          <a:lumMod val="60000"/>
                          <a:lumOff val="40000"/>
                        </a:schemeClr>
                      </a:solidFill>
                      <a:latin typeface="Comic Sans MS" panose="030F0702030302020204" pitchFamily="66" charset="0"/>
                    </a:rPr>
                    <a:t> – 2</a:t>
                  </a:r>
                  <a:r>
                    <a:rPr lang="en-US" sz="2100" b="1" dirty="0" smtClean="0">
                      <a:solidFill>
                        <a:schemeClr val="tx2">
                          <a:lumMod val="60000"/>
                          <a:lumOff val="40000"/>
                        </a:schemeClr>
                      </a:solidFill>
                      <a:latin typeface="Comic Sans MS" panose="030F0702030302020204" pitchFamily="66" charset="0"/>
                    </a:rPr>
                    <a:t>b</a:t>
                  </a:r>
                </a:p>
                <a:p>
                  <a:pPr lvl="2">
                    <a:spcAft>
                      <a:spcPts val="0"/>
                    </a:spcAft>
                    <a:tabLst>
                      <a:tab pos="3140075" algn="l"/>
                      <a:tab pos="4972050" algn="r"/>
                    </a:tabLst>
                  </a:pPr>
                  <a:r>
                    <a:rPr lang="en-US" sz="2100" b="1" dirty="0">
                      <a:solidFill>
                        <a:schemeClr val="tx2">
                          <a:lumMod val="60000"/>
                          <a:lumOff val="40000"/>
                        </a:schemeClr>
                      </a:solidFill>
                      <a:latin typeface="Comic Sans MS" panose="030F0702030302020204" pitchFamily="66" charset="0"/>
                    </a:rPr>
                    <a:t>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a:solidFill>
                                <a:schemeClr val="tx2">
                                  <a:lumMod val="60000"/>
                                  <a:lumOff val="40000"/>
                                </a:schemeClr>
                              </a:solidFill>
                              <a:latin typeface="Cambria Math" panose="02040503050406030204" pitchFamily="18" charset="0"/>
                            </a:rPr>
                            <m:t>𝐂𝐗</m:t>
                          </m:r>
                        </m:e>
                      </m:acc>
                    </m:oMath>
                  </a14:m>
                  <a:r>
                    <a:rPr lang="en-US" sz="2100" dirty="0">
                      <a:solidFill>
                        <a:schemeClr val="tx2">
                          <a:lumMod val="60000"/>
                          <a:lumOff val="40000"/>
                        </a:schemeClr>
                      </a:solidFill>
                      <a:latin typeface="Comic Sans MS" panose="030F0702030302020204" pitchFamily="66" charset="0"/>
                    </a:rPr>
                    <a:t> = </a:t>
                  </a:r>
                  <a:r>
                    <a:rPr lang="en-US" sz="2100" dirty="0" smtClean="0">
                      <a:solidFill>
                        <a:schemeClr val="tx2">
                          <a:lumMod val="60000"/>
                          <a:lumOff val="40000"/>
                        </a:schemeClr>
                      </a:solidFill>
                      <a:latin typeface="Comic Sans MS" panose="030F0702030302020204" pitchFamily="66" charset="0"/>
                    </a:rPr>
                    <a:t>½(</a:t>
                  </a:r>
                  <a:r>
                    <a:rPr lang="en-US" sz="2100" b="1" dirty="0" smtClean="0">
                      <a:solidFill>
                        <a:schemeClr val="tx2">
                          <a:lumMod val="60000"/>
                          <a:lumOff val="40000"/>
                        </a:schemeClr>
                      </a:solidFill>
                      <a:latin typeface="Comic Sans MS" panose="030F0702030302020204" pitchFamily="66" charset="0"/>
                    </a:rPr>
                    <a:t>a</a:t>
                  </a:r>
                  <a:r>
                    <a:rPr lang="en-US" sz="2100" dirty="0" smtClean="0">
                      <a:solidFill>
                        <a:schemeClr val="tx2">
                          <a:lumMod val="60000"/>
                          <a:lumOff val="40000"/>
                        </a:schemeClr>
                      </a:solidFill>
                      <a:latin typeface="Comic Sans MS" panose="030F0702030302020204" pitchFamily="66" charset="0"/>
                    </a:rPr>
                    <a:t> – 2</a:t>
                  </a:r>
                  <a:r>
                    <a:rPr lang="en-US" sz="2100" b="1" dirty="0" smtClean="0">
                      <a:solidFill>
                        <a:schemeClr val="tx2">
                          <a:lumMod val="60000"/>
                          <a:lumOff val="40000"/>
                        </a:schemeClr>
                      </a:solidFill>
                      <a:latin typeface="Comic Sans MS" panose="030F0702030302020204" pitchFamily="66" charset="0"/>
                    </a:rPr>
                    <a:t>b</a:t>
                  </a:r>
                  <a:r>
                    <a:rPr lang="en-US" sz="2100" dirty="0" smtClean="0">
                      <a:solidFill>
                        <a:schemeClr val="tx2">
                          <a:lumMod val="60000"/>
                          <a:lumOff val="40000"/>
                        </a:schemeClr>
                      </a:solidFill>
                      <a:latin typeface="Comic Sans MS" panose="030F0702030302020204" pitchFamily="66" charset="0"/>
                    </a:rPr>
                    <a:t>) = ½</a:t>
                  </a:r>
                  <a:r>
                    <a:rPr lang="en-US" sz="2100" b="1" dirty="0" smtClean="0">
                      <a:solidFill>
                        <a:schemeClr val="tx2">
                          <a:lumMod val="60000"/>
                          <a:lumOff val="40000"/>
                        </a:schemeClr>
                      </a:solidFill>
                      <a:latin typeface="Comic Sans MS" panose="030F0702030302020204" pitchFamily="66" charset="0"/>
                    </a:rPr>
                    <a:t>a</a:t>
                  </a:r>
                  <a:r>
                    <a:rPr lang="en-US" sz="2100" dirty="0" smtClean="0">
                      <a:solidFill>
                        <a:schemeClr val="tx2">
                          <a:lumMod val="60000"/>
                          <a:lumOff val="40000"/>
                        </a:schemeClr>
                      </a:solidFill>
                      <a:latin typeface="Comic Sans MS" panose="030F0702030302020204" pitchFamily="66" charset="0"/>
                    </a:rPr>
                    <a:t> – </a:t>
                  </a:r>
                  <a:r>
                    <a:rPr lang="en-US" sz="2100" b="1" dirty="0" smtClean="0">
                      <a:solidFill>
                        <a:schemeClr val="tx2">
                          <a:lumMod val="60000"/>
                          <a:lumOff val="40000"/>
                        </a:schemeClr>
                      </a:solidFill>
                      <a:latin typeface="Comic Sans MS" panose="030F0702030302020204" pitchFamily="66" charset="0"/>
                    </a:rPr>
                    <a:t>b</a:t>
                  </a:r>
                </a:p>
                <a:p>
                  <a:pPr lvl="2">
                    <a:spcAft>
                      <a:spcPts val="0"/>
                    </a:spcAft>
                    <a:tabLst>
                      <a:tab pos="3140075" algn="l"/>
                      <a:tab pos="4972050" algn="r"/>
                    </a:tabLst>
                  </a:pPr>
                  <a:r>
                    <a:rPr lang="en-US" sz="2100" b="1" dirty="0">
                      <a:solidFill>
                        <a:schemeClr val="tx2">
                          <a:lumMod val="60000"/>
                          <a:lumOff val="40000"/>
                        </a:schemeClr>
                      </a:solidFill>
                      <a:latin typeface="Comic Sans MS" panose="030F0702030302020204" pitchFamily="66" charset="0"/>
                    </a:rPr>
                    <a:t>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𝐎</m:t>
                          </m:r>
                          <m:r>
                            <a:rPr lang="en-US" sz="2100" b="1" i="0" dirty="0">
                              <a:solidFill>
                                <a:schemeClr val="tx2">
                                  <a:lumMod val="60000"/>
                                  <a:lumOff val="40000"/>
                                </a:schemeClr>
                              </a:solidFill>
                              <a:latin typeface="Cambria Math" panose="02040503050406030204" pitchFamily="18" charset="0"/>
                            </a:rPr>
                            <m:t>𝐗</m:t>
                          </m:r>
                        </m:e>
                      </m:acc>
                    </m:oMath>
                  </a14:m>
                  <a:r>
                    <a:rPr lang="en-US" sz="2100" dirty="0">
                      <a:solidFill>
                        <a:schemeClr val="tx2">
                          <a:lumMod val="60000"/>
                          <a:lumOff val="40000"/>
                        </a:schemeClr>
                      </a:solidFill>
                      <a:latin typeface="Comic Sans MS" panose="030F0702030302020204" pitchFamily="66" charset="0"/>
                    </a:rPr>
                    <a:t> </a:t>
                  </a:r>
                  <a:r>
                    <a:rPr lang="en-US" sz="2100" dirty="0" smtClean="0">
                      <a:solidFill>
                        <a:schemeClr val="tx2">
                          <a:lumMod val="60000"/>
                          <a:lumOff val="40000"/>
                        </a:schemeClr>
                      </a:solidFill>
                      <a:latin typeface="Comic Sans MS" panose="030F0702030302020204" pitchFamily="66" charset="0"/>
                    </a:rPr>
                    <a:t>= 4</a:t>
                  </a:r>
                  <a:r>
                    <a:rPr lang="en-US" sz="2100" b="1" dirty="0" smtClean="0">
                      <a:solidFill>
                        <a:schemeClr val="tx2">
                          <a:lumMod val="60000"/>
                          <a:lumOff val="40000"/>
                        </a:schemeClr>
                      </a:solidFill>
                      <a:latin typeface="Comic Sans MS" panose="030F0702030302020204" pitchFamily="66" charset="0"/>
                    </a:rPr>
                    <a:t>b</a:t>
                  </a:r>
                  <a:r>
                    <a:rPr lang="en-US" sz="2100" dirty="0" smtClean="0">
                      <a:solidFill>
                        <a:schemeClr val="tx2">
                          <a:lumMod val="60000"/>
                          <a:lumOff val="40000"/>
                        </a:schemeClr>
                      </a:solidFill>
                      <a:latin typeface="Comic Sans MS" panose="030F0702030302020204" pitchFamily="66" charset="0"/>
                    </a:rPr>
                    <a:t> + ½</a:t>
                  </a:r>
                  <a:r>
                    <a:rPr lang="en-US" sz="2100" b="1" dirty="0" smtClean="0">
                      <a:solidFill>
                        <a:schemeClr val="tx2">
                          <a:lumMod val="60000"/>
                          <a:lumOff val="40000"/>
                        </a:schemeClr>
                      </a:solidFill>
                      <a:latin typeface="Comic Sans MS" panose="030F0702030302020204" pitchFamily="66" charset="0"/>
                    </a:rPr>
                    <a:t>a</a:t>
                  </a:r>
                  <a:r>
                    <a:rPr lang="en-US" sz="2100" dirty="0" smtClean="0">
                      <a:solidFill>
                        <a:schemeClr val="tx2">
                          <a:lumMod val="60000"/>
                          <a:lumOff val="40000"/>
                        </a:schemeClr>
                      </a:solidFill>
                      <a:latin typeface="Comic Sans MS" panose="030F0702030302020204" pitchFamily="66" charset="0"/>
                    </a:rPr>
                    <a:t> </a:t>
                  </a:r>
                  <a:r>
                    <a:rPr lang="en-US" sz="2100" dirty="0">
                      <a:solidFill>
                        <a:schemeClr val="tx2">
                          <a:lumMod val="60000"/>
                          <a:lumOff val="40000"/>
                        </a:schemeClr>
                      </a:solidFill>
                      <a:latin typeface="Comic Sans MS" panose="030F0702030302020204" pitchFamily="66" charset="0"/>
                    </a:rPr>
                    <a:t>– </a:t>
                  </a:r>
                  <a:r>
                    <a:rPr lang="en-US" sz="2100" b="1" dirty="0" smtClean="0">
                      <a:solidFill>
                        <a:schemeClr val="tx2">
                          <a:lumMod val="60000"/>
                          <a:lumOff val="40000"/>
                        </a:schemeClr>
                      </a:solidFill>
                      <a:latin typeface="Comic Sans MS" panose="030F0702030302020204" pitchFamily="66" charset="0"/>
                    </a:rPr>
                    <a:t>b</a:t>
                  </a:r>
                  <a:r>
                    <a:rPr lang="en-US" sz="2100" dirty="0" smtClean="0">
                      <a:solidFill>
                        <a:schemeClr val="tx2">
                          <a:lumMod val="60000"/>
                          <a:lumOff val="40000"/>
                        </a:schemeClr>
                      </a:solidFill>
                      <a:latin typeface="Comic Sans MS" panose="030F0702030302020204" pitchFamily="66" charset="0"/>
                    </a:rPr>
                    <a:t> </a:t>
                  </a:r>
                  <a:r>
                    <a:rPr lang="en-US" sz="2100" dirty="0">
                      <a:solidFill>
                        <a:schemeClr val="tx2">
                          <a:lumMod val="60000"/>
                          <a:lumOff val="40000"/>
                        </a:schemeClr>
                      </a:solidFill>
                      <a:latin typeface="Comic Sans MS" panose="030F0702030302020204" pitchFamily="66" charset="0"/>
                    </a:rPr>
                    <a:t>= ½</a:t>
                  </a:r>
                  <a:r>
                    <a:rPr lang="en-US" sz="2100" b="1" dirty="0">
                      <a:solidFill>
                        <a:schemeClr val="tx2">
                          <a:lumMod val="60000"/>
                          <a:lumOff val="40000"/>
                        </a:schemeClr>
                      </a:solidFill>
                      <a:latin typeface="Comic Sans MS" panose="030F0702030302020204" pitchFamily="66" charset="0"/>
                    </a:rPr>
                    <a:t>a</a:t>
                  </a:r>
                  <a:r>
                    <a:rPr lang="en-US" sz="2100" dirty="0">
                      <a:solidFill>
                        <a:schemeClr val="tx2">
                          <a:lumMod val="60000"/>
                          <a:lumOff val="40000"/>
                        </a:schemeClr>
                      </a:solidFill>
                      <a:latin typeface="Comic Sans MS" panose="030F0702030302020204" pitchFamily="66" charset="0"/>
                    </a:rPr>
                    <a:t> </a:t>
                  </a:r>
                  <a:r>
                    <a:rPr lang="en-US" sz="2100" dirty="0" smtClean="0">
                      <a:solidFill>
                        <a:schemeClr val="tx2">
                          <a:lumMod val="60000"/>
                          <a:lumOff val="40000"/>
                        </a:schemeClr>
                      </a:solidFill>
                      <a:latin typeface="Comic Sans MS" panose="030F0702030302020204" pitchFamily="66" charset="0"/>
                    </a:rPr>
                    <a:t>+ 3</a:t>
                  </a:r>
                  <a:r>
                    <a:rPr lang="en-US" sz="2100" b="1" dirty="0" smtClean="0">
                      <a:solidFill>
                        <a:schemeClr val="tx2">
                          <a:lumMod val="60000"/>
                          <a:lumOff val="40000"/>
                        </a:schemeClr>
                      </a:solidFill>
                      <a:latin typeface="Comic Sans MS" panose="030F0702030302020204" pitchFamily="66" charset="0"/>
                    </a:rPr>
                    <a:t>b</a:t>
                  </a:r>
                </a:p>
                <a:p>
                  <a:pPr marL="457200" lvl="2" indent="-457200">
                    <a:spcAft>
                      <a:spcPts val="0"/>
                    </a:spcAft>
                    <a:buFont typeface="+mj-lt"/>
                    <a:buAutoNum type="alphaLcPeriod" startAt="2"/>
                    <a:tabLst>
                      <a:tab pos="3140075" algn="l"/>
                      <a:tab pos="4972050" algn="r"/>
                    </a:tabLst>
                  </a:pP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a:solidFill>
                                <a:schemeClr val="tx2">
                                  <a:lumMod val="60000"/>
                                  <a:lumOff val="40000"/>
                                </a:schemeClr>
                              </a:solidFill>
                              <a:latin typeface="Cambria Math" panose="02040503050406030204" pitchFamily="18" charset="0"/>
                            </a:rPr>
                            <m:t>𝐎𝐃</m:t>
                          </m:r>
                        </m:e>
                      </m:acc>
                    </m:oMath>
                  </a14:m>
                  <a:r>
                    <a:rPr lang="en-US" sz="2100" dirty="0">
                      <a:solidFill>
                        <a:schemeClr val="tx2">
                          <a:lumMod val="60000"/>
                          <a:lumOff val="40000"/>
                        </a:schemeClr>
                      </a:solidFill>
                      <a:latin typeface="Comic Sans MS" panose="030F0702030302020204" pitchFamily="66" charset="0"/>
                    </a:rPr>
                    <a:t> </a:t>
                  </a:r>
                  <a:r>
                    <a:rPr lang="en-US" sz="2100" dirty="0" smtClean="0">
                      <a:solidFill>
                        <a:schemeClr val="tx2">
                          <a:lumMod val="60000"/>
                          <a:lumOff val="40000"/>
                        </a:schemeClr>
                      </a:solidFill>
                      <a:latin typeface="Comic Sans MS" panose="030F0702030302020204" pitchFamily="66" charset="0"/>
                    </a:rPr>
                    <a:t>= </a:t>
                  </a:r>
                  <a:r>
                    <a:rPr lang="en-US" sz="2100" b="1" dirty="0" smtClean="0">
                      <a:solidFill>
                        <a:schemeClr val="tx2">
                          <a:lumMod val="60000"/>
                          <a:lumOff val="40000"/>
                        </a:schemeClr>
                      </a:solidFill>
                      <a:latin typeface="Comic Sans MS" panose="030F0702030302020204" pitchFamily="66" charset="0"/>
                    </a:rPr>
                    <a:t>a</a:t>
                  </a:r>
                  <a:r>
                    <a:rPr lang="en-US" sz="2100" dirty="0" smtClean="0">
                      <a:solidFill>
                        <a:schemeClr val="tx2">
                          <a:lumMod val="60000"/>
                          <a:lumOff val="40000"/>
                        </a:schemeClr>
                      </a:solidFill>
                      <a:latin typeface="Comic Sans MS" panose="030F0702030302020204" pitchFamily="66" charset="0"/>
                    </a:rPr>
                    <a:t> + 6</a:t>
                  </a:r>
                  <a:r>
                    <a:rPr lang="en-US" sz="2100" b="1" dirty="0" smtClean="0">
                      <a:solidFill>
                        <a:schemeClr val="tx2">
                          <a:lumMod val="60000"/>
                          <a:lumOff val="40000"/>
                        </a:schemeClr>
                      </a:solidFill>
                      <a:latin typeface="Comic Sans MS" panose="030F0702030302020204" pitchFamily="66" charset="0"/>
                    </a:rPr>
                    <a:t>b = </a:t>
                  </a:r>
                  <a:r>
                    <a:rPr lang="en-US" sz="2100" dirty="0" smtClean="0">
                      <a:solidFill>
                        <a:schemeClr val="tx2">
                          <a:lumMod val="60000"/>
                          <a:lumOff val="40000"/>
                        </a:schemeClr>
                      </a:solidFill>
                      <a:latin typeface="Comic Sans MS" panose="030F0702030302020204" pitchFamily="66" charset="0"/>
                    </a:rPr>
                    <a:t>2(½</a:t>
                  </a:r>
                  <a:r>
                    <a:rPr lang="en-US" sz="2100" b="1" dirty="0" smtClean="0">
                      <a:solidFill>
                        <a:schemeClr val="tx2">
                          <a:lumMod val="60000"/>
                          <a:lumOff val="40000"/>
                        </a:schemeClr>
                      </a:solidFill>
                      <a:latin typeface="Comic Sans MS" panose="030F0702030302020204" pitchFamily="66" charset="0"/>
                    </a:rPr>
                    <a:t>a </a:t>
                  </a:r>
                  <a:r>
                    <a:rPr lang="en-US" sz="2100" dirty="0" smtClean="0">
                      <a:solidFill>
                        <a:schemeClr val="tx2">
                          <a:lumMod val="60000"/>
                          <a:lumOff val="40000"/>
                        </a:schemeClr>
                      </a:solidFill>
                      <a:latin typeface="Comic Sans MS" panose="030F0702030302020204" pitchFamily="66" charset="0"/>
                    </a:rPr>
                    <a:t>+ 3</a:t>
                  </a:r>
                  <a:r>
                    <a:rPr lang="en-US" sz="2100" b="1" dirty="0" smtClean="0">
                      <a:solidFill>
                        <a:schemeClr val="tx2">
                          <a:lumMod val="60000"/>
                          <a:lumOff val="40000"/>
                        </a:schemeClr>
                      </a:solidFill>
                      <a:latin typeface="Comic Sans MS" panose="030F0702030302020204" pitchFamily="66" charset="0"/>
                    </a:rPr>
                    <a:t>b)     </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𝐎𝐃</m:t>
                          </m:r>
                        </m:e>
                      </m:acc>
                    </m:oMath>
                  </a14:m>
                  <a:r>
                    <a:rPr lang="en-US" sz="2100" dirty="0">
                      <a:solidFill>
                        <a:schemeClr val="tx2">
                          <a:lumMod val="60000"/>
                          <a:lumOff val="40000"/>
                        </a:schemeClr>
                      </a:solidFill>
                      <a:latin typeface="Comic Sans MS" panose="030F0702030302020204" pitchFamily="66" charset="0"/>
                    </a:rPr>
                    <a:t> = </a:t>
                  </a:r>
                  <a:r>
                    <a:rPr lang="en-US" sz="2100" dirty="0" smtClean="0">
                      <a:solidFill>
                        <a:schemeClr val="tx2">
                          <a:lumMod val="60000"/>
                          <a:lumOff val="40000"/>
                        </a:schemeClr>
                      </a:solidFill>
                      <a:latin typeface="Comic Sans MS" panose="030F0702030302020204" pitchFamily="66" charset="0"/>
                    </a:rPr>
                    <a:t>2</a:t>
                  </a:r>
                  <a14:m>
                    <m:oMath xmlns:m="http://schemas.openxmlformats.org/officeDocument/2006/math">
                      <m:acc>
                        <m:accPr>
                          <m:chr m:val="⃗"/>
                          <m:ctrlPr>
                            <a:rPr lang="en-US" sz="2100" b="1" i="1" dirty="0">
                              <a:solidFill>
                                <a:schemeClr val="tx2">
                                  <a:lumMod val="60000"/>
                                  <a:lumOff val="40000"/>
                                </a:schemeClr>
                              </a:solidFill>
                              <a:latin typeface="Cambria Math" panose="02040503050406030204" pitchFamily="18" charset="0"/>
                            </a:rPr>
                          </m:ctrlPr>
                        </m:accPr>
                        <m:e>
                          <m:r>
                            <a:rPr lang="en-US" sz="2100" b="1" i="0" dirty="0" smtClean="0">
                              <a:solidFill>
                                <a:schemeClr val="tx2">
                                  <a:lumMod val="60000"/>
                                  <a:lumOff val="40000"/>
                                </a:schemeClr>
                              </a:solidFill>
                              <a:latin typeface="Cambria Math" panose="02040503050406030204" pitchFamily="18" charset="0"/>
                            </a:rPr>
                            <m:t>𝐎𝐗</m:t>
                          </m:r>
                        </m:e>
                      </m:acc>
                    </m:oMath>
                  </a14:m>
                  <a:endParaRPr lang="en-US" sz="2100" b="1" dirty="0" smtClean="0">
                    <a:solidFill>
                      <a:schemeClr val="tx2">
                        <a:lumMod val="60000"/>
                        <a:lumOff val="40000"/>
                      </a:schemeClr>
                    </a:solidFill>
                    <a:latin typeface="Comic Sans MS" panose="030F0702030302020204" pitchFamily="66" charset="0"/>
                  </a:endParaRPr>
                </a:p>
                <a:p>
                  <a:pPr marL="0" lvl="2">
                    <a:spcAft>
                      <a:spcPts val="0"/>
                    </a:spcAft>
                    <a:tabLst>
                      <a:tab pos="3140075" algn="l"/>
                      <a:tab pos="4972050" algn="r"/>
                    </a:tabLst>
                  </a:pPr>
                  <a:r>
                    <a:rPr lang="en-US" sz="2100" dirty="0">
                      <a:solidFill>
                        <a:schemeClr val="tx2">
                          <a:lumMod val="60000"/>
                          <a:lumOff val="40000"/>
                        </a:schemeClr>
                      </a:solidFill>
                      <a:latin typeface="Comic Sans MS" panose="030F0702030302020204" pitchFamily="66" charset="0"/>
                    </a:rPr>
                    <a:t>So OD and OX are parallel with a point in </a:t>
                  </a:r>
                  <a:r>
                    <a:rPr lang="en-US" sz="2100" dirty="0" smtClean="0">
                      <a:solidFill>
                        <a:schemeClr val="tx2">
                          <a:lumMod val="60000"/>
                          <a:lumOff val="40000"/>
                        </a:schemeClr>
                      </a:solidFill>
                      <a:latin typeface="Comic Sans MS" panose="030F0702030302020204" pitchFamily="66" charset="0"/>
                    </a:rPr>
                    <a:t>common</a:t>
                  </a:r>
                  <a:r>
                    <a:rPr lang="en-US" sz="2100" dirty="0">
                      <a:solidFill>
                        <a:schemeClr val="tx2">
                          <a:lumMod val="60000"/>
                          <a:lumOff val="40000"/>
                        </a:schemeClr>
                      </a:solidFill>
                      <a:latin typeface="Comic Sans MS" panose="030F0702030302020204" pitchFamily="66" charset="0"/>
                    </a:rPr>
                    <a:t>. This means that 0, X and D lie on </a:t>
                  </a:r>
                  <a:r>
                    <a:rPr lang="en-US" sz="2100" dirty="0" smtClean="0">
                      <a:solidFill>
                        <a:schemeClr val="tx2">
                          <a:lumMod val="60000"/>
                          <a:lumOff val="40000"/>
                        </a:schemeClr>
                      </a:solidFill>
                      <a:latin typeface="Comic Sans MS" panose="030F0702030302020204" pitchFamily="66" charset="0"/>
                    </a:rPr>
                    <a:t>the </a:t>
                  </a:r>
                  <a:r>
                    <a:rPr lang="en-US" sz="2100" dirty="0">
                      <a:solidFill>
                        <a:schemeClr val="tx2">
                          <a:lumMod val="60000"/>
                          <a:lumOff val="40000"/>
                        </a:schemeClr>
                      </a:solidFill>
                      <a:latin typeface="Comic Sans MS" panose="030F0702030302020204" pitchFamily="66" charset="0"/>
                    </a:rPr>
                    <a:t>straight line. The length of OD is 2 times the length of OX. So X is the midpoint of OD.</a:t>
                  </a:r>
                </a:p>
              </p:txBody>
            </p:sp>
          </mc:Choice>
          <mc:Fallback xmlns="">
            <p:sp>
              <p:nvSpPr>
                <p:cNvPr id="17" name="Rectangle 16"/>
                <p:cNvSpPr>
                  <a:spLocks noRot="1" noChangeAspect="1" noMove="1" noResize="1" noEditPoints="1" noAdjustHandles="1" noChangeArrowheads="1" noChangeShapeType="1" noTextEdit="1"/>
                </p:cNvSpPr>
                <p:nvPr/>
              </p:nvSpPr>
              <p:spPr>
                <a:xfrm>
                  <a:off x="3568468" y="1521078"/>
                  <a:ext cx="5110880" cy="4864409"/>
                </a:xfrm>
                <a:prstGeom prst="rect">
                  <a:avLst/>
                </a:prstGeom>
                <a:blipFill rotWithShape="0">
                  <a:blip r:embed="rId4"/>
                  <a:stretch>
                    <a:fillRect l="-1154" b="-1504"/>
                  </a:stretch>
                </a:blipFill>
              </p:spPr>
              <p:txBody>
                <a:bodyPr/>
                <a:lstStyle/>
                <a:p>
                  <a:r>
                    <a:rPr lang="en-US">
                      <a:noFill/>
                    </a:rPr>
                    <a:t> </a:t>
                  </a:r>
                </a:p>
              </p:txBody>
            </p:sp>
          </mc:Fallback>
        </mc:AlternateContent>
      </p:gr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03848" y="1775891"/>
            <a:ext cx="2714678" cy="1221061"/>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flipH="1">
                <a:off x="6084168" y="1779550"/>
                <a:ext cx="2692058" cy="159556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dirty="0" smtClean="0">
                    <a:solidFill>
                      <a:schemeClr val="tx1"/>
                    </a:solidFill>
                    <a:latin typeface="Arial" panose="020B0604020202020204" pitchFamily="34" charset="0"/>
                    <a:cs typeface="Arial" panose="020B0604020202020204" pitchFamily="34" charset="0"/>
                  </a:rPr>
                  <a:t>Copy the diagram and mark on all the vectors.</a:t>
                </a:r>
              </a:p>
              <a:p>
                <a14:m>
                  <m:oMath xmlns:m="http://schemas.openxmlformats.org/officeDocument/2006/math">
                    <m:acc>
                      <m:accPr>
                        <m:chr m:val="⃗"/>
                        <m:ctrlPr>
                          <a:rPr lang="en-US" sz="2000" i="1" dirty="0">
                            <a:solidFill>
                              <a:schemeClr val="tx1"/>
                            </a:solidFill>
                            <a:latin typeface="Cambria Math" panose="02040503050406030204" pitchFamily="18" charset="0"/>
                          </a:rPr>
                        </m:ctrlPr>
                      </m:accPr>
                      <m:e>
                        <m:r>
                          <m:rPr>
                            <m:sty m:val="p"/>
                          </m:rPr>
                          <a:rPr lang="en-US" sz="2000" b="0" i="0" dirty="0" smtClean="0">
                            <a:solidFill>
                              <a:schemeClr val="tx1"/>
                            </a:solidFill>
                            <a:latin typeface="Cambria Math" panose="02040503050406030204" pitchFamily="18" charset="0"/>
                          </a:rPr>
                          <m:t>BD</m:t>
                        </m:r>
                      </m:e>
                    </m:acc>
                  </m:oMath>
                </a14:m>
                <a:r>
                  <a:rPr lang="en-US" sz="1900" dirty="0">
                    <a:solidFill>
                      <a:schemeClr val="tx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2000" i="1" dirty="0">
                            <a:solidFill>
                              <a:schemeClr val="tx1"/>
                            </a:solidFill>
                            <a:latin typeface="Cambria Math" panose="02040503050406030204" pitchFamily="18" charset="0"/>
                          </a:rPr>
                        </m:ctrlPr>
                      </m:accPr>
                      <m:e>
                        <m:r>
                          <m:rPr>
                            <m:sty m:val="p"/>
                          </m:rPr>
                          <a:rPr lang="en-US" sz="2000" b="0" i="0" dirty="0" smtClean="0">
                            <a:solidFill>
                              <a:schemeClr val="tx1"/>
                            </a:solidFill>
                            <a:latin typeface="Cambria Math" panose="02040503050406030204" pitchFamily="18" charset="0"/>
                          </a:rPr>
                          <m:t>OC</m:t>
                        </m:r>
                      </m:e>
                    </m:acc>
                  </m:oMath>
                </a14:m>
                <a:r>
                  <a:rPr lang="en-US" sz="1900" dirty="0">
                    <a:solidFill>
                      <a:schemeClr val="tx1"/>
                    </a:solidFill>
                    <a:latin typeface="Arial" panose="020B0604020202020204" pitchFamily="34" charset="0"/>
                    <a:cs typeface="Arial" panose="020B0604020202020204" pitchFamily="34" charset="0"/>
                  </a:rPr>
                  <a:t> so BD and OC are parallel and have the same length</a:t>
                </a:r>
                <a:r>
                  <a:rPr lang="en-US" sz="1900" dirty="0" smtClean="0">
                    <a:solidFill>
                      <a:schemeClr val="tx1"/>
                    </a:solidFill>
                    <a:latin typeface="Arial" panose="020B0604020202020204" pitchFamily="34" charset="0"/>
                    <a:cs typeface="Arial" panose="020B0604020202020204" pitchFamily="34" charset="0"/>
                  </a:rPr>
                  <a:t>.</a:t>
                </a:r>
                <a:endParaRPr lang="en-US" sz="1900" dirty="0">
                  <a:solidFill>
                    <a:schemeClr val="tx1"/>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flipH="1">
                <a:off x="6084168" y="1779550"/>
                <a:ext cx="2692058" cy="1595564"/>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11" name="Straight Arrow Connector 10"/>
          <p:cNvCxnSpPr>
            <a:stCxn id="10" idx="3"/>
          </p:cNvCxnSpPr>
          <p:nvPr/>
        </p:nvCxnSpPr>
        <p:spPr>
          <a:xfrm flipH="1" flipV="1">
            <a:off x="5004980" y="2564922"/>
            <a:ext cx="1079188" cy="124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flipH="1">
                <a:off x="6922254" y="3506470"/>
                <a:ext cx="1826210" cy="78662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dirty="0" smtClean="0">
                    <a:solidFill>
                      <a:schemeClr val="tx1"/>
                    </a:solidFill>
                    <a:latin typeface="Arial" panose="020B0604020202020204" pitchFamily="34" charset="0"/>
                    <a:cs typeface="Arial" panose="020B0604020202020204" pitchFamily="34" charset="0"/>
                  </a:rPr>
                  <a:t>To find </a:t>
                </a:r>
                <a14:m>
                  <m:oMath xmlns:m="http://schemas.openxmlformats.org/officeDocument/2006/math">
                    <m:acc>
                      <m:accPr>
                        <m:chr m:val="⃗"/>
                        <m:ctrlPr>
                          <a:rPr lang="en-US" sz="2000" i="1" dirty="0">
                            <a:solidFill>
                              <a:schemeClr val="tx1"/>
                            </a:solidFill>
                            <a:latin typeface="Cambria Math" panose="02040503050406030204" pitchFamily="18" charset="0"/>
                          </a:rPr>
                        </m:ctrlPr>
                      </m:accPr>
                      <m:e>
                        <m:r>
                          <m:rPr>
                            <m:sty m:val="p"/>
                          </m:rPr>
                          <a:rPr lang="en-US" sz="2000" b="0" i="0" dirty="0" smtClean="0">
                            <a:solidFill>
                              <a:schemeClr val="tx1"/>
                            </a:solidFill>
                            <a:latin typeface="Cambria Math" panose="02040503050406030204" pitchFamily="18" charset="0"/>
                          </a:rPr>
                          <m:t>CX</m:t>
                        </m:r>
                      </m:e>
                    </m:acc>
                  </m:oMath>
                </a14:m>
                <a:r>
                  <a:rPr lang="en-US" sz="1900" dirty="0">
                    <a:solidFill>
                      <a:schemeClr val="tx1"/>
                    </a:solidFill>
                    <a:latin typeface="Arial" panose="020B0604020202020204" pitchFamily="34" charset="0"/>
                    <a:cs typeface="Arial" panose="020B0604020202020204" pitchFamily="34" charset="0"/>
                  </a:rPr>
                  <a:t> </a:t>
                </a:r>
                <a:r>
                  <a:rPr lang="en-US" sz="1900" dirty="0" smtClean="0">
                    <a:solidFill>
                      <a:schemeClr val="tx1"/>
                    </a:solidFill>
                    <a:latin typeface="Arial" panose="020B0604020202020204" pitchFamily="34" charset="0"/>
                    <a:cs typeface="Arial" panose="020B0604020202020204" pitchFamily="34" charset="0"/>
                  </a:rPr>
                  <a:t>you need to find </a:t>
                </a:r>
                <a14:m>
                  <m:oMath xmlns:m="http://schemas.openxmlformats.org/officeDocument/2006/math">
                    <m:acc>
                      <m:accPr>
                        <m:chr m:val="⃗"/>
                        <m:ctrlPr>
                          <a:rPr lang="en-US" sz="2000" i="1" dirty="0">
                            <a:solidFill>
                              <a:schemeClr val="tx1"/>
                            </a:solidFill>
                            <a:latin typeface="Cambria Math" panose="02040503050406030204" pitchFamily="18" charset="0"/>
                          </a:rPr>
                        </m:ctrlPr>
                      </m:accPr>
                      <m:e>
                        <m:r>
                          <m:rPr>
                            <m:sty m:val="p"/>
                          </m:rPr>
                          <a:rPr lang="en-US" sz="2000" b="0" i="0" dirty="0" smtClean="0">
                            <a:solidFill>
                              <a:schemeClr val="tx1"/>
                            </a:solidFill>
                            <a:latin typeface="Cambria Math" panose="02040503050406030204" pitchFamily="18" charset="0"/>
                          </a:rPr>
                          <m:t>CB</m:t>
                        </m:r>
                      </m:e>
                    </m:acc>
                  </m:oMath>
                </a14:m>
                <a:endParaRPr lang="en-US" sz="1900"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flipH="1">
                <a:off x="6922254" y="3506470"/>
                <a:ext cx="1826210" cy="786626"/>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18" name="Straight Arrow Connector 17"/>
          <p:cNvCxnSpPr>
            <a:stCxn id="14" idx="3"/>
          </p:cNvCxnSpPr>
          <p:nvPr/>
        </p:nvCxnSpPr>
        <p:spPr>
          <a:xfrm flipH="1">
            <a:off x="6372200" y="3899783"/>
            <a:ext cx="550054" cy="177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flipH="1">
                <a:off x="251520" y="3861048"/>
                <a:ext cx="2692058" cy="102425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dirty="0" smtClean="0">
                    <a:solidFill>
                      <a:schemeClr val="tx1"/>
                    </a:solidFill>
                    <a:latin typeface="Arial" panose="020B0604020202020204" pitchFamily="34" charset="0"/>
                    <a:cs typeface="Arial" panose="020B0604020202020204" pitchFamily="34" charset="0"/>
                  </a:rPr>
                  <a:t>Compare</a:t>
                </a:r>
                <a14:m>
                  <m:oMath xmlns:m="http://schemas.openxmlformats.org/officeDocument/2006/math">
                    <m:r>
                      <a:rPr lang="en-US" sz="2000" b="0" i="0" dirty="0" smtClean="0">
                        <a:solidFill>
                          <a:schemeClr val="tx1"/>
                        </a:solidFill>
                        <a:latin typeface="Cambria Math" panose="02040503050406030204" pitchFamily="18" charset="0"/>
                      </a:rPr>
                      <m:t> </m:t>
                    </m:r>
                    <m:acc>
                      <m:accPr>
                        <m:chr m:val="⃗"/>
                        <m:ctrlPr>
                          <a:rPr lang="en-US" sz="2000" i="1" dirty="0">
                            <a:solidFill>
                              <a:schemeClr val="tx1"/>
                            </a:solidFill>
                            <a:latin typeface="Cambria Math" panose="02040503050406030204" pitchFamily="18" charset="0"/>
                          </a:rPr>
                        </m:ctrlPr>
                      </m:accPr>
                      <m:e>
                        <m:r>
                          <m:rPr>
                            <m:sty m:val="p"/>
                          </m:rPr>
                          <a:rPr lang="en-US" sz="2000" b="0" i="0" dirty="0" smtClean="0">
                            <a:solidFill>
                              <a:schemeClr val="tx1"/>
                            </a:solidFill>
                            <a:latin typeface="Cambria Math" panose="02040503050406030204" pitchFamily="18" charset="0"/>
                          </a:rPr>
                          <m:t>CD</m:t>
                        </m:r>
                      </m:e>
                    </m:acc>
                  </m:oMath>
                </a14:m>
                <a:r>
                  <a:rPr lang="en-US" sz="1900" dirty="0">
                    <a:solidFill>
                      <a:schemeClr val="tx1"/>
                    </a:solidFill>
                    <a:latin typeface="Arial" panose="020B0604020202020204" pitchFamily="34" charset="0"/>
                    <a:cs typeface="Arial" panose="020B0604020202020204" pitchFamily="34" charset="0"/>
                  </a:rPr>
                  <a:t> </a:t>
                </a:r>
                <a:r>
                  <a:rPr lang="en-US" sz="1900" dirty="0" smtClean="0">
                    <a:solidFill>
                      <a:schemeClr val="tx1"/>
                    </a:solidFill>
                    <a:latin typeface="Arial" panose="020B0604020202020204" pitchFamily="34" charset="0"/>
                    <a:cs typeface="Arial" panose="020B0604020202020204" pitchFamily="34" charset="0"/>
                  </a:rPr>
                  <a:t>and </a:t>
                </a:r>
                <a14:m>
                  <m:oMath xmlns:m="http://schemas.openxmlformats.org/officeDocument/2006/math">
                    <m:acc>
                      <m:accPr>
                        <m:chr m:val="⃗"/>
                        <m:ctrlPr>
                          <a:rPr lang="en-US" sz="2000" i="1" dirty="0">
                            <a:solidFill>
                              <a:schemeClr val="tx1"/>
                            </a:solidFill>
                            <a:latin typeface="Cambria Math" panose="02040503050406030204" pitchFamily="18" charset="0"/>
                          </a:rPr>
                        </m:ctrlPr>
                      </m:accPr>
                      <m:e>
                        <m:r>
                          <m:rPr>
                            <m:sty m:val="p"/>
                          </m:rPr>
                          <a:rPr lang="en-US" sz="2000" b="0" i="0" dirty="0" smtClean="0">
                            <a:solidFill>
                              <a:schemeClr val="tx1"/>
                            </a:solidFill>
                            <a:latin typeface="Cambria Math" panose="02040503050406030204" pitchFamily="18" charset="0"/>
                          </a:rPr>
                          <m:t>OX</m:t>
                        </m:r>
                      </m:e>
                    </m:acc>
                  </m:oMath>
                </a14:m>
                <a:r>
                  <a:rPr lang="en-US" sz="1900" dirty="0">
                    <a:solidFill>
                      <a:schemeClr val="tx1"/>
                    </a:solidFill>
                    <a:latin typeface="Arial" panose="020B0604020202020204" pitchFamily="34" charset="0"/>
                    <a:cs typeface="Arial" panose="020B0604020202020204" pitchFamily="34" charset="0"/>
                  </a:rPr>
                  <a:t> </a:t>
                </a:r>
                <a:r>
                  <a:rPr lang="en-US" sz="1900" dirty="0" smtClean="0">
                    <a:solidFill>
                      <a:schemeClr val="tx1"/>
                    </a:solidFill>
                    <a:latin typeface="Arial" panose="020B0604020202020204" pitchFamily="34" charset="0"/>
                    <a:cs typeface="Arial" panose="020B0604020202020204" pitchFamily="34" charset="0"/>
                  </a:rPr>
                  <a:t>to see if one is a multiple of the other.</a:t>
                </a:r>
                <a:endParaRPr lang="en-US" sz="1900" dirty="0">
                  <a:solidFill>
                    <a:schemeClr val="tx1"/>
                  </a:solidFill>
                  <a:latin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flipH="1">
                <a:off x="251520" y="3861048"/>
                <a:ext cx="2692058" cy="1024255"/>
              </a:xfrm>
              <a:prstGeom prst="rect">
                <a:avLst/>
              </a:prstGeom>
              <a:blipFill rotWithShape="0">
                <a:blip r:embed="rId8"/>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20" name="Straight Arrow Connector 19"/>
          <p:cNvCxnSpPr>
            <a:stCxn id="19" idx="2"/>
          </p:cNvCxnSpPr>
          <p:nvPr/>
        </p:nvCxnSpPr>
        <p:spPr>
          <a:xfrm>
            <a:off x="1597549" y="4885303"/>
            <a:ext cx="1102243" cy="271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508619"/>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571</a:t>
            </a:r>
            <a:endParaRPr lang="en-GB" sz="1400" b="1" dirty="0">
              <a:latin typeface="Calibri" panose="020F0502020204030204" pitchFamily="34" charset="0"/>
            </a:endParaRPr>
          </a:p>
        </p:txBody>
      </p:sp>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7" name="Group 6"/>
          <p:cNvGrpSpPr/>
          <p:nvPr/>
        </p:nvGrpSpPr>
        <p:grpSpPr>
          <a:xfrm>
            <a:off x="288096" y="1268760"/>
            <a:ext cx="5173611" cy="5328592"/>
            <a:chOff x="3465597" y="1089031"/>
            <a:chExt cx="5309150" cy="5328592"/>
          </a:xfrm>
        </p:grpSpPr>
        <p:sp>
          <p:nvSpPr>
            <p:cNvPr id="9" name="Round Diagonal Corner Rectangle 8"/>
            <p:cNvSpPr/>
            <p:nvPr/>
          </p:nvSpPr>
          <p:spPr>
            <a:xfrm>
              <a:off x="3465597" y="1089031"/>
              <a:ext cx="5309150" cy="5328592"/>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7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550913" y="1666250"/>
                  <a:ext cx="5197552" cy="4698081"/>
                </a:xfrm>
                <a:prstGeom prst="rect">
                  <a:avLst/>
                </a:prstGeom>
              </p:spPr>
              <p:txBody>
                <a:bodyPr wrap="square">
                  <a:spAutoFit/>
                </a:bodyPr>
                <a:lstStyle/>
                <a:p>
                  <a:pPr>
                    <a:spcAft>
                      <a:spcPts val="0"/>
                    </a:spcAft>
                    <a:tabLst>
                      <a:tab pos="4972050" algn="r"/>
                    </a:tabLst>
                  </a:pPr>
                  <a:r>
                    <a:rPr lang="en-US" sz="2100" dirty="0" smtClean="0"/>
                    <a:t>The </a:t>
                  </a:r>
                  <a:r>
                    <a:rPr lang="en-US" sz="2100" dirty="0"/>
                    <a:t>diagram shows a </a:t>
                  </a:r>
                  <a:r>
                    <a:rPr lang="en-US" sz="2100" dirty="0" smtClean="0"/>
                    <a:t/>
                  </a:r>
                  <a:br>
                    <a:rPr lang="en-US" sz="2100" dirty="0" smtClean="0"/>
                  </a:br>
                  <a:r>
                    <a:rPr lang="en-US" sz="2100" dirty="0" smtClean="0"/>
                    <a:t>regular </a:t>
                  </a:r>
                  <a:r>
                    <a:rPr lang="en-US" sz="2100" dirty="0"/>
                    <a:t>hexagon </a:t>
                  </a:r>
                  <a:r>
                    <a:rPr lang="en-US" sz="2100" dirty="0" smtClean="0"/>
                    <a:t/>
                  </a:r>
                  <a:br>
                    <a:rPr lang="en-US" sz="2100" dirty="0" smtClean="0"/>
                  </a:br>
                  <a:r>
                    <a:rPr lang="en-US" sz="2100" dirty="0" smtClean="0"/>
                    <a:t>ABCDEF </a:t>
                  </a:r>
                  <a:r>
                    <a:rPr lang="en-US" sz="2100" dirty="0"/>
                    <a:t>with centre O</a:t>
                  </a:r>
                  <a:r>
                    <a:rPr lang="en-US" sz="2100" dirty="0" smtClean="0"/>
                    <a:t>.</a:t>
                  </a:r>
                </a:p>
                <a:p>
                  <a:pPr>
                    <a:spcAft>
                      <a:spcPts val="0"/>
                    </a:spcAft>
                    <a:tabLst>
                      <a:tab pos="4972050" algn="r"/>
                    </a:tabLst>
                  </a:pPr>
                  <a14:m>
                    <m:oMath xmlns:m="http://schemas.openxmlformats.org/officeDocument/2006/math">
                      <m:acc>
                        <m:accPr>
                          <m:chr m:val="⃗"/>
                          <m:ctrlPr>
                            <a:rPr lang="en-US" sz="2100" b="1" i="1" dirty="0">
                              <a:latin typeface="Cambria Math" panose="02040503050406030204" pitchFamily="18" charset="0"/>
                            </a:rPr>
                          </m:ctrlPr>
                        </m:accPr>
                        <m:e>
                          <m:r>
                            <a:rPr lang="en-US" sz="2100" b="1" dirty="0">
                              <a:latin typeface="Cambria Math" panose="02040503050406030204" pitchFamily="18" charset="0"/>
                            </a:rPr>
                            <m:t>𝐎</m:t>
                          </m:r>
                          <m:r>
                            <a:rPr lang="en-US" sz="2100" b="1" i="0" dirty="0" smtClean="0">
                              <a:latin typeface="Cambria Math" panose="02040503050406030204" pitchFamily="18" charset="0"/>
                            </a:rPr>
                            <m:t>𝐀</m:t>
                          </m:r>
                        </m:e>
                      </m:acc>
                    </m:oMath>
                  </a14:m>
                  <a:r>
                    <a:rPr lang="en-US" sz="2100" dirty="0" smtClean="0"/>
                    <a:t> = </a:t>
                  </a:r>
                  <a:r>
                    <a:rPr lang="en-US" sz="2100" dirty="0"/>
                    <a:t>6</a:t>
                  </a:r>
                  <a:r>
                    <a:rPr lang="en-US" sz="2100" b="1" dirty="0"/>
                    <a:t>a</a:t>
                  </a:r>
                  <a:r>
                    <a:rPr lang="en-US" sz="2100" dirty="0"/>
                    <a:t> </a:t>
                  </a:r>
                  <a:r>
                    <a:rPr lang="en-US" sz="2100" dirty="0" smtClean="0"/>
                    <a:t>    </a:t>
                  </a:r>
                  <a14:m>
                    <m:oMath xmlns:m="http://schemas.openxmlformats.org/officeDocument/2006/math">
                      <m:acc>
                        <m:accPr>
                          <m:chr m:val="⃗"/>
                          <m:ctrlPr>
                            <a:rPr lang="en-US" sz="2100" b="1" i="1" dirty="0">
                              <a:latin typeface="Cambria Math" panose="02040503050406030204" pitchFamily="18" charset="0"/>
                            </a:rPr>
                          </m:ctrlPr>
                        </m:accPr>
                        <m:e>
                          <m:r>
                            <a:rPr lang="en-US" sz="2100" b="1" dirty="0">
                              <a:latin typeface="Cambria Math" panose="02040503050406030204" pitchFamily="18" charset="0"/>
                            </a:rPr>
                            <m:t>𝐎</m:t>
                          </m:r>
                          <m:r>
                            <a:rPr lang="en-US" sz="2100" b="1" i="0" dirty="0" smtClean="0">
                              <a:latin typeface="Cambria Math" panose="02040503050406030204" pitchFamily="18" charset="0"/>
                            </a:rPr>
                            <m:t>𝐁</m:t>
                          </m:r>
                        </m:e>
                      </m:acc>
                    </m:oMath>
                  </a14:m>
                  <a:r>
                    <a:rPr lang="en-US" sz="2100" dirty="0" smtClean="0"/>
                    <a:t> </a:t>
                  </a:r>
                  <a:r>
                    <a:rPr lang="en-US" sz="2100" dirty="0"/>
                    <a:t>= 6</a:t>
                  </a:r>
                  <a:r>
                    <a:rPr lang="en-US" sz="2100" b="1" dirty="0"/>
                    <a:t>b</a:t>
                  </a:r>
                </a:p>
                <a:p>
                  <a:pPr marL="396875" indent="-396875">
                    <a:spcAft>
                      <a:spcPts val="0"/>
                    </a:spcAft>
                    <a:buFont typeface="+mj-lt"/>
                    <a:buAutoNum type="alphaLcPeriod"/>
                    <a:tabLst>
                      <a:tab pos="4972050" algn="r"/>
                    </a:tabLst>
                  </a:pPr>
                  <a:r>
                    <a:rPr lang="en-US" sz="2100" dirty="0" smtClean="0"/>
                    <a:t>Express </a:t>
                  </a:r>
                  <a:r>
                    <a:rPr lang="en-US" sz="2100" dirty="0"/>
                    <a:t>in terms of </a:t>
                  </a:r>
                  <a:r>
                    <a:rPr lang="en-US" sz="2100" b="1" dirty="0"/>
                    <a:t>a</a:t>
                  </a:r>
                  <a:r>
                    <a:rPr lang="en-US" sz="2100" dirty="0"/>
                    <a:t> and/or </a:t>
                  </a:r>
                  <a:r>
                    <a:rPr lang="en-US" sz="2100" b="1" dirty="0"/>
                    <a:t>b</a:t>
                  </a:r>
                  <a:r>
                    <a:rPr lang="en-US" sz="2100" dirty="0"/>
                    <a:t> </a:t>
                  </a:r>
                  <a:endParaRPr lang="en-US" sz="2100" dirty="0" smtClean="0"/>
                </a:p>
                <a:p>
                  <a:pPr marL="862013" lvl="1" indent="-404813">
                    <a:spcAft>
                      <a:spcPts val="0"/>
                    </a:spcAft>
                    <a:buFont typeface="+mj-lt"/>
                    <a:buAutoNum type="romanLcPeriod"/>
                    <a:tabLst>
                      <a:tab pos="4972050" algn="r"/>
                    </a:tabLst>
                  </a:pPr>
                  <a14:m>
                    <m:oMath xmlns:m="http://schemas.openxmlformats.org/officeDocument/2006/math">
                      <m:acc>
                        <m:accPr>
                          <m:chr m:val="⃗"/>
                          <m:ctrlPr>
                            <a:rPr lang="en-US" sz="2100" b="1" i="1" dirty="0">
                              <a:latin typeface="Cambria Math" panose="02040503050406030204" pitchFamily="18" charset="0"/>
                            </a:rPr>
                          </m:ctrlPr>
                        </m:accPr>
                        <m:e>
                          <m:r>
                            <a:rPr lang="en-US" sz="2100" b="1" i="0" dirty="0" smtClean="0">
                              <a:latin typeface="Cambria Math" panose="02040503050406030204" pitchFamily="18" charset="0"/>
                            </a:rPr>
                            <m:t>𝐀𝐁</m:t>
                          </m:r>
                        </m:e>
                      </m:acc>
                    </m:oMath>
                  </a14:m>
                  <a:r>
                    <a:rPr lang="en-US" sz="2100" dirty="0" smtClean="0"/>
                    <a:t>     ii. </a:t>
                  </a:r>
                  <a14:m>
                    <m:oMath xmlns:m="http://schemas.openxmlformats.org/officeDocument/2006/math">
                      <m:acc>
                        <m:accPr>
                          <m:chr m:val="⃗"/>
                          <m:ctrlPr>
                            <a:rPr lang="en-US" sz="2100" b="1" i="1" dirty="0">
                              <a:latin typeface="Cambria Math" panose="02040503050406030204" pitchFamily="18" charset="0"/>
                            </a:rPr>
                          </m:ctrlPr>
                        </m:accPr>
                        <m:e>
                          <m:r>
                            <a:rPr lang="en-US" sz="2100" b="1" i="0" dirty="0" smtClean="0">
                              <a:latin typeface="Cambria Math" panose="02040503050406030204" pitchFamily="18" charset="0"/>
                            </a:rPr>
                            <m:t>𝐄𝐅</m:t>
                          </m:r>
                        </m:e>
                      </m:acc>
                    </m:oMath>
                  </a14:m>
                  <a:r>
                    <a:rPr lang="en-US" sz="2100" dirty="0" smtClean="0"/>
                    <a:t>	</a:t>
                  </a:r>
                  <a:r>
                    <a:rPr lang="en-US" sz="2100" b="1" dirty="0" smtClean="0"/>
                    <a:t>(2 </a:t>
                  </a:r>
                  <a:r>
                    <a:rPr lang="en-US" sz="2100" b="1" dirty="0"/>
                    <a:t>marks</a:t>
                  </a:r>
                  <a:r>
                    <a:rPr lang="en-US" sz="2100" b="1" dirty="0" smtClean="0"/>
                    <a:t>)</a:t>
                  </a:r>
                  <a:endParaRPr lang="en-US" sz="2100" dirty="0"/>
                </a:p>
                <a:p>
                  <a:pPr>
                    <a:spcAft>
                      <a:spcPts val="0"/>
                    </a:spcAft>
                    <a:tabLst>
                      <a:tab pos="4972050" algn="r"/>
                    </a:tabLst>
                  </a:pPr>
                  <a:r>
                    <a:rPr lang="en-US" sz="2100" dirty="0"/>
                    <a:t>X is the midpoint of BC. </a:t>
                  </a:r>
                  <a:endParaRPr lang="en-US" sz="2100" dirty="0" smtClean="0"/>
                </a:p>
                <a:p>
                  <a:pPr marL="457200" indent="-457200">
                    <a:spcAft>
                      <a:spcPts val="0"/>
                    </a:spcAft>
                    <a:buFont typeface="+mj-lt"/>
                    <a:buAutoNum type="alphaLcPeriod" startAt="2"/>
                    <a:tabLst>
                      <a:tab pos="4972050" algn="r"/>
                    </a:tabLst>
                  </a:pPr>
                  <a:r>
                    <a:rPr lang="en-US" sz="2100" dirty="0" smtClean="0"/>
                    <a:t>Express </a:t>
                  </a:r>
                  <a:r>
                    <a:rPr lang="en-US" sz="2100" dirty="0"/>
                    <a:t>EX in terms of </a:t>
                  </a:r>
                  <a:r>
                    <a:rPr lang="en-US" sz="2100" b="1" dirty="0"/>
                    <a:t>a</a:t>
                  </a:r>
                  <a:r>
                    <a:rPr lang="en-US" sz="2100" dirty="0"/>
                    <a:t> and/or </a:t>
                  </a:r>
                  <a:r>
                    <a:rPr lang="en-US" sz="2100" b="1" dirty="0" smtClean="0"/>
                    <a:t>b</a:t>
                  </a:r>
                  <a:r>
                    <a:rPr lang="en-US" sz="2100" dirty="0" smtClean="0"/>
                    <a:t>.</a:t>
                  </a:r>
                  <a:br>
                    <a:rPr lang="en-US" sz="2100" dirty="0" smtClean="0"/>
                  </a:br>
                  <a:r>
                    <a:rPr lang="en-US" sz="2100" dirty="0" smtClean="0"/>
                    <a:t>	</a:t>
                  </a:r>
                  <a:r>
                    <a:rPr lang="en-US" sz="2100" b="1" dirty="0" smtClean="0"/>
                    <a:t>(2 </a:t>
                  </a:r>
                  <a:r>
                    <a:rPr lang="en-US" sz="2100" b="1" dirty="0"/>
                    <a:t>marks)</a:t>
                  </a:r>
                </a:p>
                <a:p>
                  <a:pPr>
                    <a:spcAft>
                      <a:spcPts val="0"/>
                    </a:spcAft>
                    <a:tabLst>
                      <a:tab pos="4972050" algn="r"/>
                    </a:tabLst>
                  </a:pPr>
                  <a:r>
                    <a:rPr lang="en-US" sz="2100" dirty="0" smtClean="0"/>
                    <a:t>Y is </a:t>
                  </a:r>
                  <a:r>
                    <a:rPr lang="en-US" sz="2100" dirty="0"/>
                    <a:t>the point on AB extended, such that AB: BY =3:2 </a:t>
                  </a:r>
                  <a:endParaRPr lang="en-US" sz="2100" dirty="0" smtClean="0"/>
                </a:p>
                <a:p>
                  <a:pPr marL="457200" indent="-457200">
                    <a:spcAft>
                      <a:spcPts val="0"/>
                    </a:spcAft>
                    <a:buFont typeface="+mj-lt"/>
                    <a:buAutoNum type="alphaLcPeriod" startAt="3"/>
                    <a:tabLst>
                      <a:tab pos="4972050" algn="r"/>
                    </a:tabLst>
                  </a:pPr>
                  <a:r>
                    <a:rPr lang="en-US" sz="2100" dirty="0" smtClean="0"/>
                    <a:t>c </a:t>
                  </a:r>
                  <a:r>
                    <a:rPr lang="en-US" sz="2100" dirty="0"/>
                    <a:t>Prove that E, X and Y lie on the same straight line</a:t>
                  </a:r>
                  <a:r>
                    <a:rPr lang="en-US" sz="2100" dirty="0" smtClean="0"/>
                    <a:t>.	</a:t>
                  </a:r>
                  <a:r>
                    <a:rPr lang="en-US" sz="2100" b="1" dirty="0" smtClean="0"/>
                    <a:t>(3 marks)</a:t>
                  </a:r>
                  <a:endParaRPr lang="en-US" sz="2100" b="1" dirty="0"/>
                </a:p>
                <a:p>
                  <a:pPr algn="r">
                    <a:spcAft>
                      <a:spcPts val="0"/>
                    </a:spcAft>
                    <a:tabLst>
                      <a:tab pos="4972050" algn="r"/>
                    </a:tabLst>
                  </a:pPr>
                  <a:r>
                    <a:rPr lang="en-US" sz="2100" i="1" dirty="0"/>
                    <a:t>June 2003, Q23, </a:t>
                  </a:r>
                  <a:r>
                    <a:rPr lang="en-US" sz="2100" i="1" dirty="0" smtClean="0"/>
                    <a:t>5505/05</a:t>
                  </a:r>
                  <a:endParaRPr lang="en-US" sz="2100" i="1" dirty="0"/>
                </a:p>
              </p:txBody>
            </p:sp>
          </mc:Choice>
          <mc:Fallback xmlns="">
            <p:sp>
              <p:nvSpPr>
                <p:cNvPr id="12" name="Rectangle 11"/>
                <p:cNvSpPr>
                  <a:spLocks noRot="1" noChangeAspect="1" noMove="1" noResize="1" noEditPoints="1" noAdjustHandles="1" noChangeArrowheads="1" noChangeShapeType="1" noTextEdit="1"/>
                </p:cNvSpPr>
                <p:nvPr/>
              </p:nvSpPr>
              <p:spPr>
                <a:xfrm>
                  <a:off x="3550913" y="1666250"/>
                  <a:ext cx="5197552" cy="4698081"/>
                </a:xfrm>
                <a:prstGeom prst="rect">
                  <a:avLst/>
                </a:prstGeom>
                <a:blipFill rotWithShape="0">
                  <a:blip r:embed="rId5"/>
                  <a:stretch>
                    <a:fillRect l="-1444" t="-778" r="-1444" b="-1427"/>
                  </a:stretch>
                </a:blipFill>
              </p:spPr>
              <p:txBody>
                <a:bodyPr/>
                <a:lstStyle/>
                <a:p>
                  <a:r>
                    <a:rPr lang="en-US">
                      <a:noFill/>
                    </a:rPr>
                    <a:t> </a:t>
                  </a:r>
                </a:p>
              </p:txBody>
            </p:sp>
          </mc:Fallback>
        </mc:AlternateContent>
      </p:gr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91824" y="1858791"/>
            <a:ext cx="1556620" cy="1389840"/>
          </a:xfrm>
          <a:prstGeom prst="rect">
            <a:avLst/>
          </a:prstGeom>
        </p:spPr>
      </p:pic>
    </p:spTree>
    <p:extLst>
      <p:ext uri="{BB962C8B-B14F-4D97-AF65-F5344CB8AC3E}">
        <p14:creationId xmlns:p14="http://schemas.microsoft.com/office/powerpoint/2010/main" val="1288562645"/>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845959"/>
              </a:xfrm>
              <a:prstGeom prst="rect">
                <a:avLst/>
              </a:prstGeom>
            </p:spPr>
            <p:txBody>
              <a:bodyPr wrap="square">
                <a:spAutoFit/>
              </a:bodyPr>
              <a:lstStyle/>
              <a:p>
                <a:pPr marL="457200" indent="-457200">
                  <a:buClr>
                    <a:srgbClr val="C00000"/>
                  </a:buClr>
                  <a:buFont typeface="+mj-lt"/>
                  <a:buAutoNum type="arabicPeriod" startAt="8"/>
                  <a:tabLst>
                    <a:tab pos="2514600" algn="l"/>
                  </a:tabLst>
                </a:pPr>
                <a:r>
                  <a:rPr lang="en-US" sz="2500" b="1" dirty="0" smtClean="0">
                    <a:solidFill>
                      <a:srgbClr val="C00000"/>
                    </a:solidFill>
                  </a:rPr>
                  <a:t>Problem-solving</a:t>
                </a:r>
                <a:r>
                  <a:rPr lang="en-US" sz="2500" dirty="0"/>
                  <a:t> </a:t>
                </a:r>
                <a:r>
                  <a:rPr lang="en-US" sz="2500" b="1" dirty="0" smtClean="0">
                    <a:solidFill>
                      <a:srgbClr val="C00000"/>
                    </a:solidFill>
                  </a:rPr>
                  <a:t>/ </a:t>
                </a:r>
                <a:r>
                  <a:rPr lang="en-US" sz="2500" b="1" dirty="0">
                    <a:solidFill>
                      <a:srgbClr val="C00000"/>
                    </a:solidFill>
                  </a:rPr>
                  <a:t>Communication</a:t>
                </a:r>
                <a:r>
                  <a:rPr lang="en-US" sz="2500" dirty="0"/>
                  <a:t> </a:t>
                </a:r>
                <a:r>
                  <a:rPr lang="en-US" sz="2500" dirty="0" smtClean="0"/>
                  <a:t/>
                </a:r>
                <a:br>
                  <a:rPr lang="en-US" sz="2500" dirty="0" smtClean="0"/>
                </a:br>
                <a:r>
                  <a:rPr lang="en-US" sz="2500" dirty="0" smtClean="0"/>
                  <a:t>OACB </a:t>
                </a:r>
                <a:r>
                  <a:rPr lang="en-US" sz="2500" dirty="0"/>
                  <a:t>is a </a:t>
                </a:r>
                <a:r>
                  <a:rPr lang="en-US" sz="2500" dirty="0" smtClean="0"/>
                  <a:t/>
                </a:r>
                <a:br>
                  <a:rPr lang="en-US" sz="2500" dirty="0" smtClean="0"/>
                </a:br>
                <a:r>
                  <a:rPr lang="en-US" sz="2500" dirty="0" smtClean="0"/>
                  <a:t>parallelogram </a:t>
                </a:r>
                <a:r>
                  <a:rPr lang="en-US" sz="2500" dirty="0"/>
                  <a:t>with </a:t>
                </a:r>
                <a:r>
                  <a:rPr lang="en-US" sz="2500" dirty="0" smtClean="0"/>
                  <a:t/>
                </a:r>
                <a:br>
                  <a:rPr lang="en-US" sz="2500" dirty="0" smtClean="0"/>
                </a:b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𝐎𝐀</m:t>
                        </m:r>
                      </m:e>
                    </m:acc>
                  </m:oMath>
                </a14:m>
                <a:r>
                  <a:rPr lang="en-US" sz="2500" dirty="0"/>
                  <a:t> = </a:t>
                </a:r>
                <a:r>
                  <a:rPr lang="en-US" sz="2500" b="1" dirty="0"/>
                  <a:t>a</a:t>
                </a:r>
                <a:r>
                  <a:rPr lang="en-US" sz="2500" dirty="0"/>
                  <a:t> and </a:t>
                </a:r>
                <a14:m>
                  <m:oMath xmlns:m="http://schemas.openxmlformats.org/officeDocument/2006/math">
                    <m:acc>
                      <m:accPr>
                        <m:chr m:val="⃗"/>
                        <m:ctrlPr>
                          <a:rPr lang="en-US" sz="2500" b="1" i="1" dirty="0">
                            <a:latin typeface="Cambria Math" panose="02040503050406030204" pitchFamily="18" charset="0"/>
                          </a:rPr>
                        </m:ctrlPr>
                      </m:accPr>
                      <m:e>
                        <m:r>
                          <a:rPr lang="en-US" sz="2500" b="1" i="0" dirty="0">
                            <a:latin typeface="Cambria Math" panose="02040503050406030204" pitchFamily="18" charset="0"/>
                          </a:rPr>
                          <m:t>𝐎</m:t>
                        </m:r>
                        <m:r>
                          <a:rPr lang="en-US" sz="2500" b="1" i="0" dirty="0" smtClean="0">
                            <a:latin typeface="Cambria Math" panose="02040503050406030204" pitchFamily="18" charset="0"/>
                          </a:rPr>
                          <m:t>𝐁</m:t>
                        </m:r>
                      </m:e>
                    </m:acc>
                  </m:oMath>
                </a14:m>
                <a:r>
                  <a:rPr lang="en-US" sz="2500" dirty="0"/>
                  <a:t> = </a:t>
                </a:r>
                <a:r>
                  <a:rPr lang="en-US" sz="2500" b="1" dirty="0"/>
                  <a:t>b</a:t>
                </a:r>
                <a:r>
                  <a:rPr lang="en-US" sz="2500" dirty="0"/>
                  <a:t>. </a:t>
                </a:r>
                <a:br>
                  <a:rPr lang="en-US" sz="2500" dirty="0"/>
                </a:br>
                <a:r>
                  <a:rPr lang="en-US" sz="2500" dirty="0" smtClean="0"/>
                  <a:t>E </a:t>
                </a:r>
                <a:r>
                  <a:rPr lang="en-US" sz="2500" dirty="0"/>
                  <a:t>is the point on </a:t>
                </a:r>
                <a:r>
                  <a:rPr lang="en-US" sz="2500" dirty="0" smtClean="0"/>
                  <a:t>AC  such </a:t>
                </a:r>
                <a:r>
                  <a:rPr lang="en-US" sz="2500" dirty="0"/>
                  <a:t>that AE = </a:t>
                </a:r>
                <a:r>
                  <a:rPr lang="en-US" sz="2500" dirty="0" smtClean="0"/>
                  <a:t>¼AC.</a:t>
                </a:r>
                <a:br>
                  <a:rPr lang="en-US" sz="2500" dirty="0" smtClean="0"/>
                </a:br>
                <a:r>
                  <a:rPr lang="en-US" sz="2500" dirty="0" smtClean="0"/>
                  <a:t>F </a:t>
                </a:r>
                <a:r>
                  <a:rPr lang="en-US" sz="2500" dirty="0"/>
                  <a:t>is the point on BC </a:t>
                </a:r>
                <a:r>
                  <a:rPr lang="en-US" sz="2500" dirty="0" smtClean="0"/>
                  <a:t>such </a:t>
                </a:r>
                <a:r>
                  <a:rPr lang="en-US" sz="2500" dirty="0"/>
                  <a:t>that BF = </a:t>
                </a:r>
                <a:r>
                  <a:rPr lang="en-US" sz="2500" dirty="0" smtClean="0"/>
                  <a:t>¼BC.</a:t>
                </a:r>
              </a:p>
              <a:p>
                <a:pPr marL="862013" lvl="1" indent="-465138">
                  <a:buClr>
                    <a:srgbClr val="C00000"/>
                  </a:buClr>
                  <a:buFont typeface="+mj-lt"/>
                  <a:buAutoNum type="alphaLcPeriod"/>
                  <a:tabLst>
                    <a:tab pos="2514600" algn="l"/>
                  </a:tabLst>
                </a:pPr>
                <a:r>
                  <a:rPr lang="en-US" sz="2500" dirty="0" smtClean="0"/>
                  <a:t>Find in terms of </a:t>
                </a:r>
                <a:r>
                  <a:rPr lang="en-US" sz="2500" b="1" dirty="0" smtClean="0"/>
                  <a:t>a</a:t>
                </a:r>
                <a:r>
                  <a:rPr lang="en-US" sz="2500" dirty="0" smtClean="0"/>
                  <a:t> and/or </a:t>
                </a:r>
                <a:r>
                  <a:rPr lang="en-US" sz="2500" b="1" dirty="0" smtClean="0"/>
                  <a:t>b</a:t>
                </a:r>
                <a:r>
                  <a:rPr lang="en-US" sz="2500" dirty="0" smtClean="0"/>
                  <a:t>:</a:t>
                </a:r>
              </a:p>
              <a:p>
                <a:pPr marL="1311275" lvl="2" indent="-449263">
                  <a:buClr>
                    <a:srgbClr val="C00000"/>
                  </a:buClr>
                  <a:buFont typeface="+mj-lt"/>
                  <a:buAutoNum type="romanLcPeriod"/>
                  <a:tabLst>
                    <a:tab pos="2514600" algn="l"/>
                  </a:tabLst>
                </a:pP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𝐀𝐁</m:t>
                        </m:r>
                      </m:e>
                    </m:acc>
                  </m:oMath>
                </a14:m>
                <a:r>
                  <a:rPr lang="en-US" sz="2500" dirty="0" smtClean="0"/>
                  <a:t>   </a:t>
                </a:r>
                <a:r>
                  <a:rPr lang="en-US" sz="2500" dirty="0" smtClean="0">
                    <a:solidFill>
                      <a:srgbClr val="C00000"/>
                    </a:solidFill>
                  </a:rPr>
                  <a:t>ii.</a:t>
                </a:r>
                <a:r>
                  <a:rPr lang="en-US" sz="2500" dirty="0" smtClean="0"/>
                  <a:t>  </a:t>
                </a:r>
                <a14:m>
                  <m:oMath xmlns:m="http://schemas.openxmlformats.org/officeDocument/2006/math">
                    <m:acc>
                      <m:accPr>
                        <m:chr m:val="⃗"/>
                        <m:ctrlPr>
                          <a:rPr lang="en-US" sz="2500" b="1" i="1" dirty="0">
                            <a:latin typeface="Cambria Math" panose="02040503050406030204" pitchFamily="18" charset="0"/>
                          </a:rPr>
                        </m:ctrlPr>
                      </m:accPr>
                      <m:e>
                        <m:r>
                          <a:rPr lang="en-US" sz="2500" b="1" i="0" dirty="0" smtClean="0">
                            <a:latin typeface="Cambria Math" panose="02040503050406030204" pitchFamily="18" charset="0"/>
                          </a:rPr>
                          <m:t>𝐀𝐄</m:t>
                        </m:r>
                      </m:e>
                    </m:acc>
                  </m:oMath>
                </a14:m>
                <a:r>
                  <a:rPr lang="en-US" sz="2500" dirty="0" smtClean="0"/>
                  <a:t>   </a:t>
                </a:r>
              </a:p>
              <a:p>
                <a:pPr marL="1376362" lvl="2" indent="-514350">
                  <a:buClr>
                    <a:srgbClr val="C00000"/>
                  </a:buClr>
                  <a:buFont typeface="+mj-lt"/>
                  <a:buAutoNum type="romanLcPeriod" startAt="3"/>
                  <a:tabLst>
                    <a:tab pos="2514600" algn="l"/>
                  </a:tabLst>
                </a:pPr>
                <a14:m>
                  <m:oMath xmlns:m="http://schemas.openxmlformats.org/officeDocument/2006/math">
                    <m:acc>
                      <m:accPr>
                        <m:chr m:val="⃗"/>
                        <m:ctrlPr>
                          <a:rPr lang="en-US" sz="2500" b="1" i="1" dirty="0">
                            <a:latin typeface="Cambria Math" panose="02040503050406030204" pitchFamily="18" charset="0"/>
                          </a:rPr>
                        </m:ctrlPr>
                      </m:accPr>
                      <m:e>
                        <m:r>
                          <a:rPr lang="en-US" sz="2500" b="1" i="0" dirty="0">
                            <a:latin typeface="Cambria Math" panose="02040503050406030204" pitchFamily="18" charset="0"/>
                          </a:rPr>
                          <m:t>𝐎</m:t>
                        </m:r>
                        <m:r>
                          <a:rPr lang="en-US" sz="2500" b="1" i="0" dirty="0" smtClean="0">
                            <a:latin typeface="Cambria Math" panose="02040503050406030204" pitchFamily="18" charset="0"/>
                          </a:rPr>
                          <m:t>𝐄</m:t>
                        </m:r>
                      </m:e>
                    </m:acc>
                  </m:oMath>
                </a14:m>
                <a:r>
                  <a:rPr lang="en-US" sz="2500" dirty="0" smtClean="0"/>
                  <a:t>   </a:t>
                </a:r>
                <a:r>
                  <a:rPr lang="en-US" sz="2500" dirty="0" smtClean="0">
                    <a:solidFill>
                      <a:srgbClr val="C00000"/>
                    </a:solidFill>
                  </a:rPr>
                  <a:t>iv.</a:t>
                </a:r>
                <a:r>
                  <a:rPr lang="en-US" sz="2500" dirty="0" smtClean="0"/>
                  <a:t>  </a:t>
                </a:r>
                <a14:m>
                  <m:oMath xmlns:m="http://schemas.openxmlformats.org/officeDocument/2006/math">
                    <m:acc>
                      <m:accPr>
                        <m:chr m:val="⃗"/>
                        <m:ctrlPr>
                          <a:rPr lang="en-US" sz="2500" b="1" i="1" dirty="0">
                            <a:latin typeface="Cambria Math" panose="02040503050406030204" pitchFamily="18" charset="0"/>
                          </a:rPr>
                        </m:ctrlPr>
                      </m:accPr>
                      <m:e>
                        <m:r>
                          <a:rPr lang="en-US" sz="2500" b="1" i="0" dirty="0">
                            <a:latin typeface="Cambria Math" panose="02040503050406030204" pitchFamily="18" charset="0"/>
                          </a:rPr>
                          <m:t>𝐎</m:t>
                        </m:r>
                        <m:r>
                          <a:rPr lang="en-US" sz="2500" b="1" i="0" dirty="0" smtClean="0">
                            <a:latin typeface="Cambria Math" panose="02040503050406030204" pitchFamily="18" charset="0"/>
                          </a:rPr>
                          <m:t>𝐅</m:t>
                        </m:r>
                      </m:e>
                    </m:acc>
                  </m:oMath>
                </a14:m>
                <a:endParaRPr lang="en-US" sz="2500" dirty="0" smtClean="0"/>
              </a:p>
              <a:p>
                <a:pPr marL="854075" lvl="1" indent="-449263">
                  <a:buClr>
                    <a:srgbClr val="C00000"/>
                  </a:buClr>
                  <a:buFont typeface="+mj-lt"/>
                  <a:buAutoNum type="alphaLcPeriod"/>
                  <a:tabLst>
                    <a:tab pos="2514600" algn="l"/>
                  </a:tabLst>
                </a:pPr>
                <a:r>
                  <a:rPr lang="en-US" sz="2500" dirty="0" smtClean="0"/>
                  <a:t>Show that EF is parallel to AB.</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845959"/>
              </a:xfrm>
              <a:prstGeom prst="rect">
                <a:avLst/>
              </a:prstGeom>
              <a:blipFill rotWithShape="0">
                <a:blip r:embed="rId4"/>
                <a:stretch>
                  <a:fillRect l="-1622" t="-730"/>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01353" y="1250136"/>
            <a:ext cx="2006751" cy="1314768"/>
          </a:xfrm>
          <a:prstGeom prst="rect">
            <a:avLst/>
          </a:prstGeom>
        </p:spPr>
      </p:pic>
    </p:spTree>
    <p:extLst>
      <p:ext uri="{BB962C8B-B14F-4D97-AF65-F5344CB8AC3E}">
        <p14:creationId xmlns:p14="http://schemas.microsoft.com/office/powerpoint/2010/main" val="1642647099"/>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02221"/>
              </a:xfrm>
              <a:prstGeom prst="rect">
                <a:avLst/>
              </a:prstGeom>
            </p:spPr>
            <p:txBody>
              <a:bodyPr wrap="square">
                <a:spAutoFit/>
              </a:bodyPr>
              <a:lstStyle/>
              <a:p>
                <a:pPr marL="396875" indent="-396875">
                  <a:buClr>
                    <a:srgbClr val="C00000"/>
                  </a:buClr>
                  <a:buFont typeface="+mj-lt"/>
                  <a:buAutoNum type="arabicPeriod" startAt="9"/>
                  <a:tabLst>
                    <a:tab pos="2514600" algn="l"/>
                  </a:tabLst>
                </a:pPr>
                <a:r>
                  <a:rPr lang="en-US" sz="2340" b="1" dirty="0" smtClean="0">
                    <a:solidFill>
                      <a:srgbClr val="C00000"/>
                    </a:solidFill>
                  </a:rPr>
                  <a:t>Problem-solving</a:t>
                </a:r>
                <a:r>
                  <a:rPr lang="en-US" sz="2340" dirty="0"/>
                  <a:t> </a:t>
                </a:r>
                <a:r>
                  <a:rPr lang="en-US" sz="2340" b="1" dirty="0" smtClean="0">
                    <a:solidFill>
                      <a:srgbClr val="C00000"/>
                    </a:solidFill>
                  </a:rPr>
                  <a:t>/ </a:t>
                </a:r>
                <a:r>
                  <a:rPr lang="en-US" sz="2340" b="1" dirty="0">
                    <a:solidFill>
                      <a:srgbClr val="C00000"/>
                    </a:solidFill>
                  </a:rPr>
                  <a:t>Communication</a:t>
                </a:r>
                <a:r>
                  <a:rPr lang="en-US" sz="2340" dirty="0"/>
                  <a:t> </a:t>
                </a:r>
                <a:br>
                  <a:rPr lang="en-US" sz="2340" dirty="0"/>
                </a:br>
                <a:r>
                  <a:rPr lang="en-US" sz="2340" dirty="0" smtClean="0"/>
                  <a:t>In </a:t>
                </a:r>
                <a:r>
                  <a:rPr lang="en-US" sz="2340" dirty="0"/>
                  <a:t>triangle OMN, </a:t>
                </a:r>
                <a:r>
                  <a:rPr lang="en-US" sz="2340" dirty="0" smtClean="0"/>
                  <a:t/>
                </a:r>
                <a:br>
                  <a:rPr lang="en-US" sz="2340" dirty="0" smtClean="0"/>
                </a:br>
                <a14:m>
                  <m:oMath xmlns:m="http://schemas.openxmlformats.org/officeDocument/2006/math">
                    <m:acc>
                      <m:accPr>
                        <m:chr m:val="⃗"/>
                        <m:ctrlPr>
                          <a:rPr lang="en-US" sz="2340" b="1" i="1" dirty="0">
                            <a:latin typeface="Cambria Math" panose="02040503050406030204" pitchFamily="18" charset="0"/>
                          </a:rPr>
                        </m:ctrlPr>
                      </m:accPr>
                      <m:e>
                        <m:r>
                          <a:rPr lang="en-US" sz="2340" b="1" i="0" dirty="0" smtClean="0">
                            <a:latin typeface="Cambria Math" panose="02040503050406030204" pitchFamily="18" charset="0"/>
                          </a:rPr>
                          <m:t>𝐎𝐌</m:t>
                        </m:r>
                      </m:e>
                    </m:acc>
                  </m:oMath>
                </a14:m>
                <a:r>
                  <a:rPr lang="en-US" sz="2340" dirty="0" smtClean="0"/>
                  <a:t> = </a:t>
                </a:r>
                <a:r>
                  <a:rPr lang="en-US" sz="2340" b="1" dirty="0"/>
                  <a:t>m</a:t>
                </a:r>
                <a:r>
                  <a:rPr lang="en-US" sz="2340" dirty="0"/>
                  <a:t> and </a:t>
                </a:r>
                <a14:m>
                  <m:oMath xmlns:m="http://schemas.openxmlformats.org/officeDocument/2006/math">
                    <m:acc>
                      <m:accPr>
                        <m:chr m:val="⃗"/>
                        <m:ctrlPr>
                          <a:rPr lang="en-US" sz="2340" b="1" i="1" dirty="0">
                            <a:latin typeface="Cambria Math" panose="02040503050406030204" pitchFamily="18" charset="0"/>
                          </a:rPr>
                        </m:ctrlPr>
                      </m:accPr>
                      <m:e>
                        <m:r>
                          <a:rPr lang="en-US" sz="2340" b="1" i="0" dirty="0" smtClean="0">
                            <a:latin typeface="Cambria Math" panose="02040503050406030204" pitchFamily="18" charset="0"/>
                          </a:rPr>
                          <m:t>𝐎𝐍</m:t>
                        </m:r>
                      </m:e>
                    </m:acc>
                  </m:oMath>
                </a14:m>
                <a:r>
                  <a:rPr lang="en-US" sz="2340" dirty="0"/>
                  <a:t> = </a:t>
                </a:r>
                <a:r>
                  <a:rPr lang="en-US" sz="2340" b="1" dirty="0" smtClean="0"/>
                  <a:t>n</a:t>
                </a:r>
                <a:r>
                  <a:rPr lang="en-US" sz="2340" dirty="0" smtClean="0"/>
                  <a:t>. The </a:t>
                </a:r>
                <a:r>
                  <a:rPr lang="en-US" sz="2340" dirty="0"/>
                  <a:t>point P is the midpoint of MN and Q is the point such that </a:t>
                </a:r>
                <a14:m>
                  <m:oMath xmlns:m="http://schemas.openxmlformats.org/officeDocument/2006/math">
                    <m:acc>
                      <m:accPr>
                        <m:chr m:val="⃗"/>
                        <m:ctrlPr>
                          <a:rPr lang="en-US" sz="2340" b="1" i="1" dirty="0">
                            <a:latin typeface="Cambria Math" panose="02040503050406030204" pitchFamily="18" charset="0"/>
                          </a:rPr>
                        </m:ctrlPr>
                      </m:accPr>
                      <m:e>
                        <m:r>
                          <a:rPr lang="en-US" sz="2340" b="1" i="0" dirty="0">
                            <a:latin typeface="Cambria Math" panose="02040503050406030204" pitchFamily="18" charset="0"/>
                          </a:rPr>
                          <m:t>𝐎</m:t>
                        </m:r>
                        <m:r>
                          <a:rPr lang="en-US" sz="2340" b="1" i="0" dirty="0" smtClean="0">
                            <a:latin typeface="Cambria Math" panose="02040503050406030204" pitchFamily="18" charset="0"/>
                          </a:rPr>
                          <m:t>𝐐</m:t>
                        </m:r>
                      </m:e>
                    </m:acc>
                  </m:oMath>
                </a14:m>
                <a:r>
                  <a:rPr lang="en-US" sz="2340" dirty="0"/>
                  <a:t> = </a:t>
                </a:r>
                <a14:m>
                  <m:oMath xmlns:m="http://schemas.openxmlformats.org/officeDocument/2006/math">
                    <m:f>
                      <m:fPr>
                        <m:ctrlPr>
                          <a:rPr lang="en-US" sz="2340" i="1">
                            <a:latin typeface="Cambria Math" panose="02040503050406030204" pitchFamily="18" charset="0"/>
                            <a:cs typeface="Arial" panose="020B0604020202020204" pitchFamily="34" charset="0"/>
                          </a:rPr>
                        </m:ctrlPr>
                      </m:fPr>
                      <m:num>
                        <m:r>
                          <a:rPr lang="en-US" sz="2340" b="0" i="0" smtClean="0">
                            <a:latin typeface="Cambria Math" panose="02040503050406030204" pitchFamily="18" charset="0"/>
                            <a:cs typeface="Arial" panose="020B0604020202020204" pitchFamily="34" charset="0"/>
                          </a:rPr>
                          <m:t>3</m:t>
                        </m:r>
                      </m:num>
                      <m:den>
                        <m:r>
                          <a:rPr lang="en-US" sz="2340" b="0" i="0" smtClean="0">
                            <a:latin typeface="Cambria Math" panose="02040503050406030204" pitchFamily="18" charset="0"/>
                            <a:cs typeface="Arial" panose="020B0604020202020204" pitchFamily="34" charset="0"/>
                          </a:rPr>
                          <m:t>2</m:t>
                        </m:r>
                      </m:den>
                    </m:f>
                    <m:acc>
                      <m:accPr>
                        <m:chr m:val="⃗"/>
                        <m:ctrlPr>
                          <a:rPr lang="en-US" sz="2340" b="1" i="1" dirty="0">
                            <a:latin typeface="Cambria Math" panose="02040503050406030204" pitchFamily="18" charset="0"/>
                          </a:rPr>
                        </m:ctrlPr>
                      </m:accPr>
                      <m:e>
                        <m:r>
                          <a:rPr lang="en-US" sz="2340" b="1" i="0" dirty="0">
                            <a:latin typeface="Cambria Math" panose="02040503050406030204" pitchFamily="18" charset="0"/>
                          </a:rPr>
                          <m:t>𝐎</m:t>
                        </m:r>
                        <m:r>
                          <a:rPr lang="en-US" sz="2340" b="1" i="0" dirty="0" smtClean="0">
                            <a:latin typeface="Cambria Math" panose="02040503050406030204" pitchFamily="18" charset="0"/>
                          </a:rPr>
                          <m:t>𝐏</m:t>
                        </m:r>
                      </m:e>
                    </m:acc>
                  </m:oMath>
                </a14:m>
                <a:r>
                  <a:rPr lang="en-US" sz="2340" dirty="0"/>
                  <a:t>.</a:t>
                </a:r>
              </a:p>
              <a:p>
                <a:pPr marL="862013" lvl="1" indent="-465138">
                  <a:buClr>
                    <a:srgbClr val="C00000"/>
                  </a:buClr>
                  <a:buFont typeface="+mj-lt"/>
                  <a:buAutoNum type="alphaLcPeriod"/>
                  <a:tabLst>
                    <a:tab pos="2514600" algn="l"/>
                  </a:tabLst>
                </a:pPr>
                <a:r>
                  <a:rPr lang="en-US" sz="2340" dirty="0" smtClean="0"/>
                  <a:t>Find </a:t>
                </a:r>
                <a:r>
                  <a:rPr lang="en-US" sz="2340" dirty="0"/>
                  <a:t>in terms of </a:t>
                </a:r>
                <a:r>
                  <a:rPr lang="en-US" sz="2340" b="1" dirty="0"/>
                  <a:t>m</a:t>
                </a:r>
                <a:r>
                  <a:rPr lang="en-US" sz="2340" dirty="0"/>
                  <a:t> and </a:t>
                </a:r>
                <a:r>
                  <a:rPr lang="en-US" sz="2340" b="1" dirty="0"/>
                  <a:t>n</a:t>
                </a:r>
              </a:p>
              <a:p>
                <a:pPr marL="1311275" lvl="2" indent="-396875">
                  <a:buClr>
                    <a:srgbClr val="C00000"/>
                  </a:buClr>
                  <a:buFont typeface="+mj-lt"/>
                  <a:buAutoNum type="romanLcPeriod"/>
                  <a:tabLst>
                    <a:tab pos="2514600" algn="l"/>
                  </a:tabLst>
                </a:pPr>
                <a14:m>
                  <m:oMath xmlns:m="http://schemas.openxmlformats.org/officeDocument/2006/math">
                    <m:acc>
                      <m:accPr>
                        <m:chr m:val="⃗"/>
                        <m:ctrlPr>
                          <a:rPr lang="en-US" sz="2340" b="1" i="1" dirty="0">
                            <a:latin typeface="Cambria Math" panose="02040503050406030204" pitchFamily="18" charset="0"/>
                          </a:rPr>
                        </m:ctrlPr>
                      </m:accPr>
                      <m:e>
                        <m:r>
                          <a:rPr lang="en-US" sz="2340" b="1" i="0" dirty="0">
                            <a:latin typeface="Cambria Math" panose="02040503050406030204" pitchFamily="18" charset="0"/>
                          </a:rPr>
                          <m:t>𝐎</m:t>
                        </m:r>
                        <m:r>
                          <a:rPr lang="en-US" sz="2340" b="1" i="0" dirty="0" smtClean="0">
                            <a:latin typeface="Cambria Math" panose="02040503050406030204" pitchFamily="18" charset="0"/>
                          </a:rPr>
                          <m:t>𝐏</m:t>
                        </m:r>
                      </m:e>
                    </m:acc>
                  </m:oMath>
                </a14:m>
                <a:r>
                  <a:rPr lang="en-US" sz="2340" dirty="0" smtClean="0"/>
                  <a:t>     </a:t>
                </a:r>
                <a:r>
                  <a:rPr lang="en-US" sz="2340" dirty="0" smtClean="0">
                    <a:solidFill>
                      <a:srgbClr val="C00000"/>
                    </a:solidFill>
                  </a:rPr>
                  <a:t>ii.</a:t>
                </a:r>
                <a:r>
                  <a:rPr lang="en-US" sz="2340" dirty="0" smtClean="0"/>
                  <a:t> </a:t>
                </a:r>
                <a14:m>
                  <m:oMath xmlns:m="http://schemas.openxmlformats.org/officeDocument/2006/math">
                    <m:acc>
                      <m:accPr>
                        <m:chr m:val="⃗"/>
                        <m:ctrlPr>
                          <a:rPr lang="en-US" sz="2340" b="1" i="1" dirty="0">
                            <a:latin typeface="Cambria Math" panose="02040503050406030204" pitchFamily="18" charset="0"/>
                          </a:rPr>
                        </m:ctrlPr>
                      </m:accPr>
                      <m:e>
                        <m:r>
                          <a:rPr lang="en-US" sz="2340" b="1" i="0" dirty="0">
                            <a:latin typeface="Cambria Math" panose="02040503050406030204" pitchFamily="18" charset="0"/>
                          </a:rPr>
                          <m:t>𝐎𝐐</m:t>
                        </m:r>
                      </m:e>
                    </m:acc>
                  </m:oMath>
                </a14:m>
                <a:r>
                  <a:rPr lang="en-US" sz="2340" dirty="0"/>
                  <a:t> </a:t>
                </a:r>
                <a:r>
                  <a:rPr lang="en-US" sz="2340" dirty="0" smtClean="0"/>
                  <a:t>   </a:t>
                </a:r>
                <a:r>
                  <a:rPr lang="en-US" sz="2340" dirty="0" smtClean="0">
                    <a:solidFill>
                      <a:srgbClr val="C00000"/>
                    </a:solidFill>
                  </a:rPr>
                  <a:t>iii.</a:t>
                </a:r>
                <a:r>
                  <a:rPr lang="en-US" sz="2340" dirty="0" smtClean="0"/>
                  <a:t> </a:t>
                </a:r>
                <a14:m>
                  <m:oMath xmlns:m="http://schemas.openxmlformats.org/officeDocument/2006/math">
                    <m:acc>
                      <m:accPr>
                        <m:chr m:val="⃗"/>
                        <m:ctrlPr>
                          <a:rPr lang="en-US" sz="2340" b="1" i="1" dirty="0">
                            <a:latin typeface="Cambria Math" panose="02040503050406030204" pitchFamily="18" charset="0"/>
                          </a:rPr>
                        </m:ctrlPr>
                      </m:accPr>
                      <m:e>
                        <m:r>
                          <a:rPr lang="en-US" sz="2340" b="1" i="0" dirty="0">
                            <a:latin typeface="Cambria Math" panose="02040503050406030204" pitchFamily="18" charset="0"/>
                          </a:rPr>
                          <m:t>𝐎𝐐</m:t>
                        </m:r>
                      </m:e>
                    </m:acc>
                  </m:oMath>
                </a14:m>
                <a:r>
                  <a:rPr lang="en-US" sz="2340" dirty="0" smtClean="0"/>
                  <a:t> </a:t>
                </a:r>
              </a:p>
              <a:p>
                <a:pPr marL="396875" lvl="2">
                  <a:buClr>
                    <a:srgbClr val="C00000"/>
                  </a:buClr>
                  <a:tabLst>
                    <a:tab pos="2514600" algn="l"/>
                  </a:tabLst>
                </a:pPr>
                <a:r>
                  <a:rPr lang="en-US" sz="2340" dirty="0" smtClean="0"/>
                  <a:t>The </a:t>
                </a:r>
                <a:r>
                  <a:rPr lang="en-US" sz="2340" dirty="0"/>
                  <a:t>point R is such that </a:t>
                </a:r>
                <a14:m>
                  <m:oMath xmlns:m="http://schemas.openxmlformats.org/officeDocument/2006/math">
                    <m:acc>
                      <m:accPr>
                        <m:chr m:val="⃗"/>
                        <m:ctrlPr>
                          <a:rPr lang="en-US" sz="2340" b="1" i="1" dirty="0">
                            <a:latin typeface="Cambria Math" panose="02040503050406030204" pitchFamily="18" charset="0"/>
                          </a:rPr>
                        </m:ctrlPr>
                      </m:accPr>
                      <m:e>
                        <m:r>
                          <a:rPr lang="en-US" sz="2340" b="1" dirty="0">
                            <a:latin typeface="Cambria Math" panose="02040503050406030204" pitchFamily="18" charset="0"/>
                          </a:rPr>
                          <m:t>𝐎</m:t>
                        </m:r>
                        <m:r>
                          <a:rPr lang="en-US" sz="2340" b="1" i="0" dirty="0" smtClean="0">
                            <a:latin typeface="Cambria Math" panose="02040503050406030204" pitchFamily="18" charset="0"/>
                          </a:rPr>
                          <m:t>𝐑</m:t>
                        </m:r>
                      </m:e>
                    </m:acc>
                  </m:oMath>
                </a14:m>
                <a:r>
                  <a:rPr lang="en-US" sz="2340" dirty="0"/>
                  <a:t> = 3</a:t>
                </a:r>
                <a14:m>
                  <m:oMath xmlns:m="http://schemas.openxmlformats.org/officeDocument/2006/math">
                    <m:acc>
                      <m:accPr>
                        <m:chr m:val="⃗"/>
                        <m:ctrlPr>
                          <a:rPr lang="en-US" sz="2340" b="1" i="1" dirty="0">
                            <a:latin typeface="Cambria Math" panose="02040503050406030204" pitchFamily="18" charset="0"/>
                          </a:rPr>
                        </m:ctrlPr>
                      </m:accPr>
                      <m:e>
                        <m:r>
                          <a:rPr lang="en-US" sz="2340" b="1" dirty="0">
                            <a:latin typeface="Cambria Math" panose="02040503050406030204" pitchFamily="18" charset="0"/>
                          </a:rPr>
                          <m:t>𝐎</m:t>
                        </m:r>
                        <m:r>
                          <a:rPr lang="en-US" sz="2340" b="1" i="0" dirty="0" smtClean="0">
                            <a:latin typeface="Cambria Math" panose="02040503050406030204" pitchFamily="18" charset="0"/>
                          </a:rPr>
                          <m:t>𝐍</m:t>
                        </m:r>
                      </m:e>
                    </m:acc>
                  </m:oMath>
                </a14:m>
                <a:r>
                  <a:rPr lang="en-US" sz="2340" dirty="0" smtClean="0"/>
                  <a:t>.</a:t>
                </a:r>
              </a:p>
              <a:p>
                <a:pPr marL="854075" lvl="2" indent="-457200">
                  <a:buClr>
                    <a:srgbClr val="C00000"/>
                  </a:buClr>
                  <a:buFont typeface="+mj-lt"/>
                  <a:buAutoNum type="alphaLcPeriod" startAt="2"/>
                  <a:tabLst>
                    <a:tab pos="2514600" algn="l"/>
                  </a:tabLst>
                </a:pPr>
                <a:r>
                  <a:rPr lang="en-US" sz="2340" dirty="0" smtClean="0"/>
                  <a:t>Find </a:t>
                </a:r>
                <a:r>
                  <a:rPr lang="en-US" sz="2340" dirty="0"/>
                  <a:t>in terms of </a:t>
                </a:r>
                <a:r>
                  <a:rPr lang="en-US" sz="2340" b="1" dirty="0"/>
                  <a:t>m</a:t>
                </a:r>
                <a:r>
                  <a:rPr lang="en-US" sz="2340" dirty="0"/>
                  <a:t> and </a:t>
                </a:r>
                <a:r>
                  <a:rPr lang="en-US" sz="2340" b="1" dirty="0"/>
                  <a:t>n</a:t>
                </a:r>
                <a:r>
                  <a:rPr lang="en-US" sz="2340" dirty="0"/>
                  <a:t> the vector </a:t>
                </a:r>
                <a14:m>
                  <m:oMath xmlns:m="http://schemas.openxmlformats.org/officeDocument/2006/math">
                    <m:acc>
                      <m:accPr>
                        <m:chr m:val="⃗"/>
                        <m:ctrlPr>
                          <a:rPr lang="en-US" sz="2340" b="1" i="1" dirty="0">
                            <a:latin typeface="Cambria Math" panose="02040503050406030204" pitchFamily="18" charset="0"/>
                          </a:rPr>
                        </m:ctrlPr>
                      </m:accPr>
                      <m:e>
                        <m:r>
                          <a:rPr lang="en-US" sz="2340" b="1" i="0" dirty="0" smtClean="0">
                            <a:latin typeface="Cambria Math" panose="02040503050406030204" pitchFamily="18" charset="0"/>
                          </a:rPr>
                          <m:t>𝐌𝐑</m:t>
                        </m:r>
                      </m:e>
                    </m:acc>
                  </m:oMath>
                </a14:m>
                <a:r>
                  <a:rPr lang="en-US" sz="2340" dirty="0"/>
                  <a:t>. </a:t>
                </a:r>
                <a:endParaRPr lang="en-US" sz="2340" dirty="0" smtClean="0"/>
              </a:p>
              <a:p>
                <a:pPr marL="854075" lvl="2" indent="-457200">
                  <a:buClr>
                    <a:srgbClr val="C00000"/>
                  </a:buClr>
                  <a:buFont typeface="+mj-lt"/>
                  <a:buAutoNum type="alphaLcPeriod" startAt="2"/>
                  <a:tabLst>
                    <a:tab pos="2514600" algn="l"/>
                  </a:tabLst>
                </a:pPr>
                <a:r>
                  <a:rPr lang="en-US" sz="2340" dirty="0" smtClean="0"/>
                  <a:t>Explain </a:t>
                </a:r>
                <a:r>
                  <a:rPr lang="en-US" sz="2340" dirty="0"/>
                  <a:t>why MQR is a straight line and give the value of </a:t>
                </a:r>
                <a14:m>
                  <m:oMath xmlns:m="http://schemas.openxmlformats.org/officeDocument/2006/math">
                    <m:f>
                      <m:fPr>
                        <m:ctrlPr>
                          <a:rPr lang="en-US" sz="2340" i="1">
                            <a:latin typeface="Cambria Math" panose="02040503050406030204" pitchFamily="18" charset="0"/>
                            <a:cs typeface="Arial" panose="020B0604020202020204" pitchFamily="34" charset="0"/>
                          </a:rPr>
                        </m:ctrlPr>
                      </m:fPr>
                      <m:num>
                        <m:r>
                          <m:rPr>
                            <m:sty m:val="p"/>
                          </m:rPr>
                          <a:rPr lang="en-US" sz="2340" b="0" i="0" smtClean="0">
                            <a:latin typeface="Cambria Math" panose="02040503050406030204" pitchFamily="18" charset="0"/>
                            <a:cs typeface="Arial" panose="020B0604020202020204" pitchFamily="34" charset="0"/>
                          </a:rPr>
                          <m:t>MR</m:t>
                        </m:r>
                      </m:num>
                      <m:den>
                        <m:r>
                          <m:rPr>
                            <m:sty m:val="p"/>
                          </m:rPr>
                          <a:rPr lang="en-US" sz="2340" b="0" i="0" smtClean="0">
                            <a:latin typeface="Cambria Math" panose="02040503050406030204" pitchFamily="18" charset="0"/>
                            <a:cs typeface="Arial" panose="020B0604020202020204" pitchFamily="34" charset="0"/>
                          </a:rPr>
                          <m:t>MQ</m:t>
                        </m:r>
                      </m:den>
                    </m:f>
                  </m:oMath>
                </a14:m>
                <a:r>
                  <a:rPr lang="en-US" sz="2340" dirty="0"/>
                  <a:t>.</a:t>
                </a:r>
                <a:endParaRPr lang="en-US" sz="2340" dirty="0" smtClean="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02221"/>
              </a:xfrm>
              <a:prstGeom prst="rect">
                <a:avLst/>
              </a:prstGeom>
              <a:blipFill rotWithShape="0">
                <a:blip r:embed="rId4"/>
                <a:stretch>
                  <a:fillRect l="-1390" t="-920" r="-2433"/>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63888" y="1213858"/>
            <a:ext cx="1944216" cy="1183457"/>
          </a:xfrm>
          <a:prstGeom prst="rect">
            <a:avLst/>
          </a:prstGeom>
        </p:spPr>
      </p:pic>
    </p:spTree>
    <p:extLst>
      <p:ext uri="{BB962C8B-B14F-4D97-AF65-F5344CB8AC3E}">
        <p14:creationId xmlns:p14="http://schemas.microsoft.com/office/powerpoint/2010/main" val="396972337"/>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404300"/>
              </a:xfrm>
              <a:prstGeom prst="rect">
                <a:avLst/>
              </a:prstGeom>
            </p:spPr>
            <p:txBody>
              <a:bodyPr wrap="square">
                <a:spAutoFit/>
              </a:bodyPr>
              <a:lstStyle/>
              <a:p>
                <a:pPr marL="457200" indent="-457200">
                  <a:buClr>
                    <a:srgbClr val="C00000"/>
                  </a:buClr>
                  <a:buFont typeface="+mj-lt"/>
                  <a:buAutoNum type="arabicPeriod" startAt="10"/>
                  <a:tabLst>
                    <a:tab pos="2514600" algn="l"/>
                  </a:tabLst>
                </a:pPr>
                <a:r>
                  <a:rPr lang="en-US" sz="2000" b="1" dirty="0" smtClean="0">
                    <a:solidFill>
                      <a:srgbClr val="C00000"/>
                    </a:solidFill>
                  </a:rPr>
                  <a:t>Problem-solving</a:t>
                </a:r>
                <a:r>
                  <a:rPr lang="en-US" sz="2000" dirty="0"/>
                  <a:t> </a:t>
                </a:r>
                <a:r>
                  <a:rPr lang="en-US" sz="2000" b="1" dirty="0" smtClean="0">
                    <a:solidFill>
                      <a:srgbClr val="C00000"/>
                    </a:solidFill>
                  </a:rPr>
                  <a:t>/ </a:t>
                </a:r>
                <a:r>
                  <a:rPr lang="en-US" sz="2000" b="1" dirty="0">
                    <a:solidFill>
                      <a:srgbClr val="C00000"/>
                    </a:solidFill>
                  </a:rPr>
                  <a:t>Communication</a:t>
                </a:r>
                <a:r>
                  <a:rPr lang="en-US" sz="2000" dirty="0"/>
                  <a:t> In the diagram,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𝐎𝐑</m:t>
                        </m:r>
                      </m:e>
                    </m:acc>
                  </m:oMath>
                </a14:m>
                <a:r>
                  <a:rPr lang="en-US" sz="2000" dirty="0"/>
                  <a:t> = 6</a:t>
                </a:r>
                <a:r>
                  <a:rPr lang="en-US" sz="2000" b="1" dirty="0"/>
                  <a:t>a</a:t>
                </a:r>
                <a:r>
                  <a:rPr lang="en-US" sz="2000" dirty="0"/>
                  <a:t>,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𝐎𝐏</m:t>
                        </m:r>
                      </m:e>
                    </m:acc>
                  </m:oMath>
                </a14:m>
                <a:r>
                  <a:rPr lang="en-US" sz="2000" dirty="0"/>
                  <a:t> = 2</a:t>
                </a:r>
                <a:r>
                  <a:rPr lang="en-US" sz="2000" b="1" dirty="0"/>
                  <a:t>b</a:t>
                </a:r>
                <a:r>
                  <a:rPr lang="en-US" sz="2000" dirty="0"/>
                  <a:t> and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𝐏𝐐</m:t>
                        </m:r>
                      </m:e>
                    </m:acc>
                  </m:oMath>
                </a14:m>
                <a:r>
                  <a:rPr lang="en-US" sz="2000" dirty="0"/>
                  <a:t> = 3</a:t>
                </a:r>
                <a:r>
                  <a:rPr lang="en-US" sz="2000" b="1" dirty="0"/>
                  <a:t>a</a:t>
                </a:r>
                <a:r>
                  <a:rPr lang="en-US" sz="2000" dirty="0"/>
                  <a:t>. </a:t>
                </a:r>
                <a:br>
                  <a:rPr lang="en-US" sz="2000" dirty="0"/>
                </a:br>
                <a:r>
                  <a:rPr lang="en-US" sz="2000" dirty="0"/>
                  <a:t>The point M is on PQ such that </a:t>
                </a:r>
                <a14:m>
                  <m:oMath xmlns:m="http://schemas.openxmlformats.org/officeDocument/2006/math">
                    <m:acc>
                      <m:accPr>
                        <m:chr m:val="⃗"/>
                        <m:ctrlPr>
                          <a:rPr lang="en-US" sz="2000" b="1" i="1" dirty="0">
                            <a:latin typeface="Cambria Math" panose="02040503050406030204" pitchFamily="18" charset="0"/>
                          </a:rPr>
                        </m:ctrlPr>
                      </m:accPr>
                      <m:e>
                        <m:r>
                          <a:rPr lang="en-US" sz="2000" b="1" dirty="0">
                            <a:latin typeface="Cambria Math" panose="02040503050406030204" pitchFamily="18" charset="0"/>
                          </a:rPr>
                          <m:t>𝐏</m:t>
                        </m:r>
                        <m:r>
                          <a:rPr lang="en-US" sz="2000" b="1" i="0" dirty="0" smtClean="0">
                            <a:latin typeface="Cambria Math" panose="02040503050406030204" pitchFamily="18" charset="0"/>
                          </a:rPr>
                          <m:t>𝐌</m:t>
                        </m:r>
                      </m:e>
                    </m:acc>
                  </m:oMath>
                </a14:m>
                <a:r>
                  <a:rPr lang="en-US" sz="2000" dirty="0"/>
                  <a:t> = </a:t>
                </a:r>
                <a:r>
                  <a:rPr lang="en-US" sz="2000" dirty="0" smtClean="0"/>
                  <a:t>2</a:t>
                </a:r>
                <a:r>
                  <a:rPr lang="en-US" sz="2000" b="1" dirty="0" smtClean="0"/>
                  <a:t>a</a:t>
                </a:r>
                <a:r>
                  <a:rPr lang="en-US" sz="2000" dirty="0" smtClean="0"/>
                  <a:t>.</a:t>
                </a:r>
                <a:br>
                  <a:rPr lang="en-US" sz="2000" dirty="0" smtClean="0"/>
                </a:br>
                <a:r>
                  <a:rPr lang="en-US" sz="2000" dirty="0" smtClean="0"/>
                  <a:t>The </a:t>
                </a:r>
                <a:r>
                  <a:rPr lang="en-US" sz="2000" dirty="0"/>
                  <a:t>point N is on OR such that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𝐎𝐍</m:t>
                        </m:r>
                      </m:e>
                    </m:acc>
                  </m:oMath>
                </a14:m>
                <a:r>
                  <a:rPr lang="en-US" sz="2000" dirty="0"/>
                  <a:t> </a:t>
                </a:r>
                <a:r>
                  <a:rPr lang="en-US" sz="2000" dirty="0" smtClean="0"/>
                  <a:t>= </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b="0" i="0" smtClean="0">
                            <a:latin typeface="Cambria Math" panose="02040503050406030204" pitchFamily="18" charset="0"/>
                            <a:cs typeface="Arial" panose="020B0604020202020204" pitchFamily="34" charset="0"/>
                          </a:rPr>
                          <m:t>1</m:t>
                        </m:r>
                      </m:num>
                      <m:den>
                        <m:r>
                          <a:rPr lang="en-US" sz="2000" b="0" i="0" smtClean="0">
                            <a:latin typeface="Cambria Math" panose="02040503050406030204" pitchFamily="18" charset="0"/>
                            <a:cs typeface="Arial" panose="020B0604020202020204" pitchFamily="34" charset="0"/>
                          </a:rPr>
                          <m:t>3</m:t>
                        </m:r>
                      </m:den>
                    </m:f>
                    <m:acc>
                      <m:accPr>
                        <m:chr m:val="⃗"/>
                        <m:ctrlPr>
                          <a:rPr lang="en-US" sz="2000" b="1" i="1" dirty="0">
                            <a:latin typeface="Cambria Math" panose="02040503050406030204" pitchFamily="18" charset="0"/>
                          </a:rPr>
                        </m:ctrlPr>
                      </m:accPr>
                      <m:e>
                        <m:r>
                          <a:rPr lang="en-US" sz="2000" b="1" dirty="0">
                            <a:latin typeface="Cambria Math" panose="02040503050406030204" pitchFamily="18" charset="0"/>
                          </a:rPr>
                          <m:t>𝐎𝐑</m:t>
                        </m:r>
                      </m:e>
                    </m:acc>
                  </m:oMath>
                </a14:m>
                <a:r>
                  <a:rPr lang="en-US" sz="2000" dirty="0" smtClean="0"/>
                  <a:t>.</a:t>
                </a:r>
                <a:br>
                  <a:rPr lang="en-US" sz="2000" dirty="0" smtClean="0"/>
                </a:br>
                <a:r>
                  <a:rPr lang="en-US" sz="2000" dirty="0" smtClean="0"/>
                  <a:t>The </a:t>
                </a:r>
                <a:r>
                  <a:rPr lang="en-US" sz="2000" dirty="0"/>
                  <a:t>midpoint of MN is the point S. </a:t>
                </a:r>
                <a:endParaRPr lang="en-US" sz="2000" dirty="0" smtClean="0"/>
              </a:p>
              <a:p>
                <a:pPr marL="862013" lvl="1" indent="-404813">
                  <a:buClr>
                    <a:srgbClr val="C00000"/>
                  </a:buClr>
                  <a:buFont typeface="+mj-lt"/>
                  <a:buAutoNum type="alphaLcPeriod"/>
                  <a:tabLst>
                    <a:tab pos="2514600" algn="l"/>
                  </a:tabLst>
                </a:pPr>
                <a:r>
                  <a:rPr lang="en-US" sz="2000" dirty="0" smtClean="0"/>
                  <a:t>Find </a:t>
                </a:r>
                <a:r>
                  <a:rPr lang="en-US" sz="2000" dirty="0"/>
                  <a:t>in terms of </a:t>
                </a:r>
                <a:r>
                  <a:rPr lang="en-US" sz="2000" b="1" dirty="0"/>
                  <a:t>a</a:t>
                </a:r>
                <a:r>
                  <a:rPr lang="en-US" sz="2000" dirty="0"/>
                  <a:t> and/or </a:t>
                </a:r>
                <a:r>
                  <a:rPr lang="en-US" sz="2000" b="1" dirty="0"/>
                  <a:t>b</a:t>
                </a:r>
                <a:r>
                  <a:rPr lang="en-US" sz="2000" dirty="0"/>
                  <a:t> the vector NM. </a:t>
                </a:r>
                <a:endParaRPr lang="en-US" sz="2000" dirty="0" smtClean="0"/>
              </a:p>
              <a:p>
                <a:pPr marL="862013" lvl="1" indent="-404813">
                  <a:buClr>
                    <a:srgbClr val="C00000"/>
                  </a:buClr>
                  <a:buFont typeface="+mj-lt"/>
                  <a:buAutoNum type="alphaLcPeriod"/>
                  <a:tabLst>
                    <a:tab pos="2514600" algn="l"/>
                  </a:tabLst>
                </a:pPr>
                <a:r>
                  <a:rPr lang="en-US" sz="2000" dirty="0" smtClean="0"/>
                  <a:t>Find </a:t>
                </a:r>
                <a:r>
                  <a:rPr lang="en-US" sz="2000" dirty="0"/>
                  <a:t>in terms of a and/or b the vector OS.</a:t>
                </a:r>
              </a:p>
              <a:p>
                <a:pPr marL="862013" lvl="1" indent="-404813">
                  <a:buClr>
                    <a:srgbClr val="C00000"/>
                  </a:buClr>
                  <a:buFont typeface="+mj-lt"/>
                  <a:buAutoNum type="alphaLcPeriod"/>
                  <a:tabLst>
                    <a:tab pos="2514600" algn="l"/>
                  </a:tabLst>
                </a:pPr>
                <a:r>
                  <a:rPr lang="en-US" sz="2000" dirty="0" smtClean="0"/>
                  <a:t>T is the point such that </a:t>
                </a:r>
                <a14:m>
                  <m:oMath xmlns:m="http://schemas.openxmlformats.org/officeDocument/2006/math">
                    <m:acc>
                      <m:accPr>
                        <m:chr m:val="⃗"/>
                        <m:ctrlPr>
                          <a:rPr lang="en-US" sz="2000" b="1" i="1" dirty="0">
                            <a:latin typeface="Cambria Math" panose="02040503050406030204" pitchFamily="18" charset="0"/>
                          </a:rPr>
                        </m:ctrlPr>
                      </m:accPr>
                      <m:e>
                        <m:r>
                          <a:rPr lang="en-US" sz="2000" b="1" i="0" dirty="0" smtClean="0">
                            <a:latin typeface="Cambria Math" panose="02040503050406030204" pitchFamily="18" charset="0"/>
                          </a:rPr>
                          <m:t>𝐐𝐓</m:t>
                        </m:r>
                      </m:e>
                    </m:acc>
                  </m:oMath>
                </a14:m>
                <a:r>
                  <a:rPr lang="en-US" sz="2000" dirty="0" smtClean="0"/>
                  <a:t> = </a:t>
                </a:r>
                <a:r>
                  <a:rPr lang="en-US" sz="2000" b="1" dirty="0" smtClean="0"/>
                  <a:t>a</a:t>
                </a:r>
                <a:r>
                  <a:rPr lang="en-US" sz="2000" dirty="0" smtClean="0"/>
                  <a:t>. Find in terms of </a:t>
                </a:r>
                <a:r>
                  <a:rPr lang="en-US" sz="2000" b="1" dirty="0" smtClean="0"/>
                  <a:t>a</a:t>
                </a:r>
                <a:r>
                  <a:rPr lang="en-US" sz="2000" dirty="0" smtClean="0"/>
                  <a:t> and </a:t>
                </a:r>
                <a:r>
                  <a:rPr lang="en-US" sz="2000" b="1" dirty="0" smtClean="0"/>
                  <a:t>b</a:t>
                </a:r>
                <a:r>
                  <a:rPr lang="en-US" sz="2000" dirty="0" smtClean="0"/>
                  <a:t> the vector </a:t>
                </a:r>
                <a14:m>
                  <m:oMath xmlns:m="http://schemas.openxmlformats.org/officeDocument/2006/math">
                    <m:acc>
                      <m:accPr>
                        <m:chr m:val="⃗"/>
                        <m:ctrlPr>
                          <a:rPr lang="en-US" sz="2000" b="1" i="1" dirty="0">
                            <a:latin typeface="Cambria Math" panose="02040503050406030204" pitchFamily="18" charset="0"/>
                          </a:rPr>
                        </m:ctrlPr>
                      </m:accPr>
                      <m:e>
                        <m:r>
                          <a:rPr lang="en-US" sz="2000" b="1" dirty="0">
                            <a:latin typeface="Cambria Math" panose="02040503050406030204" pitchFamily="18" charset="0"/>
                          </a:rPr>
                          <m:t>𝐎</m:t>
                        </m:r>
                        <m:r>
                          <a:rPr lang="en-US" sz="2000" b="1" i="0" dirty="0" smtClean="0">
                            <a:latin typeface="Cambria Math" panose="02040503050406030204" pitchFamily="18" charset="0"/>
                          </a:rPr>
                          <m:t>𝐓</m:t>
                        </m:r>
                      </m:e>
                    </m:acc>
                  </m:oMath>
                </a14:m>
                <a:r>
                  <a:rPr lang="en-US" sz="2000" dirty="0" smtClean="0"/>
                  <a:t>. </a:t>
                </a:r>
              </a:p>
              <a:p>
                <a:pPr marL="862013" lvl="1" indent="-404813">
                  <a:buClr>
                    <a:srgbClr val="C00000"/>
                  </a:buClr>
                  <a:buFont typeface="+mj-lt"/>
                  <a:buAutoNum type="alphaLcPeriod"/>
                  <a:tabLst>
                    <a:tab pos="2514600" algn="l"/>
                  </a:tabLst>
                </a:pPr>
                <a:r>
                  <a:rPr lang="en-US" sz="2000" dirty="0" smtClean="0"/>
                  <a:t>Show that S lies on the line OT. </a:t>
                </a:r>
              </a:p>
              <a:p>
                <a:pPr marL="862013" lvl="1" indent="-404813">
                  <a:buClr>
                    <a:srgbClr val="C00000"/>
                  </a:buClr>
                  <a:buFont typeface="+mj-lt"/>
                  <a:buAutoNum type="alphaLcPeriod"/>
                  <a:tabLst>
                    <a:tab pos="2514600" algn="l"/>
                  </a:tabLst>
                </a:pPr>
                <a:r>
                  <a:rPr lang="en-US" sz="2000" dirty="0" smtClean="0"/>
                  <a:t>When </a:t>
                </a:r>
                <a:r>
                  <a:rPr lang="en-US" sz="2000" b="1" dirty="0" smtClean="0"/>
                  <a:t>a</a:t>
                </a:r>
                <a:r>
                  <a:rPr lang="en-US" sz="2000" dirty="0" smtClean="0"/>
                  <a:t> = </a:t>
                </a:r>
                <a:r>
                  <a:rPr lang="en-US" sz="20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000" i="1">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8</m:t>
                        </m:r>
                      </m:num>
                      <m:den>
                        <m:r>
                          <a:rPr lang="en-US" sz="2000" b="0" i="1" smtClean="0">
                            <a:latin typeface="Cambria Math" panose="02040503050406030204" pitchFamily="18" charset="0"/>
                            <a:cs typeface="Arial" panose="020B0604020202020204" pitchFamily="34" charset="0"/>
                          </a:rPr>
                          <m:t>2</m:t>
                        </m:r>
                      </m:den>
                    </m:f>
                  </m:oMath>
                </a14:m>
                <a:r>
                  <a:rPr lang="en-US" sz="2000" dirty="0">
                    <a:latin typeface="Arial" panose="020B0604020202020204" pitchFamily="34" charset="0"/>
                    <a:cs typeface="Arial" panose="020B0604020202020204" pitchFamily="34" charset="0"/>
                  </a:rPr>
                  <a:t>) </a:t>
                </a:r>
                <a:r>
                  <a:rPr lang="en-US" sz="2000" dirty="0" smtClean="0"/>
                  <a:t>and </a:t>
                </a:r>
                <a:r>
                  <a:rPr lang="en-US" sz="2000" b="1" dirty="0" smtClean="0"/>
                  <a:t>b</a:t>
                </a:r>
                <a:r>
                  <a:rPr lang="en-US" sz="2000" dirty="0" smtClean="0"/>
                  <a:t> = </a:t>
                </a:r>
                <a:r>
                  <a:rPr lang="en-US" sz="20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000" i="1">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3</m:t>
                        </m:r>
                      </m:num>
                      <m:den>
                        <m:r>
                          <a:rPr lang="en-US" sz="2000" b="0" i="1" smtClean="0">
                            <a:latin typeface="Cambria Math" panose="02040503050406030204" pitchFamily="18" charset="0"/>
                            <a:cs typeface="Arial" panose="020B0604020202020204" pitchFamily="34" charset="0"/>
                          </a:rPr>
                          <m:t>15</m:t>
                        </m:r>
                      </m:den>
                    </m:f>
                  </m:oMath>
                </a14:m>
                <a:r>
                  <a:rPr lang="en-US" sz="2000" dirty="0">
                    <a:latin typeface="Arial" panose="020B0604020202020204" pitchFamily="34" charset="0"/>
                    <a:cs typeface="Arial" panose="020B0604020202020204" pitchFamily="34" charset="0"/>
                  </a:rPr>
                  <a:t>) </a:t>
                </a:r>
                <a:r>
                  <a:rPr lang="en-US" sz="2000" dirty="0" smtClean="0"/>
                  <a:t>find the length of QR.</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404300"/>
              </a:xfrm>
              <a:prstGeom prst="rect">
                <a:avLst/>
              </a:prstGeom>
              <a:blipFill rotWithShape="0">
                <a:blip r:embed="rId4"/>
                <a:stretch>
                  <a:fillRect l="-1043" t="-451" r="-2086" b="-1015"/>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sz="3600" dirty="0" smtClean="0"/>
              <a:t>18.5 </a:t>
            </a:r>
            <a:r>
              <a:rPr lang="en-GB" sz="3600" dirty="0"/>
              <a:t>– </a:t>
            </a:r>
            <a:r>
              <a:rPr lang="en-GB" sz="3600" dirty="0" smtClean="0"/>
              <a:t>Solving Geometric Problems</a:t>
            </a:r>
            <a:endParaRPr lang="en-GB" sz="3200" b="1" dirty="0" smtClean="0"/>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2120" y="1306484"/>
            <a:ext cx="3075220" cy="175726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605346349"/>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Problem Solving</a:t>
            </a:r>
            <a:endParaRPr lang="en-GB" sz="40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3023815884"/>
              </p:ext>
            </p:extLst>
          </p:nvPr>
        </p:nvGraphicFramePr>
        <p:xfrm>
          <a:off x="251518" y="1124744"/>
          <a:ext cx="8568952" cy="883920"/>
        </p:xfrm>
        <a:graphic>
          <a:graphicData uri="http://schemas.openxmlformats.org/drawingml/2006/table">
            <a:tbl>
              <a:tblPr firstRow="1" bandRow="1">
                <a:effectLst/>
                <a:tableStyleId>{5940675A-B579-460E-94D1-54222C63F5DA}</a:tableStyleId>
              </a:tblPr>
              <a:tblGrid>
                <a:gridCol w="2160242"/>
                <a:gridCol w="6408710"/>
              </a:tblGrid>
              <a:tr h="407680">
                <a:tc>
                  <a:txBody>
                    <a:bodyPr/>
                    <a:lstStyle/>
                    <a:p>
                      <a:r>
                        <a:rPr lang="en-US" sz="2400" b="1" dirty="0" smtClean="0">
                          <a:latin typeface="Arial" panose="020B0604020202020204" pitchFamily="34" charset="0"/>
                          <a:cs typeface="Arial" panose="020B0604020202020204" pitchFamily="34" charset="0"/>
                        </a:rPr>
                        <a:t>Objectives</a:t>
                      </a:r>
                      <a:endParaRPr lang="en-US" sz="24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400050" indent="-400050">
                        <a:buFont typeface="Arial" panose="020B0604020202020204" pitchFamily="34" charset="0"/>
                        <a:buChar char="•"/>
                      </a:pPr>
                      <a:r>
                        <a:rPr lang="en-US" sz="2600" b="0" dirty="0" smtClean="0">
                          <a:latin typeface="Arial" panose="020B0604020202020204" pitchFamily="34" charset="0"/>
                          <a:cs typeface="Arial" panose="020B0604020202020204" pitchFamily="34" charset="0"/>
                        </a:rPr>
                        <a:t>Use different problem-solving strategies and then 'explain'.</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bl>
          </a:graphicData>
        </a:graphic>
      </p:graphicFrame>
      <p:grpSp>
        <p:nvGrpSpPr>
          <p:cNvPr id="18" name="Group 17"/>
          <p:cNvGrpSpPr/>
          <p:nvPr/>
        </p:nvGrpSpPr>
        <p:grpSpPr>
          <a:xfrm>
            <a:off x="251520" y="2060848"/>
            <a:ext cx="8542128" cy="4508010"/>
            <a:chOff x="150164" y="6521918"/>
            <a:chExt cx="8542128" cy="3129675"/>
          </a:xfrm>
        </p:grpSpPr>
        <p:sp>
          <p:nvSpPr>
            <p:cNvPr id="19" name="Rectangle 18"/>
            <p:cNvSpPr/>
            <p:nvPr/>
          </p:nvSpPr>
          <p:spPr>
            <a:xfrm flipH="1">
              <a:off x="150164" y="6673055"/>
              <a:ext cx="8542128" cy="2978538"/>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800" dirty="0">
                  <a:solidFill>
                    <a:schemeClr val="tx1"/>
                  </a:solidFill>
                  <a:latin typeface="Arial" panose="020B0604020202020204" pitchFamily="34" charset="0"/>
                  <a:cs typeface="Arial" panose="020B0604020202020204" pitchFamily="34" charset="0"/>
                </a:rPr>
                <a:t>There are many different problem-solving strategies. Here are some you can use</a:t>
              </a:r>
              <a:r>
                <a:rPr lang="en-US" sz="2800" dirty="0" smtClean="0">
                  <a:solidFill>
                    <a:schemeClr val="tx1"/>
                  </a:solidFill>
                  <a:latin typeface="Arial" panose="020B0604020202020204" pitchFamily="34" charset="0"/>
                  <a:cs typeface="Arial" panose="020B0604020202020204" pitchFamily="34" charset="0"/>
                </a:rPr>
                <a:t>:</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
              </a:r>
              <a:br>
                <a:rPr lang="en-US" sz="2800" dirty="0" smtClean="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sp>
          <p:nvSpPr>
            <p:cNvPr id="20" name="Pentagon 19"/>
            <p:cNvSpPr/>
            <p:nvPr/>
          </p:nvSpPr>
          <p:spPr>
            <a:xfrm>
              <a:off x="150164" y="6521918"/>
              <a:ext cx="2695391" cy="315449"/>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14</a:t>
              </a:r>
              <a:endParaRPr lang="en-US" sz="2400" b="1" dirty="0">
                <a:latin typeface="Arial" panose="020B0604020202020204" pitchFamily="34" charset="0"/>
                <a:cs typeface="Arial" panose="020B0604020202020204" pitchFamily="34" charset="0"/>
              </a:endParaRPr>
            </a:p>
          </p:txBody>
        </p:sp>
      </p:grpSp>
      <p:sp>
        <p:nvSpPr>
          <p:cNvPr id="4" name="Rectangle 3"/>
          <p:cNvSpPr/>
          <p:nvPr/>
        </p:nvSpPr>
        <p:spPr>
          <a:xfrm>
            <a:off x="363133" y="3591014"/>
            <a:ext cx="8345721" cy="2862322"/>
          </a:xfrm>
          <a:prstGeom prst="rect">
            <a:avLst/>
          </a:prstGeom>
        </p:spPr>
        <p:txBody>
          <a:bodyPr wrap="square" numCol="3" spcCol="91440">
            <a:spAutoFit/>
          </a:bodyPr>
          <a:lstStyle/>
          <a:p>
            <a:pPr marL="285750" indent="-285750">
              <a:buFont typeface="Wingdings" panose="05000000000000000000" pitchFamily="2" charset="2"/>
              <a:buChar char="§"/>
            </a:pPr>
            <a:r>
              <a:rPr lang="en-US" sz="3000" dirty="0"/>
              <a:t>pictures</a:t>
            </a:r>
          </a:p>
          <a:p>
            <a:pPr marL="285750" indent="-285750">
              <a:buFont typeface="Wingdings" panose="05000000000000000000" pitchFamily="2" charset="2"/>
              <a:buChar char="§"/>
            </a:pPr>
            <a:r>
              <a:rPr lang="en-US" sz="3000" dirty="0"/>
              <a:t>lists</a:t>
            </a:r>
          </a:p>
          <a:p>
            <a:pPr marL="285750" indent="-285750">
              <a:buFont typeface="Wingdings" panose="05000000000000000000" pitchFamily="2" charset="2"/>
              <a:buChar char="§"/>
            </a:pPr>
            <a:r>
              <a:rPr lang="en-US" sz="3000" dirty="0"/>
              <a:t>smaller numbers </a:t>
            </a:r>
            <a:endParaRPr lang="en-US" sz="3000" dirty="0" smtClean="0"/>
          </a:p>
          <a:p>
            <a:pPr marL="285750" indent="-285750">
              <a:buFont typeface="Wingdings" panose="05000000000000000000" pitchFamily="2" charset="2"/>
              <a:buChar char="§"/>
            </a:pPr>
            <a:r>
              <a:rPr lang="en-US" sz="3000" dirty="0" smtClean="0"/>
              <a:t>bar </a:t>
            </a:r>
            <a:r>
              <a:rPr lang="en-US" sz="3000" dirty="0"/>
              <a:t>models</a:t>
            </a:r>
          </a:p>
          <a:p>
            <a:pPr marL="285750" indent="-285750">
              <a:buFont typeface="Wingdings" panose="05000000000000000000" pitchFamily="2" charset="2"/>
              <a:buChar char="§"/>
            </a:pPr>
            <a:r>
              <a:rPr lang="en-US" sz="3000" dirty="0"/>
              <a:t>x for the unknown </a:t>
            </a:r>
            <a:endParaRPr lang="en-US" sz="3000" dirty="0" smtClean="0"/>
          </a:p>
          <a:p>
            <a:pPr marL="285750" indent="-285750">
              <a:buFont typeface="Wingdings" panose="05000000000000000000" pitchFamily="2" charset="2"/>
              <a:buChar char="§"/>
            </a:pPr>
            <a:r>
              <a:rPr lang="en-US" sz="3000" dirty="0" smtClean="0"/>
              <a:t>flow </a:t>
            </a:r>
            <a:r>
              <a:rPr lang="en-US" sz="3000" dirty="0"/>
              <a:t>diagrams </a:t>
            </a:r>
            <a:endParaRPr lang="en-US" sz="3000" dirty="0" smtClean="0"/>
          </a:p>
          <a:p>
            <a:pPr marL="285750" indent="-285750">
              <a:buFont typeface="Wingdings" panose="05000000000000000000" pitchFamily="2" charset="2"/>
              <a:buChar char="§"/>
            </a:pPr>
            <a:r>
              <a:rPr lang="en-US" sz="3000" dirty="0" smtClean="0"/>
              <a:t>arrow </a:t>
            </a:r>
            <a:r>
              <a:rPr lang="en-US" sz="3000" dirty="0"/>
              <a:t>diagrams </a:t>
            </a:r>
            <a:endParaRPr lang="en-US" sz="3000" dirty="0" smtClean="0"/>
          </a:p>
          <a:p>
            <a:pPr marL="285750" indent="-285750">
              <a:buFont typeface="Wingdings" panose="05000000000000000000" pitchFamily="2" charset="2"/>
              <a:buChar char="§"/>
            </a:pPr>
            <a:r>
              <a:rPr lang="en-US" sz="3000" dirty="0" smtClean="0"/>
              <a:t>geometric sketches </a:t>
            </a:r>
          </a:p>
          <a:p>
            <a:pPr marL="285750" indent="-285750">
              <a:buFont typeface="Wingdings" panose="05000000000000000000" pitchFamily="2" charset="2"/>
              <a:buChar char="§"/>
            </a:pPr>
            <a:r>
              <a:rPr lang="en-US" sz="3000" dirty="0" smtClean="0"/>
              <a:t>graphs</a:t>
            </a:r>
            <a:endParaRPr lang="en-US" sz="3000" dirty="0"/>
          </a:p>
          <a:p>
            <a:pPr marL="285750" indent="-285750">
              <a:buFont typeface="Wingdings" panose="05000000000000000000" pitchFamily="2" charset="2"/>
              <a:buChar char="§"/>
            </a:pPr>
            <a:r>
              <a:rPr lang="en-US" sz="3000" dirty="0" smtClean="0"/>
              <a:t>logical </a:t>
            </a:r>
            <a:r>
              <a:rPr lang="en-US" sz="3000" dirty="0"/>
              <a:t>reasoning </a:t>
            </a:r>
          </a:p>
        </p:txBody>
      </p:sp>
    </p:spTree>
    <p:extLst>
      <p:ext uri="{BB962C8B-B14F-4D97-AF65-F5344CB8AC3E}">
        <p14:creationId xmlns:p14="http://schemas.microsoft.com/office/powerpoint/2010/main" val="1569542353"/>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Problem Solving</a:t>
            </a:r>
            <a:endParaRPr lang="en-GB" sz="4000" b="1" dirty="0" smtClean="0"/>
          </a:p>
        </p:txBody>
      </p:sp>
      <p:grpSp>
        <p:nvGrpSpPr>
          <p:cNvPr id="9" name="Group 8"/>
          <p:cNvGrpSpPr/>
          <p:nvPr/>
        </p:nvGrpSpPr>
        <p:grpSpPr>
          <a:xfrm>
            <a:off x="235703" y="1124744"/>
            <a:ext cx="8613579" cy="5472608"/>
            <a:chOff x="3465597" y="1000988"/>
            <a:chExt cx="5309150" cy="5472608"/>
          </a:xfrm>
        </p:grpSpPr>
        <p:sp>
          <p:nvSpPr>
            <p:cNvPr id="10" name="Round Diagonal Corner Rectangle 9"/>
            <p:cNvSpPr/>
            <p:nvPr/>
          </p:nvSpPr>
          <p:spPr>
            <a:xfrm>
              <a:off x="3465597" y="1000988"/>
              <a:ext cx="5309150" cy="5472608"/>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04492"/>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4</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533134" y="1521078"/>
                  <a:ext cx="5197709" cy="4861395"/>
                </a:xfrm>
                <a:prstGeom prst="rect">
                  <a:avLst/>
                </a:prstGeom>
              </p:spPr>
              <p:txBody>
                <a:bodyPr wrap="square">
                  <a:spAutoFit/>
                </a:bodyPr>
                <a:lstStyle/>
                <a:p>
                  <a:pPr>
                    <a:spcAft>
                      <a:spcPts val="0"/>
                    </a:spcAft>
                    <a:buClr>
                      <a:srgbClr val="C00000"/>
                    </a:buClr>
                    <a:tabLst>
                      <a:tab pos="4972050" algn="r"/>
                    </a:tabLst>
                  </a:pPr>
                  <a:r>
                    <a:rPr lang="en-US" sz="2700" dirty="0" smtClean="0">
                      <a:latin typeface="Arial" panose="020B0604020202020204" pitchFamily="34" charset="0"/>
                      <a:cs typeface="Arial" panose="020B0604020202020204" pitchFamily="34" charset="0"/>
                    </a:rPr>
                    <a:t>The diagram shows triangle OPQ.</a:t>
                  </a:r>
                </a:p>
                <a:p>
                  <a:pPr>
                    <a:spcAft>
                      <a:spcPts val="0"/>
                    </a:spcAft>
                    <a:buClr>
                      <a:srgbClr val="C00000"/>
                    </a:buClr>
                    <a:tabLst>
                      <a:tab pos="4972050" algn="r"/>
                    </a:tabLst>
                  </a:pPr>
                  <a:r>
                    <a:rPr lang="en-US" sz="2700" dirty="0" smtClean="0">
                      <a:latin typeface="Arial" panose="020B0604020202020204" pitchFamily="34" charset="0"/>
                      <a:cs typeface="Arial" panose="020B0604020202020204" pitchFamily="34" charset="0"/>
                    </a:rPr>
                    <a:t>M is the midpoint of OP and N is the </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midpoint of OQ.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𝐎𝐌</m:t>
                          </m:r>
                        </m:e>
                      </m:acc>
                    </m:oMath>
                  </a14:m>
                  <a:r>
                    <a:rPr lang="en-US" sz="2700" dirty="0" smtClean="0">
                      <a:latin typeface="Arial" panose="020B0604020202020204" pitchFamily="34" charset="0"/>
                      <a:cs typeface="Arial" panose="020B0604020202020204" pitchFamily="34" charset="0"/>
                    </a:rPr>
                    <a:t> = </a:t>
                  </a:r>
                  <a:r>
                    <a:rPr lang="en-US" sz="2700" b="1" dirty="0" smtClean="0">
                      <a:latin typeface="Arial" panose="020B0604020202020204" pitchFamily="34" charset="0"/>
                      <a:cs typeface="Arial" panose="020B0604020202020204" pitchFamily="34" charset="0"/>
                    </a:rPr>
                    <a:t>p</a:t>
                  </a:r>
                  <a:r>
                    <a:rPr lang="en-US" sz="270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𝐎𝐍</m:t>
                          </m:r>
                        </m:e>
                      </m:acc>
                    </m:oMath>
                  </a14:m>
                  <a:r>
                    <a:rPr lang="en-US" sz="2700" dirty="0" smtClean="0">
                      <a:latin typeface="Arial" panose="020B0604020202020204" pitchFamily="34" charset="0"/>
                      <a:cs typeface="Arial" panose="020B0604020202020204" pitchFamily="34" charset="0"/>
                    </a:rPr>
                    <a:t> = </a:t>
                  </a:r>
                  <a:r>
                    <a:rPr lang="en-US" sz="2700" b="1" dirty="0" smtClean="0">
                      <a:latin typeface="Arial" panose="020B0604020202020204" pitchFamily="34" charset="0"/>
                      <a:cs typeface="Arial" panose="020B0604020202020204" pitchFamily="34" charset="0"/>
                    </a:rPr>
                    <a:t>q</a:t>
                  </a:r>
                  <a:r>
                    <a:rPr lang="en-US" sz="2700" dirty="0" smtClean="0">
                      <a:latin typeface="Arial" panose="020B0604020202020204" pitchFamily="34" charset="0"/>
                      <a:cs typeface="Arial" panose="020B0604020202020204" pitchFamily="34" charset="0"/>
                    </a:rPr>
                    <a:t>. </a:t>
                  </a:r>
                </a:p>
                <a:p>
                  <a:pPr marL="465138" indent="-465138">
                    <a:spcAft>
                      <a:spcPts val="0"/>
                    </a:spcAft>
                    <a:buClr>
                      <a:srgbClr val="C00000"/>
                    </a:buClr>
                    <a:buFont typeface="+mj-lt"/>
                    <a:buAutoNum type="alphaLcPeriod"/>
                    <a:tabLst>
                      <a:tab pos="4972050" algn="r"/>
                    </a:tabLst>
                  </a:pPr>
                  <a:r>
                    <a:rPr lang="en-US" sz="2700" dirty="0" err="1" smtClean="0">
                      <a:solidFill>
                        <a:srgbClr val="C00000"/>
                      </a:solidFill>
                      <a:latin typeface="Arial" panose="020B0604020202020204" pitchFamily="34" charset="0"/>
                      <a:cs typeface="Arial" panose="020B0604020202020204" pitchFamily="34" charset="0"/>
                    </a:rPr>
                    <a:t>i</a:t>
                  </a:r>
                  <a:r>
                    <a:rPr lang="en-US" sz="2700" dirty="0" smtClean="0">
                      <a:solidFill>
                        <a:srgbClr val="C00000"/>
                      </a:solidFill>
                      <a:latin typeface="Arial" panose="020B0604020202020204" pitchFamily="34" charset="0"/>
                      <a:cs typeface="Arial" panose="020B0604020202020204" pitchFamily="34" charset="0"/>
                    </a:rPr>
                    <a:t>.</a:t>
                  </a:r>
                  <a:r>
                    <a:rPr lang="en-US" sz="2700" dirty="0" smtClean="0">
                      <a:latin typeface="Arial" panose="020B0604020202020204" pitchFamily="34" charset="0"/>
                      <a:cs typeface="Arial" panose="020B0604020202020204" pitchFamily="34" charset="0"/>
                    </a:rPr>
                    <a:t>  Find </a:t>
                  </a:r>
                  <a14:m>
                    <m:oMath xmlns:m="http://schemas.openxmlformats.org/officeDocument/2006/math">
                      <m:acc>
                        <m:accPr>
                          <m:chr m:val="⃗"/>
                          <m:ctrlPr>
                            <a:rPr lang="en-US" sz="2700" b="1" i="1" dirty="0">
                              <a:latin typeface="Cambria Math" panose="02040503050406030204" pitchFamily="18" charset="0"/>
                            </a:rPr>
                          </m:ctrlPr>
                        </m:accPr>
                        <m:e>
                          <m:r>
                            <a:rPr lang="en-US" sz="2700" b="1" dirty="0">
                              <a:latin typeface="Cambria Math" panose="02040503050406030204" pitchFamily="18" charset="0"/>
                            </a:rPr>
                            <m:t>𝐎</m:t>
                          </m:r>
                          <m:r>
                            <a:rPr lang="en-US" sz="2700" b="1" i="0" dirty="0" smtClean="0">
                              <a:latin typeface="Cambria Math" panose="02040503050406030204" pitchFamily="18" charset="0"/>
                            </a:rPr>
                            <m:t>𝐏</m:t>
                          </m:r>
                        </m:e>
                      </m:acc>
                    </m:oMath>
                  </a14:m>
                  <a:r>
                    <a:rPr lang="en-US" sz="2700" dirty="0" smtClean="0">
                      <a:latin typeface="Arial" panose="020B0604020202020204" pitchFamily="34" charset="0"/>
                      <a:cs typeface="Arial" panose="020B0604020202020204" pitchFamily="34" charset="0"/>
                    </a:rPr>
                    <a:t> and hence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𝐏𝐎</m:t>
                          </m:r>
                        </m:e>
                      </m:acc>
                    </m:oMath>
                  </a14:m>
                  <a:r>
                    <a:rPr lang="en-US" sz="2700" dirty="0" smtClean="0">
                      <a:latin typeface="Arial" panose="020B0604020202020204" pitchFamily="34" charset="0"/>
                      <a:cs typeface="Arial" panose="020B0604020202020204" pitchFamily="34" charset="0"/>
                    </a:rPr>
                    <a:t>.</a:t>
                  </a:r>
                  <a:br>
                    <a:rPr lang="en-US" sz="2700" dirty="0" smtClean="0">
                      <a:latin typeface="Arial" panose="020B0604020202020204" pitchFamily="34" charset="0"/>
                      <a:cs typeface="Arial" panose="020B0604020202020204" pitchFamily="34" charset="0"/>
                    </a:rPr>
                  </a:br>
                  <a:r>
                    <a:rPr lang="en-US" sz="2700" dirty="0" smtClean="0">
                      <a:solidFill>
                        <a:srgbClr val="C00000"/>
                      </a:solidFill>
                      <a:latin typeface="Arial" panose="020B0604020202020204" pitchFamily="34" charset="0"/>
                      <a:cs typeface="Arial" panose="020B0604020202020204" pitchFamily="34" charset="0"/>
                    </a:rPr>
                    <a:t>ii.</a:t>
                  </a:r>
                  <a:r>
                    <a:rPr lang="en-US" sz="2700" dirty="0" smtClean="0">
                      <a:latin typeface="Arial" panose="020B0604020202020204" pitchFamily="34" charset="0"/>
                      <a:cs typeface="Arial" panose="020B0604020202020204" pitchFamily="34" charset="0"/>
                    </a:rPr>
                    <a:t>  Find </a:t>
                  </a:r>
                  <a14:m>
                    <m:oMath xmlns:m="http://schemas.openxmlformats.org/officeDocument/2006/math">
                      <m:acc>
                        <m:accPr>
                          <m:chr m:val="⃗"/>
                          <m:ctrlPr>
                            <a:rPr lang="en-US" sz="2700" b="1" i="1" dirty="0">
                              <a:latin typeface="Cambria Math" panose="02040503050406030204" pitchFamily="18" charset="0"/>
                            </a:rPr>
                          </m:ctrlPr>
                        </m:accPr>
                        <m:e>
                          <m:r>
                            <a:rPr lang="en-US" sz="2700" b="1" dirty="0">
                              <a:latin typeface="Cambria Math" panose="02040503050406030204" pitchFamily="18" charset="0"/>
                            </a:rPr>
                            <m:t>𝐎</m:t>
                          </m:r>
                          <m:r>
                            <a:rPr lang="en-US" sz="2700" b="1" i="0" dirty="0" smtClean="0">
                              <a:latin typeface="Cambria Math" panose="02040503050406030204" pitchFamily="18" charset="0"/>
                            </a:rPr>
                            <m:t>𝐐</m:t>
                          </m:r>
                        </m:e>
                      </m:acc>
                    </m:oMath>
                  </a14:m>
                  <a:r>
                    <a:rPr lang="en-US" sz="2700" dirty="0" smtClean="0">
                      <a:latin typeface="Arial" panose="020B0604020202020204" pitchFamily="34" charset="0"/>
                      <a:cs typeface="Arial" panose="020B0604020202020204" pitchFamily="34" charset="0"/>
                    </a:rPr>
                    <a:t> and hence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𝐐𝐎</m:t>
                          </m:r>
                        </m:e>
                      </m:acc>
                    </m:oMath>
                  </a14:m>
                  <a:endParaRPr lang="en-US" sz="2700" dirty="0" smtClean="0">
                    <a:latin typeface="Arial" panose="020B0604020202020204" pitchFamily="34" charset="0"/>
                    <a:cs typeface="Arial" panose="020B0604020202020204" pitchFamily="34" charset="0"/>
                  </a:endParaRPr>
                </a:p>
                <a:p>
                  <a:pPr marL="465138" indent="-465138">
                    <a:spcAft>
                      <a:spcPts val="0"/>
                    </a:spcAft>
                    <a:buClr>
                      <a:srgbClr val="C00000"/>
                    </a:buClr>
                    <a:buFont typeface="+mj-lt"/>
                    <a:buAutoNum type="alphaLcPeriod"/>
                    <a:tabLst>
                      <a:tab pos="4972050" algn="r"/>
                    </a:tabLst>
                  </a:pPr>
                  <a:r>
                    <a:rPr lang="en-US" sz="2700" dirty="0">
                      <a:latin typeface="Arial" panose="020B0604020202020204" pitchFamily="34" charset="0"/>
                      <a:cs typeface="Arial" panose="020B0604020202020204" pitchFamily="34" charset="0"/>
                    </a:rPr>
                    <a:t>Find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𝐏𝐍</m:t>
                          </m:r>
                        </m:e>
                      </m:acc>
                    </m:oMath>
                  </a14:m>
                  <a:r>
                    <a:rPr lang="en-US" sz="27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𝐐𝐌</m:t>
                          </m:r>
                        </m:e>
                      </m:acc>
                    </m:oMath>
                  </a14:m>
                  <a:r>
                    <a:rPr lang="en-US" sz="2700" dirty="0">
                      <a:latin typeface="Arial" panose="020B0604020202020204" pitchFamily="34" charset="0"/>
                      <a:cs typeface="Arial" panose="020B0604020202020204" pitchFamily="34" charset="0"/>
                    </a:rPr>
                    <a:t>. </a:t>
                  </a:r>
                  <a:endParaRPr lang="en-US" sz="2700" dirty="0" smtClean="0">
                    <a:latin typeface="Arial" panose="020B0604020202020204" pitchFamily="34" charset="0"/>
                    <a:cs typeface="Arial" panose="020B0604020202020204" pitchFamily="34" charset="0"/>
                  </a:endParaRPr>
                </a:p>
                <a:p>
                  <a:pPr marL="465138" indent="-465138">
                    <a:spcAft>
                      <a:spcPts val="0"/>
                    </a:spcAft>
                    <a:buClr>
                      <a:srgbClr val="C00000"/>
                    </a:buClr>
                    <a:buFont typeface="+mj-lt"/>
                    <a:buAutoNum type="alphaLcPeriod"/>
                    <a:tabLst>
                      <a:tab pos="4972050" algn="r"/>
                    </a:tabLst>
                  </a:pPr>
                  <a:r>
                    <a:rPr lang="en-US" sz="2700" dirty="0" smtClean="0">
                      <a:latin typeface="Arial" panose="020B0604020202020204" pitchFamily="34" charset="0"/>
                      <a:cs typeface="Arial" panose="020B0604020202020204" pitchFamily="34" charset="0"/>
                    </a:rPr>
                    <a:t>X </a:t>
                  </a:r>
                  <a:r>
                    <a:rPr lang="en-US" sz="2700" dirty="0">
                      <a:latin typeface="Arial" panose="020B0604020202020204" pitchFamily="34" charset="0"/>
                      <a:cs typeface="Arial" panose="020B0604020202020204" pitchFamily="34" charset="0"/>
                    </a:rPr>
                    <a:t>lies on PN such that PX =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2</m:t>
                          </m:r>
                        </m:num>
                        <m:den>
                          <m:r>
                            <a:rPr lang="en-US" sz="2700" b="0" i="0" smtClean="0">
                              <a:latin typeface="Cambria Math" panose="02040503050406030204" pitchFamily="18" charset="0"/>
                              <a:cs typeface="Arial" panose="020B0604020202020204" pitchFamily="34" charset="0"/>
                            </a:rPr>
                            <m:t>3</m:t>
                          </m:r>
                        </m:den>
                      </m:f>
                    </m:oMath>
                  </a14:m>
                  <a:r>
                    <a:rPr lang="en-US" sz="2700" dirty="0" smtClean="0">
                      <a:latin typeface="Arial" panose="020B0604020202020204" pitchFamily="34" charset="0"/>
                      <a:cs typeface="Arial" panose="020B0604020202020204" pitchFamily="34" charset="0"/>
                    </a:rPr>
                    <a:t>PN.</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Y </a:t>
                  </a:r>
                  <a:r>
                    <a:rPr lang="en-US" sz="2700" dirty="0">
                      <a:latin typeface="Arial" panose="020B0604020202020204" pitchFamily="34" charset="0"/>
                      <a:cs typeface="Arial" panose="020B0604020202020204" pitchFamily="34" charset="0"/>
                    </a:rPr>
                    <a:t>lies on QM such that QY =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a:latin typeface="Cambria Math" panose="02040503050406030204" pitchFamily="18" charset="0"/>
                              <a:cs typeface="Arial" panose="020B0604020202020204" pitchFamily="34" charset="0"/>
                            </a:rPr>
                            <m:t>2</m:t>
                          </m:r>
                        </m:num>
                        <m:den>
                          <m:r>
                            <a:rPr lang="en-US" sz="2700">
                              <a:latin typeface="Cambria Math" panose="02040503050406030204" pitchFamily="18" charset="0"/>
                              <a:cs typeface="Arial" panose="020B0604020202020204" pitchFamily="34" charset="0"/>
                            </a:rPr>
                            <m:t>3</m:t>
                          </m:r>
                        </m:den>
                      </m:f>
                    </m:oMath>
                  </a14:m>
                  <a:r>
                    <a:rPr lang="en-US" sz="2700" dirty="0" smtClean="0">
                      <a:latin typeface="Arial" panose="020B0604020202020204" pitchFamily="34" charset="0"/>
                      <a:cs typeface="Arial" panose="020B0604020202020204" pitchFamily="34" charset="0"/>
                    </a:rPr>
                    <a:t>QM.</a:t>
                  </a:r>
                  <a:br>
                    <a:rPr lang="en-US" sz="27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Find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𝐎𝐗</m:t>
                          </m:r>
                        </m:e>
                      </m:acc>
                    </m:oMath>
                  </a14:m>
                  <a:r>
                    <a:rPr lang="en-US" sz="27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700" b="1" i="1" dirty="0">
                              <a:latin typeface="Cambria Math" panose="02040503050406030204" pitchFamily="18" charset="0"/>
                            </a:rPr>
                          </m:ctrlPr>
                        </m:accPr>
                        <m:e>
                          <m:r>
                            <a:rPr lang="en-US" sz="2700" b="1" i="0" dirty="0" smtClean="0">
                              <a:latin typeface="Cambria Math" panose="02040503050406030204" pitchFamily="18" charset="0"/>
                            </a:rPr>
                            <m:t>𝐎𝐘</m:t>
                          </m:r>
                        </m:e>
                      </m:acc>
                    </m:oMath>
                  </a14:m>
                  <a:r>
                    <a:rPr lang="en-US" sz="2700" b="1" dirty="0" smtClean="0">
                      <a:latin typeface="Arial" panose="020B0604020202020204" pitchFamily="34" charset="0"/>
                    </a:rPr>
                    <a:t/>
                  </a:r>
                  <a:br>
                    <a:rPr lang="en-US" sz="2700" b="1" dirty="0" smtClean="0">
                      <a:latin typeface="Arial" panose="020B0604020202020204" pitchFamily="34" charset="0"/>
                    </a:rPr>
                  </a:br>
                  <a:r>
                    <a:rPr lang="en-US" sz="2700" dirty="0" smtClean="0">
                      <a:latin typeface="Arial" panose="020B0604020202020204" pitchFamily="34" charset="0"/>
                    </a:rPr>
                    <a:t>Explain what your answer means</a:t>
                  </a:r>
                </a:p>
              </p:txBody>
            </p:sp>
          </mc:Choice>
          <mc:Fallback xmlns="">
            <p:sp>
              <p:nvSpPr>
                <p:cNvPr id="13" name="Rectangle 12"/>
                <p:cNvSpPr>
                  <a:spLocks noRot="1" noChangeAspect="1" noMove="1" noResize="1" noEditPoints="1" noAdjustHandles="1" noChangeArrowheads="1" noChangeShapeType="1" noTextEdit="1"/>
                </p:cNvSpPr>
                <p:nvPr/>
              </p:nvSpPr>
              <p:spPr>
                <a:xfrm>
                  <a:off x="3533134" y="1521078"/>
                  <a:ext cx="5197709" cy="4861395"/>
                </a:xfrm>
                <a:prstGeom prst="rect">
                  <a:avLst/>
                </a:prstGeom>
                <a:blipFill rotWithShape="0">
                  <a:blip r:embed="rId4"/>
                  <a:stretch>
                    <a:fillRect l="-1374" t="-1129" b="-2384"/>
                  </a:stretch>
                </a:blipFill>
              </p:spPr>
              <p:txBody>
                <a:bodyPr/>
                <a:lstStyle/>
                <a:p>
                  <a:r>
                    <a:rPr lang="en-US">
                      <a:noFill/>
                    </a:rPr>
                    <a:t> </a:t>
                  </a:r>
                </a:p>
              </p:txBody>
            </p:sp>
          </mc:Fallback>
        </mc:AlternateContent>
      </p:gr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03118" y="1679482"/>
            <a:ext cx="2678019" cy="2253574"/>
          </a:xfrm>
          <a:prstGeom prst="rect">
            <a:avLst/>
          </a:prstGeom>
        </p:spPr>
      </p:pic>
    </p:spTree>
    <p:extLst>
      <p:ext uri="{BB962C8B-B14F-4D97-AF65-F5344CB8AC3E}">
        <p14:creationId xmlns:p14="http://schemas.microsoft.com/office/powerpoint/2010/main" val="1798980058"/>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Problem Solving</a:t>
            </a:r>
            <a:endParaRPr lang="en-GB" sz="4000" b="1" dirty="0" smtClean="0"/>
          </a:p>
        </p:txBody>
      </p:sp>
      <p:grpSp>
        <p:nvGrpSpPr>
          <p:cNvPr id="9" name="Group 8"/>
          <p:cNvGrpSpPr/>
          <p:nvPr/>
        </p:nvGrpSpPr>
        <p:grpSpPr>
          <a:xfrm>
            <a:off x="192700" y="1196752"/>
            <a:ext cx="8699715" cy="5400600"/>
            <a:chOff x="3465597" y="1000988"/>
            <a:chExt cx="5309150" cy="5400600"/>
          </a:xfrm>
        </p:grpSpPr>
        <p:sp>
          <p:nvSpPr>
            <p:cNvPr id="10" name="Round Diagonal Corner Rectangle 9"/>
            <p:cNvSpPr/>
            <p:nvPr/>
          </p:nvSpPr>
          <p:spPr>
            <a:xfrm>
              <a:off x="3465597" y="1000988"/>
              <a:ext cx="5309150" cy="5400600"/>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04492"/>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4</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533135" y="1521078"/>
                  <a:ext cx="3791496" cy="4605876"/>
                </a:xfrm>
                <a:prstGeom prst="rect">
                  <a:avLst/>
                </a:prstGeom>
              </p:spPr>
              <p:txBody>
                <a:bodyPr wrap="square">
                  <a:spAutoFit/>
                </a:bodyPr>
                <a:lstStyle/>
                <a:p>
                  <a:pPr marL="457200" indent="-457200">
                    <a:spcAft>
                      <a:spcPts val="0"/>
                    </a:spcAft>
                    <a:buClr>
                      <a:srgbClr val="C00000"/>
                    </a:buClr>
                    <a:buFont typeface="+mj-lt"/>
                    <a:buAutoNum type="alphaLcPeriod"/>
                    <a:tabLst>
                      <a:tab pos="4972050" algn="r"/>
                    </a:tabLst>
                  </a:pPr>
                  <a:r>
                    <a:rPr lang="en-US" sz="2600" dirty="0" smtClean="0">
                      <a:solidFill>
                        <a:srgbClr val="0070C0"/>
                      </a:solidFill>
                      <a:latin typeface="Comic Sans MS" panose="030F0702030302020204" pitchFamily="66" charset="0"/>
                    </a:rPr>
                    <a:t>i.   </a:t>
                  </a:r>
                  <a14:m>
                    <m:oMath xmlns:m="http://schemas.openxmlformats.org/officeDocument/2006/math">
                      <m:acc>
                        <m:accPr>
                          <m:chr m:val="⃗"/>
                          <m:ctrlPr>
                            <a:rPr lang="en-US" sz="2600" b="1" i="1" dirty="0" smtClean="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𝐎𝐏</m:t>
                          </m:r>
                        </m:e>
                      </m:acc>
                    </m:oMath>
                  </a14:m>
                  <a:r>
                    <a:rPr lang="en-US" sz="2600" dirty="0" smtClean="0">
                      <a:solidFill>
                        <a:srgbClr val="0070C0"/>
                      </a:solidFill>
                      <a:latin typeface="Comic Sans MS" panose="030F0702030302020204" pitchFamily="66" charset="0"/>
                    </a:rPr>
                    <a:t> = 2</a:t>
                  </a:r>
                  <a:r>
                    <a:rPr lang="en-US" sz="2600" b="1" dirty="0" smtClean="0">
                      <a:solidFill>
                        <a:srgbClr val="0070C0"/>
                      </a:solidFill>
                      <a:latin typeface="Comic Sans MS" panose="030F0702030302020204" pitchFamily="66" charset="0"/>
                    </a:rPr>
                    <a:t>p</a:t>
                  </a:r>
                  <a:r>
                    <a:rPr lang="en-US" sz="2600" dirty="0" smtClean="0">
                      <a:solidFill>
                        <a:srgbClr val="0070C0"/>
                      </a:solidFill>
                      <a:latin typeface="Comic Sans MS" panose="030F0702030302020204" pitchFamily="66" charset="0"/>
                    </a:rPr>
                    <a:t> hence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𝐏𝐎</m:t>
                          </m:r>
                        </m:e>
                      </m:acc>
                    </m:oMath>
                  </a14:m>
                  <a:r>
                    <a:rPr lang="en-US" sz="2600" dirty="0" smtClean="0">
                      <a:solidFill>
                        <a:srgbClr val="0070C0"/>
                      </a:solidFill>
                      <a:latin typeface="Comic Sans MS" panose="030F0702030302020204" pitchFamily="66" charset="0"/>
                    </a:rPr>
                    <a:t> = -2</a:t>
                  </a:r>
                  <a:r>
                    <a:rPr lang="en-US" sz="2600" b="1" dirty="0" smtClean="0">
                      <a:solidFill>
                        <a:srgbClr val="0070C0"/>
                      </a:solidFill>
                      <a:latin typeface="Comic Sans MS" panose="030F0702030302020204" pitchFamily="66" charset="0"/>
                    </a:rPr>
                    <a:t>p</a:t>
                  </a:r>
                  <a:r>
                    <a:rPr lang="en-US" sz="2600" b="1" dirty="0">
                      <a:solidFill>
                        <a:srgbClr val="0070C0"/>
                      </a:solidFill>
                      <a:latin typeface="Comic Sans MS" panose="030F0702030302020204" pitchFamily="66" charset="0"/>
                    </a:rPr>
                    <a:t/>
                  </a:r>
                  <a:br>
                    <a:rPr lang="en-US" sz="2600" b="1" dirty="0">
                      <a:solidFill>
                        <a:srgbClr val="0070C0"/>
                      </a:solidFill>
                      <a:latin typeface="Comic Sans MS" panose="030F0702030302020204" pitchFamily="66" charset="0"/>
                    </a:rPr>
                  </a:br>
                  <a:r>
                    <a:rPr lang="en-US" sz="2600" b="1" dirty="0" smtClean="0">
                      <a:solidFill>
                        <a:srgbClr val="0070C0"/>
                      </a:solidFill>
                      <a:latin typeface="Comic Sans MS" panose="030F0702030302020204" pitchFamily="66" charset="0"/>
                    </a:rPr>
                    <a:t>ii.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dirty="0">
                              <a:solidFill>
                                <a:srgbClr val="0070C0"/>
                              </a:solidFill>
                              <a:latin typeface="Cambria Math" panose="02040503050406030204" pitchFamily="18" charset="0"/>
                            </a:rPr>
                            <m:t>𝐎</m:t>
                          </m:r>
                          <m:r>
                            <a:rPr lang="en-US" sz="2600" b="1" i="0" dirty="0" smtClean="0">
                              <a:solidFill>
                                <a:srgbClr val="0070C0"/>
                              </a:solidFill>
                              <a:latin typeface="Cambria Math" panose="02040503050406030204" pitchFamily="18" charset="0"/>
                            </a:rPr>
                            <m:t>𝐐</m:t>
                          </m:r>
                        </m:e>
                      </m:acc>
                    </m:oMath>
                  </a14:m>
                  <a:r>
                    <a:rPr lang="en-US" sz="2600" dirty="0">
                      <a:solidFill>
                        <a:srgbClr val="0070C0"/>
                      </a:solidFill>
                      <a:latin typeface="Comic Sans MS" panose="030F0702030302020204" pitchFamily="66" charset="0"/>
                    </a:rPr>
                    <a:t> = </a:t>
                  </a:r>
                  <a:r>
                    <a:rPr lang="en-US" sz="2600" dirty="0" smtClean="0">
                      <a:solidFill>
                        <a:srgbClr val="0070C0"/>
                      </a:solidFill>
                      <a:latin typeface="Comic Sans MS" panose="030F0702030302020204" pitchFamily="66" charset="0"/>
                    </a:rPr>
                    <a:t>2</a:t>
                  </a:r>
                  <a:r>
                    <a:rPr lang="en-US" sz="2600" b="1" dirty="0" smtClean="0">
                      <a:solidFill>
                        <a:srgbClr val="0070C0"/>
                      </a:solidFill>
                      <a:latin typeface="Comic Sans MS" panose="030F0702030302020204" pitchFamily="66" charset="0"/>
                    </a:rPr>
                    <a:t>q</a:t>
                  </a:r>
                  <a:r>
                    <a:rPr lang="en-US" sz="2600" dirty="0" smtClean="0">
                      <a:solidFill>
                        <a:srgbClr val="0070C0"/>
                      </a:solidFill>
                      <a:latin typeface="Comic Sans MS" panose="030F0702030302020204" pitchFamily="66" charset="0"/>
                    </a:rPr>
                    <a:t> </a:t>
                  </a:r>
                  <a:r>
                    <a:rPr lang="en-US" sz="2600" dirty="0">
                      <a:solidFill>
                        <a:srgbClr val="0070C0"/>
                      </a:solidFill>
                      <a:latin typeface="Comic Sans MS" panose="030F0702030302020204" pitchFamily="66" charset="0"/>
                    </a:rPr>
                    <a:t>hence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𝐐</m:t>
                          </m:r>
                          <m:r>
                            <a:rPr lang="en-US" sz="2600" b="1" dirty="0">
                              <a:solidFill>
                                <a:srgbClr val="0070C0"/>
                              </a:solidFill>
                              <a:latin typeface="Cambria Math" panose="02040503050406030204" pitchFamily="18" charset="0"/>
                            </a:rPr>
                            <m:t>𝐎</m:t>
                          </m:r>
                        </m:e>
                      </m:acc>
                    </m:oMath>
                  </a14:m>
                  <a:r>
                    <a:rPr lang="en-US" sz="2600" dirty="0">
                      <a:solidFill>
                        <a:srgbClr val="0070C0"/>
                      </a:solidFill>
                      <a:latin typeface="Comic Sans MS" panose="030F0702030302020204" pitchFamily="66" charset="0"/>
                    </a:rPr>
                    <a:t> = -</a:t>
                  </a:r>
                  <a:r>
                    <a:rPr lang="en-US" sz="2600" dirty="0" smtClean="0">
                      <a:solidFill>
                        <a:srgbClr val="0070C0"/>
                      </a:solidFill>
                      <a:latin typeface="Comic Sans MS" panose="030F0702030302020204" pitchFamily="66" charset="0"/>
                    </a:rPr>
                    <a:t>2</a:t>
                  </a:r>
                  <a:r>
                    <a:rPr lang="en-US" sz="2600" b="1" dirty="0" smtClean="0">
                      <a:solidFill>
                        <a:srgbClr val="0070C0"/>
                      </a:solidFill>
                      <a:latin typeface="Comic Sans MS" panose="030F0702030302020204" pitchFamily="66" charset="0"/>
                    </a:rPr>
                    <a:t>q</a:t>
                  </a:r>
                </a:p>
                <a:p>
                  <a:pPr marL="457200" indent="-457200">
                    <a:spcAft>
                      <a:spcPts val="0"/>
                    </a:spcAft>
                    <a:buClr>
                      <a:srgbClr val="C00000"/>
                    </a:buClr>
                    <a:buFont typeface="+mj-lt"/>
                    <a:buAutoNum type="alphaLcPeriod"/>
                    <a:tabLst>
                      <a:tab pos="4972050" algn="r"/>
                    </a:tabLst>
                  </a:pPr>
                  <a:r>
                    <a:rPr lang="en-US" sz="2600" b="1" dirty="0">
                      <a:solidFill>
                        <a:srgbClr val="0070C0"/>
                      </a:solidFill>
                      <a:latin typeface="Comic Sans MS" panose="030F0702030302020204" pitchFamily="66" charset="0"/>
                    </a:rPr>
                    <a:t> </a:t>
                  </a:r>
                  <a:r>
                    <a:rPr lang="en-US" sz="2600" b="1" dirty="0" smtClean="0">
                      <a:solidFill>
                        <a:srgbClr val="0070C0"/>
                      </a:solidFill>
                      <a:latin typeface="Comic Sans MS" panose="030F0702030302020204" pitchFamily="66" charset="0"/>
                    </a:rPr>
                    <a:t/>
                  </a:r>
                  <a:br>
                    <a:rPr lang="en-US" sz="2600" b="1" dirty="0" smtClean="0">
                      <a:solidFill>
                        <a:srgbClr val="0070C0"/>
                      </a:solidFill>
                      <a:latin typeface="Comic Sans MS" panose="030F0702030302020204" pitchFamily="66" charset="0"/>
                    </a:rPr>
                  </a:br>
                  <a:r>
                    <a:rPr lang="en-US" sz="2600" b="1" dirty="0" smtClean="0">
                      <a:solidFill>
                        <a:srgbClr val="0070C0"/>
                      </a:solidFill>
                      <a:latin typeface="Comic Sans MS" panose="030F0702030302020204" pitchFamily="66" charset="0"/>
                    </a:rPr>
                    <a:t/>
                  </a:r>
                  <a:br>
                    <a:rPr lang="en-US" sz="2600" b="1" dirty="0" smtClean="0">
                      <a:solidFill>
                        <a:srgbClr val="0070C0"/>
                      </a:solidFill>
                      <a:latin typeface="Comic Sans MS" panose="030F0702030302020204" pitchFamily="66" charset="0"/>
                    </a:rPr>
                  </a:br>
                  <a:r>
                    <a:rPr lang="en-US" sz="2600" b="1" dirty="0" smtClean="0">
                      <a:solidFill>
                        <a:srgbClr val="0070C0"/>
                      </a:solidFill>
                      <a:latin typeface="Comic Sans MS" panose="030F0702030302020204" pitchFamily="66" charset="0"/>
                    </a:rPr>
                    <a:t/>
                  </a:r>
                  <a:br>
                    <a:rPr lang="en-US" sz="2600" b="1" dirty="0" smtClean="0">
                      <a:solidFill>
                        <a:srgbClr val="0070C0"/>
                      </a:solidFill>
                      <a:latin typeface="Comic Sans MS" panose="030F0702030302020204" pitchFamily="66" charset="0"/>
                    </a:rPr>
                  </a:br>
                  <a:r>
                    <a:rPr lang="en-US" sz="2600" b="1" dirty="0" smtClean="0">
                      <a:solidFill>
                        <a:srgbClr val="0070C0"/>
                      </a:solidFill>
                      <a:latin typeface="Comic Sans MS" panose="030F0702030302020204" pitchFamily="66" charset="0"/>
                    </a:rPr>
                    <a:t/>
                  </a:r>
                  <a:br>
                    <a:rPr lang="en-US" sz="2600" b="1" dirty="0" smtClean="0">
                      <a:solidFill>
                        <a:srgbClr val="0070C0"/>
                      </a:solidFill>
                      <a:latin typeface="Comic Sans MS" panose="030F0702030302020204" pitchFamily="66" charset="0"/>
                    </a:rPr>
                  </a:br>
                  <a:r>
                    <a:rPr lang="en-US" sz="2600" b="1" dirty="0" smtClean="0">
                      <a:solidFill>
                        <a:srgbClr val="0070C0"/>
                      </a:solidFill>
                      <a:latin typeface="Comic Sans MS" panose="030F0702030302020204" pitchFamily="66" charset="0"/>
                    </a:rPr>
                    <a:t/>
                  </a:r>
                  <a:br>
                    <a:rPr lang="en-US" sz="2600" b="1" dirty="0" smtClean="0">
                      <a:solidFill>
                        <a:srgbClr val="0070C0"/>
                      </a:solidFill>
                      <a:latin typeface="Comic Sans MS" panose="030F0702030302020204" pitchFamily="66" charset="0"/>
                    </a:rPr>
                  </a:br>
                  <a:r>
                    <a:rPr lang="en-US" sz="2000" b="1" dirty="0" smtClean="0">
                      <a:solidFill>
                        <a:srgbClr val="0070C0"/>
                      </a:solidFill>
                      <a:latin typeface="Comic Sans MS" panose="030F0702030302020204" pitchFamily="66" charset="0"/>
                    </a:rPr>
                    <a:t/>
                  </a:r>
                  <a:br>
                    <a:rPr lang="en-US" sz="2000" b="1" dirty="0" smtClean="0">
                      <a:solidFill>
                        <a:srgbClr val="0070C0"/>
                      </a:solidFill>
                      <a:latin typeface="Comic Sans MS" panose="030F0702030302020204" pitchFamily="66" charset="0"/>
                    </a:rPr>
                  </a:b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𝐏𝐍</m:t>
                          </m:r>
                        </m:e>
                      </m:acc>
                    </m:oMath>
                  </a14:m>
                  <a:r>
                    <a:rPr lang="en-US" sz="2600" b="1" dirty="0" smtClean="0">
                      <a:solidFill>
                        <a:srgbClr val="0070C0"/>
                      </a:solidFill>
                      <a:latin typeface="Comic Sans MS" panose="030F0702030302020204" pitchFamily="66" charset="0"/>
                    </a:rPr>
                    <a:t> =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𝐏</m:t>
                          </m:r>
                          <m:r>
                            <a:rPr lang="en-US" sz="2600" b="1" dirty="0">
                              <a:solidFill>
                                <a:srgbClr val="0070C0"/>
                              </a:solidFill>
                              <a:latin typeface="Cambria Math" panose="02040503050406030204" pitchFamily="18" charset="0"/>
                            </a:rPr>
                            <m:t>𝐎</m:t>
                          </m:r>
                        </m:e>
                      </m:acc>
                    </m:oMath>
                  </a14:m>
                  <a:r>
                    <a:rPr lang="en-US" sz="2600" b="1" dirty="0" smtClean="0">
                      <a:solidFill>
                        <a:srgbClr val="0070C0"/>
                      </a:solidFill>
                      <a:latin typeface="Comic Sans MS" panose="030F0702030302020204" pitchFamily="66" charset="0"/>
                    </a:rPr>
                    <a:t> +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𝐎𝐍</m:t>
                          </m:r>
                        </m:e>
                      </m:acc>
                    </m:oMath>
                  </a14:m>
                  <a:r>
                    <a:rPr lang="en-US" sz="2600" b="1" dirty="0" smtClean="0">
                      <a:solidFill>
                        <a:srgbClr val="0070C0"/>
                      </a:solidFill>
                      <a:latin typeface="Comic Sans MS" panose="030F0702030302020204" pitchFamily="66" charset="0"/>
                    </a:rPr>
                    <a:t> </a:t>
                  </a:r>
                  <a:r>
                    <a:rPr lang="en-US" sz="2600" dirty="0" smtClean="0">
                      <a:solidFill>
                        <a:srgbClr val="0070C0"/>
                      </a:solidFill>
                      <a:latin typeface="Comic Sans MS" panose="030F0702030302020204" pitchFamily="66" charset="0"/>
                    </a:rPr>
                    <a:t>=</a:t>
                  </a:r>
                  <a:r>
                    <a:rPr lang="en-US" sz="2600" b="1" dirty="0" smtClean="0">
                      <a:solidFill>
                        <a:srgbClr val="0070C0"/>
                      </a:solidFill>
                      <a:latin typeface="Comic Sans MS" panose="030F0702030302020204" pitchFamily="66" charset="0"/>
                    </a:rPr>
                    <a:t> </a:t>
                  </a:r>
                  <a:r>
                    <a:rPr lang="en-US" sz="2600" dirty="0" smtClean="0">
                      <a:solidFill>
                        <a:srgbClr val="0070C0"/>
                      </a:solidFill>
                      <a:latin typeface="Comic Sans MS" panose="030F0702030302020204" pitchFamily="66" charset="0"/>
                    </a:rPr>
                    <a:t>-2</a:t>
                  </a:r>
                  <a:r>
                    <a:rPr lang="en-US" sz="2600" b="1" dirty="0" smtClean="0">
                      <a:solidFill>
                        <a:srgbClr val="0070C0"/>
                      </a:solidFill>
                      <a:latin typeface="Comic Sans MS" panose="030F0702030302020204" pitchFamily="66" charset="0"/>
                    </a:rPr>
                    <a:t>p </a:t>
                  </a:r>
                  <a:r>
                    <a:rPr lang="en-US" sz="2600" dirty="0" smtClean="0">
                      <a:solidFill>
                        <a:srgbClr val="0070C0"/>
                      </a:solidFill>
                      <a:latin typeface="Comic Sans MS" panose="030F0702030302020204" pitchFamily="66" charset="0"/>
                    </a:rPr>
                    <a:t>+</a:t>
                  </a:r>
                  <a:r>
                    <a:rPr lang="en-US" sz="2600" b="1" dirty="0" smtClean="0">
                      <a:solidFill>
                        <a:srgbClr val="0070C0"/>
                      </a:solidFill>
                      <a:latin typeface="Comic Sans MS" panose="030F0702030302020204" pitchFamily="66" charset="0"/>
                    </a:rPr>
                    <a:t> q</a:t>
                  </a:r>
                  <a:br>
                    <a:rPr lang="en-US" sz="2600" b="1" dirty="0" smtClean="0">
                      <a:solidFill>
                        <a:srgbClr val="0070C0"/>
                      </a:solidFill>
                      <a:latin typeface="Comic Sans MS" panose="030F0702030302020204" pitchFamily="66" charset="0"/>
                    </a:rPr>
                  </a:b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𝐐𝐌</m:t>
                          </m:r>
                        </m:e>
                      </m:acc>
                    </m:oMath>
                  </a14:m>
                  <a:r>
                    <a:rPr lang="en-US" sz="2600" b="1" dirty="0">
                      <a:solidFill>
                        <a:srgbClr val="0070C0"/>
                      </a:solidFill>
                      <a:latin typeface="Comic Sans MS" panose="030F0702030302020204" pitchFamily="66" charset="0"/>
                    </a:rPr>
                    <a:t> =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dirty="0">
                              <a:solidFill>
                                <a:srgbClr val="0070C0"/>
                              </a:solidFill>
                              <a:latin typeface="Cambria Math" panose="02040503050406030204" pitchFamily="18" charset="0"/>
                            </a:rPr>
                            <m:t>𝐐𝐎</m:t>
                          </m:r>
                        </m:e>
                      </m:acc>
                    </m:oMath>
                  </a14:m>
                  <a:r>
                    <a:rPr lang="en-US" sz="2600" b="1" dirty="0">
                      <a:solidFill>
                        <a:srgbClr val="0070C0"/>
                      </a:solidFill>
                      <a:latin typeface="Comic Sans MS" panose="030F0702030302020204" pitchFamily="66" charset="0"/>
                    </a:rPr>
                    <a:t> + </a:t>
                  </a:r>
                  <a14:m>
                    <m:oMath xmlns:m="http://schemas.openxmlformats.org/officeDocument/2006/math">
                      <m:acc>
                        <m:accPr>
                          <m:chr m:val="⃗"/>
                          <m:ctrlPr>
                            <a:rPr lang="en-US" sz="2600" b="1" i="1" dirty="0">
                              <a:solidFill>
                                <a:srgbClr val="0070C0"/>
                              </a:solidFill>
                              <a:latin typeface="Cambria Math" panose="02040503050406030204" pitchFamily="18" charset="0"/>
                            </a:rPr>
                          </m:ctrlPr>
                        </m:accPr>
                        <m:e>
                          <m:r>
                            <a:rPr lang="en-US" sz="2600" b="1" i="0" dirty="0" smtClean="0">
                              <a:solidFill>
                                <a:srgbClr val="0070C0"/>
                              </a:solidFill>
                              <a:latin typeface="Cambria Math" panose="02040503050406030204" pitchFamily="18" charset="0"/>
                            </a:rPr>
                            <m:t>𝐎𝐌</m:t>
                          </m:r>
                        </m:e>
                      </m:acc>
                    </m:oMath>
                  </a14:m>
                  <a:r>
                    <a:rPr lang="en-US" sz="2600" b="1" dirty="0">
                      <a:solidFill>
                        <a:srgbClr val="0070C0"/>
                      </a:solidFill>
                      <a:latin typeface="Comic Sans MS" panose="030F0702030302020204" pitchFamily="66" charset="0"/>
                    </a:rPr>
                    <a:t> </a:t>
                  </a:r>
                  <a:r>
                    <a:rPr lang="en-US" sz="2600" b="1" dirty="0" smtClean="0">
                      <a:solidFill>
                        <a:srgbClr val="0070C0"/>
                      </a:solidFill>
                      <a:latin typeface="Comic Sans MS" panose="030F0702030302020204" pitchFamily="66" charset="0"/>
                    </a:rPr>
                    <a:t/>
                  </a:r>
                  <a:br>
                    <a:rPr lang="en-US" sz="2600" b="1" dirty="0" smtClean="0">
                      <a:solidFill>
                        <a:srgbClr val="0070C0"/>
                      </a:solidFill>
                      <a:latin typeface="Comic Sans MS" panose="030F0702030302020204" pitchFamily="66" charset="0"/>
                    </a:rPr>
                  </a:br>
                  <a:r>
                    <a:rPr lang="en-US" sz="2600" b="1" dirty="0" smtClean="0">
                      <a:solidFill>
                        <a:srgbClr val="0070C0"/>
                      </a:solidFill>
                      <a:latin typeface="Comic Sans MS" panose="030F0702030302020204" pitchFamily="66" charset="0"/>
                    </a:rPr>
                    <a:t>   </a:t>
                  </a:r>
                  <a:r>
                    <a:rPr lang="en-US" sz="2600" dirty="0" smtClean="0">
                      <a:solidFill>
                        <a:srgbClr val="0070C0"/>
                      </a:solidFill>
                      <a:latin typeface="Comic Sans MS" panose="030F0702030302020204" pitchFamily="66" charset="0"/>
                    </a:rPr>
                    <a:t>=</a:t>
                  </a:r>
                  <a:r>
                    <a:rPr lang="en-US" sz="2600" b="1" dirty="0" smtClean="0">
                      <a:solidFill>
                        <a:srgbClr val="0070C0"/>
                      </a:solidFill>
                      <a:latin typeface="Comic Sans MS" panose="030F0702030302020204" pitchFamily="66" charset="0"/>
                    </a:rPr>
                    <a:t> </a:t>
                  </a:r>
                  <a:r>
                    <a:rPr lang="en-US" sz="2600" b="1" dirty="0">
                      <a:solidFill>
                        <a:srgbClr val="0070C0"/>
                      </a:solidFill>
                      <a:latin typeface="Comic Sans MS" panose="030F0702030302020204" pitchFamily="66" charset="0"/>
                    </a:rPr>
                    <a:t>-</a:t>
                  </a:r>
                  <a:r>
                    <a:rPr lang="en-US" sz="2600" b="1" dirty="0" smtClean="0">
                      <a:solidFill>
                        <a:srgbClr val="0070C0"/>
                      </a:solidFill>
                      <a:latin typeface="Comic Sans MS" panose="030F0702030302020204" pitchFamily="66" charset="0"/>
                    </a:rPr>
                    <a:t>2q </a:t>
                  </a:r>
                  <a:r>
                    <a:rPr lang="en-US" sz="2600" b="1" dirty="0">
                      <a:solidFill>
                        <a:srgbClr val="0070C0"/>
                      </a:solidFill>
                      <a:latin typeface="Comic Sans MS" panose="030F0702030302020204" pitchFamily="66" charset="0"/>
                    </a:rPr>
                    <a:t>+ </a:t>
                  </a:r>
                  <a:r>
                    <a:rPr lang="en-US" sz="2600" b="1" dirty="0" smtClean="0">
                      <a:solidFill>
                        <a:srgbClr val="0070C0"/>
                      </a:solidFill>
                      <a:latin typeface="Comic Sans MS" panose="030F0702030302020204" pitchFamily="66" charset="0"/>
                    </a:rPr>
                    <a:t>p </a:t>
                  </a:r>
                  <a:r>
                    <a:rPr lang="en-US" sz="2600" dirty="0" smtClean="0">
                      <a:solidFill>
                        <a:srgbClr val="0070C0"/>
                      </a:solidFill>
                      <a:latin typeface="Comic Sans MS" panose="030F0702030302020204" pitchFamily="66" charset="0"/>
                    </a:rPr>
                    <a:t>=</a:t>
                  </a:r>
                  <a:r>
                    <a:rPr lang="en-US" sz="2600" b="1" dirty="0" smtClean="0">
                      <a:solidFill>
                        <a:srgbClr val="0070C0"/>
                      </a:solidFill>
                      <a:latin typeface="Comic Sans MS" panose="030F0702030302020204" pitchFamily="66" charset="0"/>
                    </a:rPr>
                    <a:t> p </a:t>
                  </a:r>
                  <a:r>
                    <a:rPr lang="en-US" sz="2600" dirty="0" smtClean="0">
                      <a:solidFill>
                        <a:srgbClr val="0070C0"/>
                      </a:solidFill>
                      <a:latin typeface="Comic Sans MS" panose="030F0702030302020204" pitchFamily="66" charset="0"/>
                    </a:rPr>
                    <a:t>– 2</a:t>
                  </a:r>
                  <a:r>
                    <a:rPr lang="en-US" sz="2600" b="1" dirty="0" smtClean="0">
                      <a:solidFill>
                        <a:srgbClr val="0070C0"/>
                      </a:solidFill>
                      <a:latin typeface="Comic Sans MS" panose="030F0702030302020204" pitchFamily="66" charset="0"/>
                    </a:rPr>
                    <a:t>q</a:t>
                  </a:r>
                  <a:endParaRPr lang="en-US" sz="2600" b="1" dirty="0">
                    <a:solidFill>
                      <a:srgbClr val="0070C0"/>
                    </a:solidFill>
                    <a:latin typeface="Comic Sans MS" panose="030F0702030302020204" pitchFamily="66"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33135" y="1521078"/>
                  <a:ext cx="3791496" cy="4605876"/>
                </a:xfrm>
                <a:prstGeom prst="rect">
                  <a:avLst/>
                </a:prstGeom>
                <a:blipFill rotWithShape="0">
                  <a:blip r:embed="rId4"/>
                  <a:stretch>
                    <a:fillRect l="-2355" t="-1589" b="-251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flipH="1">
                <a:off x="5220072" y="1700808"/>
                <a:ext cx="3600400" cy="140217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M is the midpoint of OP. This means OP = 2 x </a:t>
                </a:r>
                <a:r>
                  <a:rPr lang="en-US" sz="2000" dirty="0">
                    <a:solidFill>
                      <a:schemeClr val="tx1"/>
                    </a:solidFill>
                    <a:latin typeface="Arial" panose="020B0604020202020204" pitchFamily="34" charset="0"/>
                    <a:cs typeface="Arial" panose="020B0604020202020204" pitchFamily="34" charset="0"/>
                  </a:rPr>
                  <a:t>OM. </a:t>
                </a:r>
                <a14:m>
                  <m:oMath xmlns:m="http://schemas.openxmlformats.org/officeDocument/2006/math">
                    <m:acc>
                      <m:accPr>
                        <m:chr m:val="⃗"/>
                        <m:ctrlPr>
                          <a:rPr lang="en-US" sz="2000" i="1" dirty="0">
                            <a:solidFill>
                              <a:schemeClr val="tx1"/>
                            </a:solidFill>
                            <a:latin typeface="Cambria Math" panose="02040503050406030204" pitchFamily="18" charset="0"/>
                            <a:cs typeface="Arial" panose="020B0604020202020204" pitchFamily="34" charset="0"/>
                          </a:rPr>
                        </m:ctrlPr>
                      </m:accPr>
                      <m:e>
                        <m:r>
                          <a:rPr lang="en-US" sz="2000" dirty="0">
                            <a:solidFill>
                              <a:schemeClr val="tx1"/>
                            </a:solidFill>
                            <a:latin typeface="Cambria Math" panose="02040503050406030204" pitchFamily="18" charset="0"/>
                            <a:cs typeface="Arial" panose="020B0604020202020204" pitchFamily="34" charset="0"/>
                          </a:rPr>
                          <m:t>𝐏𝐎</m:t>
                        </m:r>
                      </m:e>
                    </m:acc>
                  </m:oMath>
                </a14:m>
                <a:r>
                  <a:rPr lang="en-US" sz="2000" dirty="0" smtClean="0">
                    <a:solidFill>
                      <a:schemeClr val="tx1"/>
                    </a:solidFill>
                    <a:latin typeface="Arial" panose="020B0604020202020204" pitchFamily="34" charset="0"/>
                    <a:cs typeface="Arial" panose="020B0604020202020204" pitchFamily="34" charset="0"/>
                  </a:rPr>
                  <a:t> is in the opposite direction and so is equal to -</a:t>
                </a:r>
                <a14:m>
                  <m:oMath xmlns:m="http://schemas.openxmlformats.org/officeDocument/2006/math">
                    <m:acc>
                      <m:accPr>
                        <m:chr m:val="⃗"/>
                        <m:ctrlPr>
                          <a:rPr lang="en-US" sz="2000" b="1" i="1" dirty="0">
                            <a:solidFill>
                              <a:schemeClr val="tx1"/>
                            </a:solidFill>
                            <a:latin typeface="Cambria Math" panose="02040503050406030204" pitchFamily="18" charset="0"/>
                            <a:cs typeface="Arial" panose="020B0604020202020204" pitchFamily="34" charset="0"/>
                          </a:rPr>
                        </m:ctrlPr>
                      </m:accPr>
                      <m:e>
                        <m:r>
                          <a:rPr lang="en-US" sz="2000" b="1" i="0" dirty="0" smtClean="0">
                            <a:solidFill>
                              <a:schemeClr val="tx1"/>
                            </a:solidFill>
                            <a:latin typeface="Cambria Math" panose="02040503050406030204" pitchFamily="18" charset="0"/>
                            <a:cs typeface="Arial" panose="020B0604020202020204" pitchFamily="34" charset="0"/>
                          </a:rPr>
                          <m:t>𝐎𝐏</m:t>
                        </m:r>
                      </m:e>
                    </m:acc>
                  </m:oMath>
                </a14:m>
                <a:endParaRPr lang="en-US" sz="2000" b="1"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flipH="1">
                <a:off x="5220072" y="1700808"/>
                <a:ext cx="3600400" cy="1402179"/>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15" name="Straight Arrow Connector 14"/>
          <p:cNvCxnSpPr>
            <a:stCxn id="14" idx="3"/>
          </p:cNvCxnSpPr>
          <p:nvPr/>
        </p:nvCxnSpPr>
        <p:spPr>
          <a:xfrm flipH="1" flipV="1">
            <a:off x="5004048" y="2192635"/>
            <a:ext cx="216024" cy="2092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flipH="1">
            <a:off x="5148064" y="4365104"/>
            <a:ext cx="3672768" cy="104821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dirty="0" smtClean="0">
                <a:solidFill>
                  <a:schemeClr val="tx1"/>
                </a:solidFill>
                <a:latin typeface="Arial" panose="020B0604020202020204" pitchFamily="34" charset="0"/>
                <a:cs typeface="Arial" panose="020B0604020202020204" pitchFamily="34" charset="0"/>
              </a:rPr>
              <a:t>Sketch the diagram. Write on the diagram all the vectors you know. Join PN, join QM</a:t>
            </a:r>
            <a:endParaRPr lang="en-US" sz="21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27584" y="2751232"/>
            <a:ext cx="2004451" cy="2147625"/>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flipH="1">
                <a:off x="4339099" y="3198694"/>
                <a:ext cx="4481373" cy="109440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N is the midpoint of OQ. This means OQ = 2 x ON. </a:t>
                </a:r>
                <a14:m>
                  <m:oMath xmlns:m="http://schemas.openxmlformats.org/officeDocument/2006/math">
                    <m:acc>
                      <m:accPr>
                        <m:chr m:val="⃗"/>
                        <m:ctrlPr>
                          <a:rPr lang="en-US" sz="2000" i="1" dirty="0">
                            <a:solidFill>
                              <a:schemeClr val="tx1"/>
                            </a:solidFill>
                            <a:latin typeface="Cambria Math" panose="02040503050406030204" pitchFamily="18" charset="0"/>
                            <a:cs typeface="Arial" panose="020B0604020202020204" pitchFamily="34" charset="0"/>
                          </a:rPr>
                        </m:ctrlPr>
                      </m:accPr>
                      <m:e>
                        <m:r>
                          <m:rPr>
                            <m:sty m:val="p"/>
                          </m:rPr>
                          <a:rPr lang="en-US" sz="2000" b="0" i="0" dirty="0" smtClean="0">
                            <a:solidFill>
                              <a:schemeClr val="tx1"/>
                            </a:solidFill>
                            <a:latin typeface="Cambria Math" panose="02040503050406030204" pitchFamily="18" charset="0"/>
                            <a:cs typeface="Arial" panose="020B0604020202020204" pitchFamily="34" charset="0"/>
                          </a:rPr>
                          <m:t>Q</m:t>
                        </m:r>
                        <m:r>
                          <a:rPr lang="en-US" sz="2000" dirty="0">
                            <a:solidFill>
                              <a:schemeClr val="tx1"/>
                            </a:solidFill>
                            <a:latin typeface="Cambria Math" panose="02040503050406030204" pitchFamily="18" charset="0"/>
                            <a:cs typeface="Arial" panose="020B0604020202020204" pitchFamily="34" charset="0"/>
                          </a:rPr>
                          <m:t>𝐎</m:t>
                        </m:r>
                      </m:e>
                    </m:acc>
                  </m:oMath>
                </a14:m>
                <a:r>
                  <a:rPr lang="en-US" sz="2000" dirty="0" smtClean="0">
                    <a:solidFill>
                      <a:schemeClr val="tx1"/>
                    </a:solidFill>
                    <a:latin typeface="Arial" panose="020B0604020202020204" pitchFamily="34" charset="0"/>
                    <a:cs typeface="Arial" panose="020B0604020202020204" pitchFamily="34" charset="0"/>
                  </a:rPr>
                  <a:t> is in the opposite direction and so is equal to -</a:t>
                </a:r>
                <a14:m>
                  <m:oMath xmlns:m="http://schemas.openxmlformats.org/officeDocument/2006/math">
                    <m:acc>
                      <m:accPr>
                        <m:chr m:val="⃗"/>
                        <m:ctrlPr>
                          <a:rPr lang="en-US" sz="2000" b="1" i="1" dirty="0">
                            <a:solidFill>
                              <a:schemeClr val="tx1"/>
                            </a:solidFill>
                            <a:latin typeface="Cambria Math" panose="02040503050406030204" pitchFamily="18" charset="0"/>
                            <a:cs typeface="Arial" panose="020B0604020202020204" pitchFamily="34" charset="0"/>
                          </a:rPr>
                        </m:ctrlPr>
                      </m:accPr>
                      <m:e>
                        <m:r>
                          <a:rPr lang="en-US" sz="2000" b="1" i="0" dirty="0" smtClean="0">
                            <a:solidFill>
                              <a:schemeClr val="tx1"/>
                            </a:solidFill>
                            <a:latin typeface="Cambria Math" panose="02040503050406030204" pitchFamily="18" charset="0"/>
                            <a:cs typeface="Arial" panose="020B0604020202020204" pitchFamily="34" charset="0"/>
                          </a:rPr>
                          <m:t>𝐎𝐐</m:t>
                        </m:r>
                      </m:e>
                    </m:acc>
                  </m:oMath>
                </a14:m>
                <a:endParaRPr lang="en-US" sz="2000" b="1" dirty="0">
                  <a:solidFill>
                    <a:schemeClr val="tx1"/>
                  </a:solidFill>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flipH="1">
                <a:off x="4339099" y="3198694"/>
                <a:ext cx="4481373" cy="1094402"/>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23" name="Rectangle 22"/>
          <p:cNvSpPr/>
          <p:nvPr/>
        </p:nvSpPr>
        <p:spPr>
          <a:xfrm flipH="1">
            <a:off x="5147704" y="5525053"/>
            <a:ext cx="3672768" cy="100029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dirty="0" smtClean="0">
                <a:solidFill>
                  <a:schemeClr val="tx1"/>
                </a:solidFill>
                <a:latin typeface="Arial" panose="020B0604020202020204" pitchFamily="34" charset="0"/>
                <a:cs typeface="Arial" panose="020B0604020202020204" pitchFamily="34" charset="0"/>
              </a:rPr>
              <a:t>Look at the diagram. Move from P to N and from Q to M along vectors you know.</a:t>
            </a:r>
            <a:endParaRPr lang="en-US" sz="2100" dirty="0">
              <a:solidFill>
                <a:schemeClr val="tx1"/>
              </a:solidFill>
              <a:latin typeface="Arial" panose="020B0604020202020204" pitchFamily="34" charset="0"/>
              <a:cs typeface="Arial" panose="020B0604020202020204" pitchFamily="34" charset="0"/>
            </a:endParaRPr>
          </a:p>
        </p:txBody>
      </p:sp>
      <p:cxnSp>
        <p:nvCxnSpPr>
          <p:cNvPr id="24" name="Straight Arrow Connector 23"/>
          <p:cNvCxnSpPr/>
          <p:nvPr/>
        </p:nvCxnSpPr>
        <p:spPr>
          <a:xfrm flipH="1" flipV="1">
            <a:off x="4339099" y="2736415"/>
            <a:ext cx="493368" cy="4353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p:cNvCxnSpPr>
          <p:nvPr/>
        </p:nvCxnSpPr>
        <p:spPr>
          <a:xfrm flipH="1" flipV="1">
            <a:off x="2942705" y="4320055"/>
            <a:ext cx="2205359" cy="5691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3"/>
          </p:cNvCxnSpPr>
          <p:nvPr/>
        </p:nvCxnSpPr>
        <p:spPr>
          <a:xfrm flipH="1" flipV="1">
            <a:off x="4216128" y="5453045"/>
            <a:ext cx="931576" cy="5721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22183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smtClean="0"/>
              <a:t>18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557</a:t>
            </a:r>
            <a:endParaRPr lang="en-GB" sz="1400" b="1" dirty="0">
              <a:latin typeface="Calibri" panose="020F0502020204030204" pitchFamily="34" charset="0"/>
            </a:endParaRPr>
          </a:p>
        </p:txBody>
      </p:sp>
      <p:sp>
        <p:nvSpPr>
          <p:cNvPr id="3" name="Rectangle 2"/>
          <p:cNvSpPr/>
          <p:nvPr/>
        </p:nvSpPr>
        <p:spPr>
          <a:xfrm>
            <a:off x="251520" y="1196752"/>
            <a:ext cx="5256584" cy="5293757"/>
          </a:xfrm>
          <a:prstGeom prst="rect">
            <a:avLst/>
          </a:prstGeom>
        </p:spPr>
        <p:txBody>
          <a:bodyPr wrap="square">
            <a:spAutoFit/>
          </a:bodyPr>
          <a:lstStyle/>
          <a:p>
            <a:pPr>
              <a:buClr>
                <a:srgbClr val="C00000"/>
              </a:buClr>
              <a:tabLst>
                <a:tab pos="914400" algn="l"/>
                <a:tab pos="2514600" algn="l"/>
              </a:tabLst>
            </a:pPr>
            <a:r>
              <a:rPr lang="en-US" sz="2600" b="1" dirty="0" smtClean="0">
                <a:solidFill>
                  <a:srgbClr val="0070C0"/>
                </a:solidFill>
                <a:latin typeface="Arial" panose="020B0604020202020204" pitchFamily="34" charset="0"/>
                <a:cs typeface="Arial" panose="020B0604020202020204" pitchFamily="34" charset="0"/>
              </a:rPr>
              <a:t>Algebraic </a:t>
            </a:r>
            <a:r>
              <a:rPr lang="en-US" sz="2600" b="1" dirty="0">
                <a:solidFill>
                  <a:srgbClr val="0070C0"/>
                </a:solidFill>
                <a:latin typeface="Arial" panose="020B0604020202020204" pitchFamily="34" charset="0"/>
                <a:cs typeface="Arial" panose="020B0604020202020204" pitchFamily="34" charset="0"/>
              </a:rPr>
              <a:t>Fluency</a:t>
            </a:r>
          </a:p>
          <a:p>
            <a:pPr marL="514350" indent="-514350">
              <a:buClr>
                <a:srgbClr val="C00000"/>
              </a:buClr>
              <a:buFont typeface="+mj-lt"/>
              <a:buAutoNum type="arabicPeriod" startAt="5"/>
              <a:tabLst>
                <a:tab pos="914400" algn="l"/>
                <a:tab pos="2514600" algn="l"/>
              </a:tabLst>
            </a:pPr>
            <a:r>
              <a:rPr lang="es-ES" sz="2600" dirty="0">
                <a:latin typeface="Arial" panose="020B0604020202020204" pitchFamily="34" charset="0"/>
                <a:cs typeface="Arial" panose="020B0604020202020204" pitchFamily="34" charset="0"/>
              </a:rPr>
              <a:t>Sketch </a:t>
            </a:r>
            <a:r>
              <a:rPr lang="es-ES" sz="2600" dirty="0" err="1">
                <a:latin typeface="Arial" panose="020B0604020202020204" pitchFamily="34" charset="0"/>
                <a:cs typeface="Arial" panose="020B0604020202020204" pitchFamily="34" charset="0"/>
              </a:rPr>
              <a:t>these</a:t>
            </a:r>
            <a:r>
              <a:rPr lang="es-ES" sz="2600" dirty="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shapes</a:t>
            </a:r>
            <a:r>
              <a:rPr lang="es-ES" sz="2600" dirty="0">
                <a:latin typeface="Arial" panose="020B0604020202020204" pitchFamily="34" charset="0"/>
                <a:cs typeface="Arial" panose="020B0604020202020204" pitchFamily="34" charset="0"/>
              </a:rPr>
              <a:t>, </a:t>
            </a:r>
            <a:endParaRPr lang="es-ES" sz="2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s-ES" sz="2600" dirty="0" err="1" smtClean="0">
                <a:latin typeface="Arial" panose="020B0604020202020204" pitchFamily="34" charset="0"/>
                <a:cs typeface="Arial" panose="020B0604020202020204" pitchFamily="34" charset="0"/>
              </a:rPr>
              <a:t>isosceles</a:t>
            </a:r>
            <a:r>
              <a:rPr lang="es-ES" sz="2600" dirty="0" smtClean="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triangle</a:t>
            </a:r>
            <a:endParaRPr lang="es-ES" sz="26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s-ES" sz="2600" dirty="0" err="1" smtClean="0">
                <a:latin typeface="Arial" panose="020B0604020202020204" pitchFamily="34" charset="0"/>
                <a:cs typeface="Arial" panose="020B0604020202020204" pitchFamily="34" charset="0"/>
              </a:rPr>
              <a:t>isosceles</a:t>
            </a:r>
            <a:r>
              <a:rPr lang="es-ES" sz="2600" dirty="0" smtClean="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trapezium</a:t>
            </a:r>
            <a:r>
              <a:rPr lang="es-ES" sz="2600" dirty="0">
                <a:latin typeface="Arial" panose="020B0604020202020204" pitchFamily="34" charset="0"/>
                <a:cs typeface="Arial" panose="020B0604020202020204" pitchFamily="34" charset="0"/>
              </a:rPr>
              <a:t> </a:t>
            </a:r>
            <a:endParaRPr lang="es-ES" sz="2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s-ES" sz="2600" dirty="0" err="1" smtClean="0">
                <a:latin typeface="Arial" panose="020B0604020202020204" pitchFamily="34" charset="0"/>
                <a:cs typeface="Arial" panose="020B0604020202020204" pitchFamily="34" charset="0"/>
              </a:rPr>
              <a:t>square</a:t>
            </a:r>
            <a:r>
              <a:rPr lang="es-ES" sz="2600" dirty="0" smtClean="0">
                <a:latin typeface="Arial" panose="020B0604020202020204" pitchFamily="34" charset="0"/>
                <a:cs typeface="Arial" panose="020B0604020202020204" pitchFamily="34" charset="0"/>
              </a:rPr>
              <a:t> 	</a:t>
            </a:r>
            <a:r>
              <a:rPr lang="es-ES" sz="2600" dirty="0" smtClean="0">
                <a:solidFill>
                  <a:srgbClr val="C00000"/>
                </a:solidFill>
                <a:latin typeface="Arial" panose="020B0604020202020204" pitchFamily="34" charset="0"/>
                <a:cs typeface="Arial" panose="020B0604020202020204" pitchFamily="34" charset="0"/>
              </a:rPr>
              <a:t>d.</a:t>
            </a:r>
            <a:r>
              <a:rPr lang="es-ES" sz="2600" dirty="0" smtClean="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rhombus</a:t>
            </a:r>
            <a:r>
              <a:rPr lang="es-ES" sz="2600" dirty="0">
                <a:latin typeface="Arial" panose="020B0604020202020204" pitchFamily="34" charset="0"/>
                <a:cs typeface="Arial" panose="020B0604020202020204" pitchFamily="34" charset="0"/>
              </a:rPr>
              <a:t> </a:t>
            </a:r>
            <a:endParaRPr lang="es-ES" sz="26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514600" algn="l"/>
              </a:tabLst>
            </a:pPr>
            <a:r>
              <a:rPr lang="es-ES" sz="2600" dirty="0" err="1" smtClean="0">
                <a:latin typeface="Arial" panose="020B0604020202020204" pitchFamily="34" charset="0"/>
                <a:cs typeface="Arial" panose="020B0604020202020204" pitchFamily="34" charset="0"/>
              </a:rPr>
              <a:t>parallelogram</a:t>
            </a:r>
            <a:r>
              <a:rPr lang="es-ES" sz="2600" dirty="0" smtClean="0">
                <a:latin typeface="Arial" panose="020B0604020202020204" pitchFamily="34" charset="0"/>
                <a:cs typeface="Arial" panose="020B0604020202020204" pitchFamily="34" charset="0"/>
              </a:rPr>
              <a:t> </a:t>
            </a:r>
          </a:p>
          <a:p>
            <a:pPr lvl="1">
              <a:buClr>
                <a:srgbClr val="C00000"/>
              </a:buClr>
              <a:tabLst>
                <a:tab pos="914400" algn="l"/>
                <a:tab pos="2514600" algn="l"/>
              </a:tabLst>
            </a:pPr>
            <a:r>
              <a:rPr lang="es-ES" sz="2600" dirty="0" smtClean="0">
                <a:latin typeface="Arial" panose="020B0604020202020204" pitchFamily="34" charset="0"/>
                <a:cs typeface="Arial" panose="020B0604020202020204" pitchFamily="34" charset="0"/>
              </a:rPr>
              <a:t>Mark </a:t>
            </a:r>
            <a:r>
              <a:rPr lang="es-ES" sz="2600" dirty="0" err="1">
                <a:latin typeface="Arial" panose="020B0604020202020204" pitchFamily="34" charset="0"/>
                <a:cs typeface="Arial" panose="020B0604020202020204" pitchFamily="34" charset="0"/>
              </a:rPr>
              <a:t>any</a:t>
            </a:r>
            <a:endParaRPr lang="es-ES" sz="2600" dirty="0">
              <a:latin typeface="Arial" panose="020B0604020202020204" pitchFamily="34" charset="0"/>
              <a:cs typeface="Arial" panose="020B0604020202020204" pitchFamily="34" charset="0"/>
            </a:endParaRPr>
          </a:p>
          <a:p>
            <a:pPr marL="1485900" lvl="2" indent="-571500">
              <a:buClr>
                <a:srgbClr val="C00000"/>
              </a:buClr>
              <a:buFont typeface="+mj-lt"/>
              <a:buAutoNum type="romanLcPeriod"/>
              <a:tabLst>
                <a:tab pos="914400" algn="l"/>
                <a:tab pos="2514600" algn="l"/>
              </a:tabLst>
            </a:pPr>
            <a:r>
              <a:rPr lang="es-ES" sz="2600" dirty="0" err="1" smtClean="0">
                <a:latin typeface="Arial" panose="020B0604020202020204" pitchFamily="34" charset="0"/>
                <a:cs typeface="Arial" panose="020B0604020202020204" pitchFamily="34" charset="0"/>
              </a:rPr>
              <a:t>equal</a:t>
            </a:r>
            <a:r>
              <a:rPr lang="es-ES" sz="2600" dirty="0" smtClean="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sides</a:t>
            </a:r>
            <a:r>
              <a:rPr lang="es-ES" sz="2600" dirty="0">
                <a:latin typeface="Arial" panose="020B0604020202020204" pitchFamily="34" charset="0"/>
                <a:cs typeface="Arial" panose="020B0604020202020204" pitchFamily="34" charset="0"/>
              </a:rPr>
              <a:t> </a:t>
            </a:r>
          </a:p>
          <a:p>
            <a:pPr marL="1485900" lvl="2" indent="-571500">
              <a:buClr>
                <a:srgbClr val="C00000"/>
              </a:buClr>
              <a:buFont typeface="+mj-lt"/>
              <a:buAutoNum type="romanLcPeriod"/>
              <a:tabLst>
                <a:tab pos="914400" algn="l"/>
                <a:tab pos="2514600" algn="l"/>
              </a:tabLst>
            </a:pPr>
            <a:r>
              <a:rPr lang="es-ES" sz="2600" dirty="0" err="1" smtClean="0">
                <a:latin typeface="Arial" panose="020B0604020202020204" pitchFamily="34" charset="0"/>
                <a:cs typeface="Arial" panose="020B0604020202020204" pitchFamily="34" charset="0"/>
              </a:rPr>
              <a:t>parallel</a:t>
            </a:r>
            <a:r>
              <a:rPr lang="es-ES" sz="2600" dirty="0" smtClean="0">
                <a:latin typeface="Arial" panose="020B0604020202020204" pitchFamily="34" charset="0"/>
                <a:cs typeface="Arial" panose="020B0604020202020204" pitchFamily="34" charset="0"/>
              </a:rPr>
              <a:t> </a:t>
            </a:r>
            <a:r>
              <a:rPr lang="es-ES" sz="2600" dirty="0" err="1">
                <a:latin typeface="Arial" panose="020B0604020202020204" pitchFamily="34" charset="0"/>
                <a:cs typeface="Arial" panose="020B0604020202020204" pitchFamily="34" charset="0"/>
              </a:rPr>
              <a:t>sides</a:t>
            </a:r>
            <a:r>
              <a:rPr lang="es-E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a:p>
            <a:pPr marL="571500" indent="-571500">
              <a:buClr>
                <a:srgbClr val="C00000"/>
              </a:buClr>
              <a:buFont typeface="+mj-lt"/>
              <a:buAutoNum type="arabicPeriod" startAt="5"/>
              <a:tabLst>
                <a:tab pos="914400" algn="l"/>
                <a:tab pos="2514600" algn="l"/>
              </a:tabLst>
            </a:pPr>
            <a:r>
              <a:rPr lang="en-US" sz="2600" dirty="0">
                <a:latin typeface="Arial" panose="020B0604020202020204" pitchFamily="34" charset="0"/>
                <a:cs typeface="Arial" panose="020B0604020202020204" pitchFamily="34" charset="0"/>
              </a:rPr>
              <a:t>Find </a:t>
            </a:r>
            <a:r>
              <a:rPr lang="en-US" sz="2600" i="1" dirty="0" smtClean="0">
                <a:latin typeface="Arial" panose="020B0604020202020204" pitchFamily="34" charset="0"/>
                <a:cs typeface="Arial" panose="020B0604020202020204" pitchFamily="34" charset="0"/>
              </a:rPr>
              <a:t>x</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Give your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answer </a:t>
            </a:r>
            <a:r>
              <a:rPr lang="en-US" sz="2600" dirty="0">
                <a:latin typeface="Arial" panose="020B0604020202020204" pitchFamily="34" charset="0"/>
                <a:cs typeface="Arial" panose="020B0604020202020204" pitchFamily="34" charset="0"/>
              </a:rPr>
              <a:t>to 3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significant </a:t>
            </a:r>
            <a:r>
              <a:rPr lang="en-US" sz="2600" dirty="0">
                <a:latin typeface="Arial" panose="020B0604020202020204" pitchFamily="34" charset="0"/>
                <a:cs typeface="Arial" panose="020B0604020202020204" pitchFamily="34" charset="0"/>
              </a:rPr>
              <a:t>figures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3 </a:t>
            </a:r>
            <a:r>
              <a:rPr lang="en-US" sz="2600" dirty="0" err="1">
                <a:latin typeface="Arial" panose="020B0604020202020204" pitchFamily="34" charset="0"/>
                <a:cs typeface="Arial" panose="020B0604020202020204" pitchFamily="34" charset="0"/>
              </a:rPr>
              <a:t>s.f.</a:t>
            </a:r>
            <a:r>
              <a:rPr lang="en-US" sz="26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23928" y="4797152"/>
            <a:ext cx="1601358" cy="1734798"/>
          </a:xfrm>
          <a:prstGeom prst="rect">
            <a:avLst/>
          </a:prstGeom>
        </p:spPr>
      </p:pic>
    </p:spTree>
    <p:extLst>
      <p:ext uri="{BB962C8B-B14F-4D97-AF65-F5344CB8AC3E}">
        <p14:creationId xmlns:p14="http://schemas.microsoft.com/office/powerpoint/2010/main" val="2558445982"/>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573</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smtClean="0"/>
              <a:t>18 </a:t>
            </a:r>
            <a:r>
              <a:rPr lang="en-GB" dirty="0"/>
              <a:t>– </a:t>
            </a:r>
            <a:r>
              <a:rPr lang="en-GB" dirty="0" smtClean="0"/>
              <a:t>Problem Solving</a:t>
            </a:r>
            <a:endParaRPr lang="en-GB" sz="4000" b="1" dirty="0" smtClean="0"/>
          </a:p>
        </p:txBody>
      </p:sp>
      <p:grpSp>
        <p:nvGrpSpPr>
          <p:cNvPr id="9" name="Group 8"/>
          <p:cNvGrpSpPr/>
          <p:nvPr/>
        </p:nvGrpSpPr>
        <p:grpSpPr>
          <a:xfrm>
            <a:off x="192700" y="1196752"/>
            <a:ext cx="8699715" cy="5477537"/>
            <a:chOff x="3465597" y="1000988"/>
            <a:chExt cx="5309150" cy="5477537"/>
          </a:xfrm>
        </p:grpSpPr>
        <p:sp>
          <p:nvSpPr>
            <p:cNvPr id="10" name="Round Diagonal Corner Rectangle 9"/>
            <p:cNvSpPr/>
            <p:nvPr/>
          </p:nvSpPr>
          <p:spPr>
            <a:xfrm>
              <a:off x="3465597" y="1000988"/>
              <a:ext cx="5309150" cy="5400600"/>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04492"/>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4</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533136" y="1521078"/>
                  <a:ext cx="3308110" cy="4957447"/>
                </a:xfrm>
                <a:prstGeom prst="rect">
                  <a:avLst/>
                </a:prstGeom>
              </p:spPr>
              <p:txBody>
                <a:bodyPr wrap="square">
                  <a:spAutoFit/>
                </a:bodyPr>
                <a:lstStyle/>
                <a:p>
                  <a:pPr marL="396875" indent="-396875">
                    <a:spcAft>
                      <a:spcPts val="0"/>
                    </a:spcAft>
                    <a:buClr>
                      <a:srgbClr val="C00000"/>
                    </a:buClr>
                    <a:buFont typeface="+mj-lt"/>
                    <a:buAutoNum type="alphaLcPeriod" startAt="3"/>
                    <a:tabLst>
                      <a:tab pos="4972050" algn="r"/>
                    </a:tabLst>
                  </a:pPr>
                  <a14:m>
                    <m:oMath xmlns:m="http://schemas.openxmlformats.org/officeDocument/2006/math">
                      <m:acc>
                        <m:accPr>
                          <m:chr m:val="⃗"/>
                          <m:ctrlPr>
                            <a:rPr lang="en-US" sz="2100" b="1" i="1" dirty="0" smtClean="0">
                              <a:solidFill>
                                <a:srgbClr val="0070C0"/>
                              </a:solidFill>
                              <a:latin typeface="Cambria Math" panose="02040503050406030204" pitchFamily="18" charset="0"/>
                            </a:rPr>
                          </m:ctrlPr>
                        </m:accPr>
                        <m:e>
                          <m:r>
                            <a:rPr lang="en-US" sz="2100" b="1" i="0" dirty="0" smtClean="0">
                              <a:solidFill>
                                <a:srgbClr val="0070C0"/>
                              </a:solidFill>
                              <a:latin typeface="Cambria Math" panose="02040503050406030204" pitchFamily="18" charset="0"/>
                            </a:rPr>
                            <m:t>𝐎𝐗</m:t>
                          </m:r>
                        </m:e>
                      </m:acc>
                    </m:oMath>
                  </a14:m>
                  <a:r>
                    <a:rPr lang="en-US" sz="2100" dirty="0" smtClean="0">
                      <a:solidFill>
                        <a:srgbClr val="0070C0"/>
                      </a:solidFill>
                      <a:latin typeface="Comic Sans MS" panose="030F0702030302020204" pitchFamily="66" charset="0"/>
                    </a:rPr>
                    <a:t> =</a:t>
                  </a: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dirty="0">
                              <a:solidFill>
                                <a:srgbClr val="0070C0"/>
                              </a:solidFill>
                              <a:latin typeface="Cambria Math" panose="02040503050406030204" pitchFamily="18" charset="0"/>
                            </a:rPr>
                            <m:t>𝐎</m:t>
                          </m:r>
                          <m:r>
                            <a:rPr lang="en-US" sz="2100" b="1" i="0" dirty="0" smtClean="0">
                              <a:solidFill>
                                <a:srgbClr val="0070C0"/>
                              </a:solidFill>
                              <a:latin typeface="Cambria Math" panose="02040503050406030204" pitchFamily="18" charset="0"/>
                            </a:rPr>
                            <m:t>𝐏</m:t>
                          </m:r>
                        </m:e>
                      </m:acc>
                    </m:oMath>
                  </a14:m>
                  <a:r>
                    <a:rPr lang="en-US" sz="2100" b="1" dirty="0" smtClean="0">
                      <a:solidFill>
                        <a:srgbClr val="0070C0"/>
                      </a:solidFill>
                      <a:latin typeface="Comic Sans MS" panose="030F0702030302020204" pitchFamily="66" charset="0"/>
                    </a:rPr>
                    <a:t> + </a:t>
                  </a: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i="0" dirty="0" smtClean="0">
                              <a:solidFill>
                                <a:srgbClr val="0070C0"/>
                              </a:solidFill>
                              <a:latin typeface="Cambria Math" panose="02040503050406030204" pitchFamily="18" charset="0"/>
                            </a:rPr>
                            <m:t>𝐏</m:t>
                          </m:r>
                          <m:r>
                            <a:rPr lang="en-US" sz="2100" b="1" dirty="0">
                              <a:solidFill>
                                <a:srgbClr val="0070C0"/>
                              </a:solidFill>
                              <a:latin typeface="Cambria Math" panose="02040503050406030204" pitchFamily="18" charset="0"/>
                            </a:rPr>
                            <m:t>𝐗</m:t>
                          </m:r>
                        </m:e>
                      </m:acc>
                    </m:oMath>
                  </a14:m>
                  <a:r>
                    <a:rPr lang="en-US" sz="2100" b="1" dirty="0" smtClean="0">
                      <a:solidFill>
                        <a:srgbClr val="0070C0"/>
                      </a:solidFill>
                      <a:latin typeface="Comic Sans MS" panose="030F0702030302020204" pitchFamily="66" charset="0"/>
                    </a:rPr>
                    <a:t> </a:t>
                  </a:r>
                  <a:br>
                    <a:rPr lang="en-US" sz="2100" b="1" dirty="0" smtClean="0">
                      <a:solidFill>
                        <a:srgbClr val="0070C0"/>
                      </a:solidFill>
                      <a:latin typeface="Comic Sans MS" panose="030F0702030302020204" pitchFamily="66" charset="0"/>
                    </a:rPr>
                  </a:br>
                  <a:r>
                    <a:rPr lang="en-US" sz="2100" b="1" dirty="0" smtClean="0">
                      <a:solidFill>
                        <a:srgbClr val="0070C0"/>
                      </a:solidFill>
                      <a:latin typeface="Comic Sans MS" panose="030F0702030302020204" pitchFamily="66" charset="0"/>
                    </a:rPr>
                    <a:t>= </a:t>
                  </a: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dirty="0">
                              <a:solidFill>
                                <a:srgbClr val="0070C0"/>
                              </a:solidFill>
                              <a:latin typeface="Cambria Math" panose="02040503050406030204" pitchFamily="18" charset="0"/>
                            </a:rPr>
                            <m:t>𝐎</m:t>
                          </m:r>
                          <m:r>
                            <a:rPr lang="en-US" sz="2100" b="1" i="0" dirty="0" smtClean="0">
                              <a:solidFill>
                                <a:srgbClr val="0070C0"/>
                              </a:solidFill>
                              <a:latin typeface="Cambria Math" panose="02040503050406030204" pitchFamily="18" charset="0"/>
                            </a:rPr>
                            <m:t>𝐏</m:t>
                          </m:r>
                        </m:e>
                      </m:acc>
                    </m:oMath>
                  </a14:m>
                  <a:r>
                    <a:rPr lang="en-US" sz="2100" b="1" dirty="0" smtClean="0">
                      <a:solidFill>
                        <a:srgbClr val="0070C0"/>
                      </a:solidFill>
                      <a:latin typeface="Comic Sans MS" panose="030F0702030302020204" pitchFamily="66" charset="0"/>
                    </a:rPr>
                    <a:t>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acc>
                        <m:accPr>
                          <m:chr m:val="⃗"/>
                          <m:ctrlPr>
                            <a:rPr lang="en-US" sz="2100" b="1" i="1" dirty="0">
                              <a:solidFill>
                                <a:srgbClr val="0070C0"/>
                              </a:solidFill>
                              <a:latin typeface="Cambria Math" panose="02040503050406030204" pitchFamily="18" charset="0"/>
                            </a:rPr>
                          </m:ctrlPr>
                        </m:accPr>
                        <m:e>
                          <m:r>
                            <a:rPr lang="en-US" sz="2100" b="1" i="0" dirty="0" smtClean="0">
                              <a:solidFill>
                                <a:srgbClr val="0070C0"/>
                              </a:solidFill>
                              <a:latin typeface="Cambria Math" panose="02040503050406030204" pitchFamily="18" charset="0"/>
                            </a:rPr>
                            <m:t>𝐏𝐍</m:t>
                          </m:r>
                        </m:e>
                      </m:acc>
                    </m:oMath>
                  </a14:m>
                  <a:r>
                    <a:rPr lang="en-US" sz="2100" b="1" dirty="0" smtClean="0">
                      <a:solidFill>
                        <a:srgbClr val="0070C0"/>
                      </a:solidFill>
                      <a:latin typeface="Comic Sans MS" panose="030F0702030302020204" pitchFamily="66" charset="0"/>
                    </a:rPr>
                    <a:t/>
                  </a:r>
                  <a:br>
                    <a:rPr lang="en-US" sz="2100" b="1" dirty="0" smtClean="0">
                      <a:solidFill>
                        <a:srgbClr val="0070C0"/>
                      </a:solidFill>
                      <a:latin typeface="Comic Sans MS" panose="030F0702030302020204" pitchFamily="66" charset="0"/>
                    </a:rPr>
                  </a:br>
                  <a:r>
                    <a:rPr lang="en-US" sz="2100" b="1" dirty="0">
                      <a:solidFill>
                        <a:srgbClr val="0070C0"/>
                      </a:solidFill>
                      <a:latin typeface="Comic Sans MS" panose="030F0702030302020204" pitchFamily="66" charset="0"/>
                    </a:rPr>
                    <a:t> = 2p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i="0" smtClean="0">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smtClean="0">
                      <a:solidFill>
                        <a:srgbClr val="0070C0"/>
                      </a:solidFill>
                      <a:latin typeface="Comic Sans MS" panose="030F0702030302020204" pitchFamily="66" charset="0"/>
                    </a:rPr>
                    <a:t>(</a:t>
                  </a:r>
                  <a:r>
                    <a:rPr lang="en-US" sz="2100" dirty="0" smtClean="0">
                      <a:solidFill>
                        <a:srgbClr val="0070C0"/>
                      </a:solidFill>
                      <a:latin typeface="Comic Sans MS" panose="030F0702030302020204" pitchFamily="66" charset="0"/>
                    </a:rPr>
                    <a:t>-2</a:t>
                  </a:r>
                  <a:r>
                    <a:rPr lang="en-US" sz="2100" b="1" dirty="0" smtClean="0">
                      <a:solidFill>
                        <a:srgbClr val="0070C0"/>
                      </a:solidFill>
                      <a:latin typeface="Comic Sans MS" panose="030F0702030302020204" pitchFamily="66" charset="0"/>
                    </a:rPr>
                    <a:t>p </a:t>
                  </a:r>
                  <a:r>
                    <a:rPr lang="en-US" sz="2100" b="1" dirty="0">
                      <a:solidFill>
                        <a:srgbClr val="0070C0"/>
                      </a:solidFill>
                      <a:latin typeface="Comic Sans MS" panose="030F0702030302020204" pitchFamily="66" charset="0"/>
                    </a:rPr>
                    <a:t>+ </a:t>
                  </a:r>
                  <a:r>
                    <a:rPr lang="en-US" sz="2100" b="1" dirty="0" smtClean="0">
                      <a:solidFill>
                        <a:srgbClr val="0070C0"/>
                      </a:solidFill>
                      <a:latin typeface="Comic Sans MS" panose="030F0702030302020204" pitchFamily="66" charset="0"/>
                    </a:rPr>
                    <a:t>q)</a:t>
                  </a:r>
                  <a:r>
                    <a:rPr lang="en-US" sz="2100" b="1" dirty="0">
                      <a:solidFill>
                        <a:srgbClr val="0070C0"/>
                      </a:solidFill>
                      <a:latin typeface="Comic Sans MS" panose="030F0702030302020204" pitchFamily="66" charset="0"/>
                    </a:rPr>
                    <a:t/>
                  </a:r>
                  <a:br>
                    <a:rPr lang="en-US" sz="2100" b="1" dirty="0">
                      <a:solidFill>
                        <a:srgbClr val="0070C0"/>
                      </a:solidFill>
                      <a:latin typeface="Comic Sans MS" panose="030F0702030302020204" pitchFamily="66" charset="0"/>
                    </a:rPr>
                  </a:br>
                  <a:r>
                    <a:rPr lang="en-US" sz="2100" b="1" dirty="0" smtClean="0">
                      <a:solidFill>
                        <a:srgbClr val="0070C0"/>
                      </a:solidFill>
                      <a:latin typeface="Comic Sans MS" panose="030F0702030302020204" pitchFamily="66" charset="0"/>
                    </a:rPr>
                    <a:t>    = 2p +</a:t>
                  </a:r>
                  <a:r>
                    <a:rPr lang="en-US" sz="2100" b="1" dirty="0">
                      <a:solidFill>
                        <a:srgbClr val="0070C0"/>
                      </a:solidFill>
                      <a:latin typeface="Comic Sans MS" panose="030F0702030302020204" pitchFamily="66" charset="0"/>
                    </a:rPr>
                    <a:t>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i="0" smtClean="0">
                              <a:solidFill>
                                <a:srgbClr val="0070C0"/>
                              </a:solidFill>
                              <a:latin typeface="Cambria Math" panose="02040503050406030204" pitchFamily="18" charset="0"/>
                            </a:rPr>
                            <m:t>𝟒</m:t>
                          </m:r>
                        </m:num>
                        <m:den>
                          <m:r>
                            <a:rPr lang="en-US" sz="2100" b="1" i="0" smtClean="0">
                              <a:solidFill>
                                <a:srgbClr val="0070C0"/>
                              </a:solidFill>
                              <a:latin typeface="Cambria Math" panose="02040503050406030204" pitchFamily="18" charset="0"/>
                            </a:rPr>
                            <m:t>𝟑</m:t>
                          </m:r>
                        </m:den>
                      </m:f>
                    </m:oMath>
                  </a14:m>
                  <a:r>
                    <a:rPr lang="en-US" sz="2100" b="1" dirty="0" smtClean="0">
                      <a:solidFill>
                        <a:srgbClr val="0070C0"/>
                      </a:solidFill>
                      <a:latin typeface="Comic Sans MS" panose="030F0702030302020204" pitchFamily="66" charset="0"/>
                    </a:rPr>
                    <a:t>p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smtClean="0">
                      <a:solidFill>
                        <a:srgbClr val="0070C0"/>
                      </a:solidFill>
                      <a:latin typeface="Comic Sans MS" panose="030F0702030302020204" pitchFamily="66" charset="0"/>
                    </a:rPr>
                    <a:t>q</a:t>
                  </a:r>
                  <a:br>
                    <a:rPr lang="en-US" sz="2100" b="1" dirty="0" smtClean="0">
                      <a:solidFill>
                        <a:srgbClr val="0070C0"/>
                      </a:solidFill>
                      <a:latin typeface="Comic Sans MS" panose="030F0702030302020204" pitchFamily="66" charset="0"/>
                    </a:rPr>
                  </a:br>
                  <a:r>
                    <a:rPr lang="en-US" sz="2100" b="1" dirty="0" smtClean="0">
                      <a:solidFill>
                        <a:srgbClr val="0070C0"/>
                      </a:solidFill>
                      <a:latin typeface="Comic Sans MS" panose="030F0702030302020204" pitchFamily="66" charset="0"/>
                    </a:rPr>
                    <a:t>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smtClean="0">
                      <a:solidFill>
                        <a:srgbClr val="0070C0"/>
                      </a:solidFill>
                      <a:latin typeface="Comic Sans MS" panose="030F0702030302020204" pitchFamily="66" charset="0"/>
                    </a:rPr>
                    <a:t>p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smtClean="0">
                      <a:solidFill>
                        <a:srgbClr val="0070C0"/>
                      </a:solidFill>
                      <a:latin typeface="Comic Sans MS" panose="030F0702030302020204" pitchFamily="66" charset="0"/>
                    </a:rPr>
                    <a:t>q</a:t>
                  </a:r>
                  <a:br>
                    <a:rPr lang="en-US" sz="2100" b="1" dirty="0" smtClean="0">
                      <a:solidFill>
                        <a:srgbClr val="0070C0"/>
                      </a:solidFill>
                      <a:latin typeface="Comic Sans MS" panose="030F0702030302020204" pitchFamily="66" charset="0"/>
                    </a:rPr>
                  </a:b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dirty="0">
                              <a:solidFill>
                                <a:srgbClr val="0070C0"/>
                              </a:solidFill>
                              <a:latin typeface="Cambria Math" panose="02040503050406030204" pitchFamily="18" charset="0"/>
                            </a:rPr>
                            <m:t>𝐎</m:t>
                          </m:r>
                          <m:r>
                            <a:rPr lang="en-US" sz="2100" b="1" i="0" dirty="0" smtClean="0">
                              <a:solidFill>
                                <a:srgbClr val="0070C0"/>
                              </a:solidFill>
                              <a:latin typeface="Cambria Math" panose="02040503050406030204" pitchFamily="18" charset="0"/>
                            </a:rPr>
                            <m:t>𝐘</m:t>
                          </m:r>
                        </m:e>
                      </m:acc>
                    </m:oMath>
                  </a14:m>
                  <a:r>
                    <a:rPr lang="en-US" sz="2100" dirty="0">
                      <a:solidFill>
                        <a:srgbClr val="0070C0"/>
                      </a:solidFill>
                      <a:latin typeface="Comic Sans MS" panose="030F0702030302020204" pitchFamily="66" charset="0"/>
                    </a:rPr>
                    <a:t> =</a:t>
                  </a: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dirty="0">
                              <a:solidFill>
                                <a:srgbClr val="0070C0"/>
                              </a:solidFill>
                              <a:latin typeface="Cambria Math" panose="02040503050406030204" pitchFamily="18" charset="0"/>
                            </a:rPr>
                            <m:t>𝐎</m:t>
                          </m:r>
                          <m:r>
                            <a:rPr lang="en-US" sz="2100" b="1" i="0" dirty="0" smtClean="0">
                              <a:solidFill>
                                <a:srgbClr val="0070C0"/>
                              </a:solidFill>
                              <a:latin typeface="Cambria Math" panose="02040503050406030204" pitchFamily="18" charset="0"/>
                            </a:rPr>
                            <m:t>𝐐</m:t>
                          </m:r>
                        </m:e>
                      </m:acc>
                    </m:oMath>
                  </a14:m>
                  <a:r>
                    <a:rPr lang="en-US" sz="2100" b="1" dirty="0">
                      <a:solidFill>
                        <a:srgbClr val="0070C0"/>
                      </a:solidFill>
                      <a:latin typeface="Comic Sans MS" panose="030F0702030302020204" pitchFamily="66" charset="0"/>
                    </a:rPr>
                    <a:t> + </a:t>
                  </a: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i="0" dirty="0" smtClean="0">
                              <a:solidFill>
                                <a:srgbClr val="0070C0"/>
                              </a:solidFill>
                              <a:latin typeface="Cambria Math" panose="02040503050406030204" pitchFamily="18" charset="0"/>
                            </a:rPr>
                            <m:t>𝐐𝐘</m:t>
                          </m:r>
                        </m:e>
                      </m:acc>
                    </m:oMath>
                  </a14:m>
                  <a:r>
                    <a:rPr lang="en-US" sz="2100" b="1" dirty="0">
                      <a:solidFill>
                        <a:srgbClr val="0070C0"/>
                      </a:solidFill>
                      <a:latin typeface="Comic Sans MS" panose="030F0702030302020204" pitchFamily="66" charset="0"/>
                    </a:rPr>
                    <a:t> = </a:t>
                  </a: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dirty="0">
                              <a:solidFill>
                                <a:srgbClr val="0070C0"/>
                              </a:solidFill>
                              <a:latin typeface="Cambria Math" panose="02040503050406030204" pitchFamily="18" charset="0"/>
                            </a:rPr>
                            <m:t>𝐎</m:t>
                          </m:r>
                          <m:r>
                            <a:rPr lang="en-US" sz="2100" b="1" i="0" dirty="0" smtClean="0">
                              <a:solidFill>
                                <a:srgbClr val="0070C0"/>
                              </a:solidFill>
                              <a:latin typeface="Cambria Math" panose="02040503050406030204" pitchFamily="18" charset="0"/>
                            </a:rPr>
                            <m:t>𝐐</m:t>
                          </m:r>
                        </m:e>
                      </m:acc>
                    </m:oMath>
                  </a14:m>
                  <a:r>
                    <a:rPr lang="en-US" sz="2100" b="1" dirty="0">
                      <a:solidFill>
                        <a:srgbClr val="0070C0"/>
                      </a:solidFill>
                      <a:latin typeface="Comic Sans MS" panose="030F0702030302020204" pitchFamily="66" charset="0"/>
                    </a:rPr>
                    <a:t>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acc>
                        <m:accPr>
                          <m:chr m:val="⃗"/>
                          <m:ctrlPr>
                            <a:rPr lang="en-US" sz="2100" b="1" i="1" dirty="0">
                              <a:solidFill>
                                <a:srgbClr val="0070C0"/>
                              </a:solidFill>
                              <a:latin typeface="Cambria Math" panose="02040503050406030204" pitchFamily="18" charset="0"/>
                            </a:rPr>
                          </m:ctrlPr>
                        </m:accPr>
                        <m:e>
                          <m:r>
                            <a:rPr lang="en-US" sz="2100" b="1" i="0" dirty="0" smtClean="0">
                              <a:solidFill>
                                <a:srgbClr val="0070C0"/>
                              </a:solidFill>
                              <a:latin typeface="Cambria Math" panose="02040503050406030204" pitchFamily="18" charset="0"/>
                            </a:rPr>
                            <m:t>𝐐𝐌</m:t>
                          </m:r>
                        </m:e>
                      </m:acc>
                    </m:oMath>
                  </a14:m>
                  <a:r>
                    <a:rPr lang="en-US" sz="2100" b="1" dirty="0" smtClean="0">
                      <a:solidFill>
                        <a:srgbClr val="0070C0"/>
                      </a:solidFill>
                      <a:latin typeface="Comic Sans MS" panose="030F0702030302020204" pitchFamily="66" charset="0"/>
                    </a:rPr>
                    <a:t/>
                  </a:r>
                  <a:br>
                    <a:rPr lang="en-US" sz="2100" b="1" dirty="0" smtClean="0">
                      <a:solidFill>
                        <a:srgbClr val="0070C0"/>
                      </a:solidFill>
                      <a:latin typeface="Comic Sans MS" panose="030F0702030302020204" pitchFamily="66" charset="0"/>
                    </a:rPr>
                  </a:br>
                  <a:r>
                    <a:rPr lang="en-US" sz="2100" b="1" dirty="0">
                      <a:solidFill>
                        <a:srgbClr val="0070C0"/>
                      </a:solidFill>
                      <a:latin typeface="Comic Sans MS" panose="030F0702030302020204" pitchFamily="66" charset="0"/>
                    </a:rPr>
                    <a:t> = </a:t>
                  </a:r>
                  <a:r>
                    <a:rPr lang="en-US" sz="2100" b="1" dirty="0" smtClean="0">
                      <a:solidFill>
                        <a:srgbClr val="0070C0"/>
                      </a:solidFill>
                      <a:latin typeface="Comic Sans MS" panose="030F0702030302020204" pitchFamily="66" charset="0"/>
                    </a:rPr>
                    <a:t>2q </a:t>
                  </a:r>
                  <a:r>
                    <a:rPr lang="en-US" sz="2100" b="1" dirty="0">
                      <a:solidFill>
                        <a:srgbClr val="0070C0"/>
                      </a:solidFill>
                      <a:latin typeface="Comic Sans MS" panose="030F0702030302020204" pitchFamily="66" charset="0"/>
                    </a:rPr>
                    <a:t>+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a:solidFill>
                        <a:srgbClr val="0070C0"/>
                      </a:solidFill>
                      <a:latin typeface="Comic Sans MS" panose="030F0702030302020204" pitchFamily="66" charset="0"/>
                    </a:rPr>
                    <a:t>(</a:t>
                  </a:r>
                  <a:r>
                    <a:rPr lang="en-US" sz="2100" dirty="0">
                      <a:solidFill>
                        <a:srgbClr val="0070C0"/>
                      </a:solidFill>
                      <a:latin typeface="Comic Sans MS" panose="030F0702030302020204" pitchFamily="66" charset="0"/>
                    </a:rPr>
                    <a:t>-2</a:t>
                  </a:r>
                  <a:r>
                    <a:rPr lang="en-US" sz="2100" b="1" dirty="0">
                      <a:solidFill>
                        <a:srgbClr val="0070C0"/>
                      </a:solidFill>
                      <a:latin typeface="Comic Sans MS" panose="030F0702030302020204" pitchFamily="66" charset="0"/>
                    </a:rPr>
                    <a:t>p </a:t>
                  </a:r>
                  <a:r>
                    <a:rPr lang="en-US" sz="2100" b="1" dirty="0" smtClean="0">
                      <a:solidFill>
                        <a:srgbClr val="0070C0"/>
                      </a:solidFill>
                      <a:latin typeface="Comic Sans MS" panose="030F0702030302020204" pitchFamily="66" charset="0"/>
                    </a:rPr>
                    <a:t>- 2q</a:t>
                  </a:r>
                  <a:r>
                    <a:rPr lang="en-US" sz="2100" b="1" dirty="0">
                      <a:solidFill>
                        <a:srgbClr val="0070C0"/>
                      </a:solidFill>
                      <a:latin typeface="Comic Sans MS" panose="030F0702030302020204" pitchFamily="66" charset="0"/>
                    </a:rPr>
                    <a:t>)</a:t>
                  </a:r>
                  <a:br>
                    <a:rPr lang="en-US" sz="2100" b="1" dirty="0">
                      <a:solidFill>
                        <a:srgbClr val="0070C0"/>
                      </a:solidFill>
                      <a:latin typeface="Comic Sans MS" panose="030F0702030302020204" pitchFamily="66" charset="0"/>
                    </a:rPr>
                  </a:br>
                  <a:r>
                    <a:rPr lang="en-US" sz="2100" b="1" dirty="0" smtClean="0">
                      <a:solidFill>
                        <a:srgbClr val="0070C0"/>
                      </a:solidFill>
                      <a:latin typeface="Comic Sans MS" panose="030F0702030302020204" pitchFamily="66" charset="0"/>
                    </a:rPr>
                    <a:t>    </a:t>
                  </a:r>
                  <a:r>
                    <a:rPr lang="en-US" sz="2100" b="1" dirty="0">
                      <a:solidFill>
                        <a:srgbClr val="0070C0"/>
                      </a:solidFill>
                      <a:latin typeface="Comic Sans MS" panose="030F0702030302020204" pitchFamily="66" charset="0"/>
                    </a:rPr>
                    <a:t>= </a:t>
                  </a:r>
                  <a:r>
                    <a:rPr lang="en-US" sz="2100" b="1" dirty="0" smtClean="0">
                      <a:solidFill>
                        <a:srgbClr val="0070C0"/>
                      </a:solidFill>
                      <a:latin typeface="Comic Sans MS" panose="030F0702030302020204" pitchFamily="66" charset="0"/>
                    </a:rPr>
                    <a:t>2q </a:t>
                  </a:r>
                  <a:r>
                    <a:rPr lang="en-US" sz="2100" b="1" dirty="0">
                      <a:solidFill>
                        <a:srgbClr val="0070C0"/>
                      </a:solidFill>
                      <a:latin typeface="Comic Sans MS" panose="030F0702030302020204" pitchFamily="66" charset="0"/>
                    </a:rPr>
                    <a:t>+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i="0" smtClean="0">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a:solidFill>
                        <a:srgbClr val="0070C0"/>
                      </a:solidFill>
                      <a:latin typeface="Comic Sans MS" panose="030F0702030302020204" pitchFamily="66" charset="0"/>
                    </a:rPr>
                    <a:t>p </a:t>
                  </a:r>
                  <a:r>
                    <a:rPr lang="en-US" sz="2100" b="1" dirty="0" smtClean="0">
                      <a:solidFill>
                        <a:srgbClr val="0070C0"/>
                      </a:solidFill>
                      <a:latin typeface="Comic Sans MS" panose="030F0702030302020204" pitchFamily="66" charset="0"/>
                    </a:rPr>
                    <a:t>-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i="0" smtClean="0">
                              <a:solidFill>
                                <a:srgbClr val="0070C0"/>
                              </a:solidFill>
                              <a:latin typeface="Cambria Math" panose="02040503050406030204" pitchFamily="18" charset="0"/>
                            </a:rPr>
                            <m:t>𝟒</m:t>
                          </m:r>
                        </m:num>
                        <m:den>
                          <m:r>
                            <a:rPr lang="en-US" sz="2100" b="1">
                              <a:solidFill>
                                <a:srgbClr val="0070C0"/>
                              </a:solidFill>
                              <a:latin typeface="Cambria Math" panose="02040503050406030204" pitchFamily="18" charset="0"/>
                            </a:rPr>
                            <m:t>𝟑</m:t>
                          </m:r>
                        </m:den>
                      </m:f>
                    </m:oMath>
                  </a14:m>
                  <a:r>
                    <a:rPr lang="en-US" sz="2100" b="1" dirty="0">
                      <a:solidFill>
                        <a:srgbClr val="0070C0"/>
                      </a:solidFill>
                      <a:latin typeface="Comic Sans MS" panose="030F0702030302020204" pitchFamily="66" charset="0"/>
                    </a:rPr>
                    <a:t>q</a:t>
                  </a:r>
                  <a:br>
                    <a:rPr lang="en-US" sz="2100" b="1" dirty="0">
                      <a:solidFill>
                        <a:srgbClr val="0070C0"/>
                      </a:solidFill>
                      <a:latin typeface="Comic Sans MS" panose="030F0702030302020204" pitchFamily="66" charset="0"/>
                    </a:rPr>
                  </a:br>
                  <a:r>
                    <a:rPr lang="en-US" sz="2100" b="1" dirty="0">
                      <a:solidFill>
                        <a:srgbClr val="0070C0"/>
                      </a:solidFill>
                      <a:latin typeface="Comic Sans MS" panose="030F0702030302020204" pitchFamily="66" charset="0"/>
                    </a:rPr>
                    <a:t>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a:solidFill>
                        <a:srgbClr val="0070C0"/>
                      </a:solidFill>
                      <a:latin typeface="Comic Sans MS" panose="030F0702030302020204" pitchFamily="66" charset="0"/>
                    </a:rPr>
                    <a:t>p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a:solidFill>
                        <a:srgbClr val="0070C0"/>
                      </a:solidFill>
                      <a:latin typeface="Comic Sans MS" panose="030F0702030302020204" pitchFamily="66" charset="0"/>
                    </a:rPr>
                    <a:t>q</a:t>
                  </a:r>
                  <a:br>
                    <a:rPr lang="en-US" sz="2100" b="1" dirty="0">
                      <a:solidFill>
                        <a:srgbClr val="0070C0"/>
                      </a:solidFill>
                      <a:latin typeface="Comic Sans MS" panose="030F0702030302020204" pitchFamily="66" charset="0"/>
                    </a:rPr>
                  </a:b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dirty="0">
                              <a:solidFill>
                                <a:srgbClr val="0070C0"/>
                              </a:solidFill>
                              <a:latin typeface="Cambria Math" panose="02040503050406030204" pitchFamily="18" charset="0"/>
                            </a:rPr>
                            <m:t>𝐎</m:t>
                          </m:r>
                          <m:r>
                            <a:rPr lang="en-US" sz="2100" b="1" i="0" dirty="0" smtClean="0">
                              <a:solidFill>
                                <a:srgbClr val="0070C0"/>
                              </a:solidFill>
                              <a:latin typeface="Cambria Math" panose="02040503050406030204" pitchFamily="18" charset="0"/>
                            </a:rPr>
                            <m:t>𝐗</m:t>
                          </m:r>
                        </m:e>
                      </m:acc>
                    </m:oMath>
                  </a14:m>
                  <a:r>
                    <a:rPr lang="en-US" sz="2100" b="1" dirty="0">
                      <a:solidFill>
                        <a:srgbClr val="0070C0"/>
                      </a:solidFill>
                      <a:latin typeface="Comic Sans MS" panose="030F0702030302020204" pitchFamily="66" charset="0"/>
                    </a:rPr>
                    <a:t> </a:t>
                  </a:r>
                  <a:r>
                    <a:rPr lang="en-US" sz="2100" b="1" dirty="0" smtClean="0">
                      <a:solidFill>
                        <a:srgbClr val="0070C0"/>
                      </a:solidFill>
                      <a:latin typeface="Comic Sans MS" panose="030F0702030302020204" pitchFamily="66" charset="0"/>
                    </a:rPr>
                    <a:t>= </a:t>
                  </a:r>
                  <a14:m>
                    <m:oMath xmlns:m="http://schemas.openxmlformats.org/officeDocument/2006/math">
                      <m:acc>
                        <m:accPr>
                          <m:chr m:val="⃗"/>
                          <m:ctrlPr>
                            <a:rPr lang="en-US" sz="2100" b="1" i="1" dirty="0">
                              <a:solidFill>
                                <a:srgbClr val="0070C0"/>
                              </a:solidFill>
                              <a:latin typeface="Cambria Math" panose="02040503050406030204" pitchFamily="18" charset="0"/>
                            </a:rPr>
                          </m:ctrlPr>
                        </m:accPr>
                        <m:e>
                          <m:r>
                            <a:rPr lang="en-US" sz="2100" b="1" dirty="0">
                              <a:solidFill>
                                <a:srgbClr val="0070C0"/>
                              </a:solidFill>
                              <a:latin typeface="Cambria Math" panose="02040503050406030204" pitchFamily="18" charset="0"/>
                            </a:rPr>
                            <m:t>𝐎</m:t>
                          </m:r>
                          <m:r>
                            <a:rPr lang="en-US" sz="2100" b="1" i="0" dirty="0" smtClean="0">
                              <a:solidFill>
                                <a:srgbClr val="0070C0"/>
                              </a:solidFill>
                              <a:latin typeface="Cambria Math" panose="02040503050406030204" pitchFamily="18" charset="0"/>
                            </a:rPr>
                            <m:t>𝐘</m:t>
                          </m:r>
                        </m:e>
                      </m:acc>
                    </m:oMath>
                  </a14:m>
                  <a:r>
                    <a:rPr lang="en-US" sz="2100" b="1" dirty="0" smtClean="0">
                      <a:solidFill>
                        <a:srgbClr val="0070C0"/>
                      </a:solidFill>
                      <a:latin typeface="Comic Sans MS" panose="030F0702030302020204" pitchFamily="66" charset="0"/>
                    </a:rPr>
                    <a:t>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smtClean="0">
                      <a:solidFill>
                        <a:srgbClr val="0070C0"/>
                      </a:solidFill>
                      <a:latin typeface="Comic Sans MS" panose="030F0702030302020204" pitchFamily="66" charset="0"/>
                    </a:rPr>
                    <a:t>p + </a:t>
                  </a:r>
                  <a14:m>
                    <m:oMath xmlns:m="http://schemas.openxmlformats.org/officeDocument/2006/math">
                      <m:f>
                        <m:fPr>
                          <m:ctrlPr>
                            <a:rPr lang="en-US" sz="2100" b="1" i="1">
                              <a:solidFill>
                                <a:srgbClr val="0070C0"/>
                              </a:solidFill>
                              <a:latin typeface="Cambria Math" panose="02040503050406030204" pitchFamily="18" charset="0"/>
                            </a:rPr>
                          </m:ctrlPr>
                        </m:fPr>
                        <m:num>
                          <m:r>
                            <a:rPr lang="en-US" sz="2100" b="1">
                              <a:solidFill>
                                <a:srgbClr val="0070C0"/>
                              </a:solidFill>
                              <a:latin typeface="Cambria Math" panose="02040503050406030204" pitchFamily="18" charset="0"/>
                            </a:rPr>
                            <m:t>𝟐</m:t>
                          </m:r>
                        </m:num>
                        <m:den>
                          <m:r>
                            <a:rPr lang="en-US" sz="2100" b="1">
                              <a:solidFill>
                                <a:srgbClr val="0070C0"/>
                              </a:solidFill>
                              <a:latin typeface="Cambria Math" panose="02040503050406030204" pitchFamily="18" charset="0"/>
                            </a:rPr>
                            <m:t>𝟑</m:t>
                          </m:r>
                        </m:den>
                      </m:f>
                    </m:oMath>
                  </a14:m>
                  <a:r>
                    <a:rPr lang="en-US" sz="2100" b="1" dirty="0" smtClean="0">
                      <a:solidFill>
                        <a:srgbClr val="0070C0"/>
                      </a:solidFill>
                      <a:latin typeface="Comic Sans MS" panose="030F0702030302020204" pitchFamily="66" charset="0"/>
                    </a:rPr>
                    <a:t>q</a:t>
                  </a:r>
                </a:p>
                <a:p>
                  <a:pPr>
                    <a:spcAft>
                      <a:spcPts val="0"/>
                    </a:spcAft>
                    <a:buClr>
                      <a:srgbClr val="C00000"/>
                    </a:buClr>
                    <a:tabLst>
                      <a:tab pos="4972050" algn="r"/>
                    </a:tabLst>
                  </a:pPr>
                  <a:r>
                    <a:rPr lang="en-US" sz="1950" dirty="0" smtClean="0">
                      <a:solidFill>
                        <a:srgbClr val="0070C0"/>
                      </a:solidFill>
                      <a:latin typeface="Comic Sans MS" panose="030F0702030302020204" pitchFamily="66" charset="0"/>
                    </a:rPr>
                    <a:t>This means that X and Y are the same point</a:t>
                  </a:r>
                  <a:r>
                    <a:rPr lang="en-US" sz="1950" b="1" dirty="0" smtClean="0">
                      <a:solidFill>
                        <a:srgbClr val="0070C0"/>
                      </a:solidFill>
                      <a:latin typeface="Comic Sans MS" panose="030F0702030302020204" pitchFamily="66" charset="0"/>
                    </a:rPr>
                    <a:t>.</a:t>
                  </a:r>
                  <a:endParaRPr lang="en-US" sz="1950" b="1" dirty="0">
                    <a:solidFill>
                      <a:srgbClr val="0070C0"/>
                    </a:solidFill>
                    <a:latin typeface="Comic Sans MS" panose="030F0702030302020204" pitchFamily="66"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33136" y="1521078"/>
                  <a:ext cx="3308110" cy="4957447"/>
                </a:xfrm>
                <a:prstGeom prst="rect">
                  <a:avLst/>
                </a:prstGeom>
                <a:blipFill rotWithShape="0">
                  <a:blip r:embed="rId4"/>
                  <a:stretch>
                    <a:fillRect l="-1350" t="-123" b="-1107"/>
                  </a:stretch>
                </a:blipFill>
              </p:spPr>
              <p:txBody>
                <a:bodyPr/>
                <a:lstStyle/>
                <a:p>
                  <a:r>
                    <a:rPr lang="en-US">
                      <a:noFill/>
                    </a:rPr>
                    <a:t> </a:t>
                  </a:r>
                </a:p>
              </p:txBody>
            </p:sp>
          </mc:Fallback>
        </mc:AlternateContent>
      </p:grpSp>
      <p:sp>
        <p:nvSpPr>
          <p:cNvPr id="14" name="Rectangle 13"/>
          <p:cNvSpPr/>
          <p:nvPr/>
        </p:nvSpPr>
        <p:spPr>
          <a:xfrm flipH="1">
            <a:off x="5810476" y="1700808"/>
            <a:ext cx="3009996"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solidFill>
                  <a:schemeClr val="tx1"/>
                </a:solidFill>
                <a:latin typeface="Arial" panose="020B0604020202020204" pitchFamily="34" charset="0"/>
                <a:cs typeface="Arial" panose="020B0604020202020204" pitchFamily="34" charset="0"/>
              </a:rPr>
              <a:t>Write on your diagram all the vectors you found in part b. Mark X and Y.</a:t>
            </a:r>
            <a:endParaRPr lang="en-US" sz="2000" b="1" dirty="0">
              <a:solidFill>
                <a:schemeClr val="tx1"/>
              </a:solidFill>
              <a:latin typeface="Arial" panose="020B0604020202020204" pitchFamily="34" charset="0"/>
              <a:cs typeface="Arial" panose="020B0604020202020204" pitchFamily="34" charset="0"/>
            </a:endParaRPr>
          </a:p>
        </p:txBody>
      </p:sp>
      <p:cxnSp>
        <p:nvCxnSpPr>
          <p:cNvPr id="15" name="Straight Arrow Connector 14"/>
          <p:cNvCxnSpPr>
            <a:stCxn id="14" idx="3"/>
          </p:cNvCxnSpPr>
          <p:nvPr/>
        </p:nvCxnSpPr>
        <p:spPr>
          <a:xfrm flipH="1">
            <a:off x="5288498" y="2208640"/>
            <a:ext cx="521978" cy="1670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flipH="1">
            <a:off x="5810474" y="4167371"/>
            <a:ext cx="3010357"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dirty="0">
                <a:solidFill>
                  <a:schemeClr val="tx1"/>
                </a:solidFill>
                <a:latin typeface="Arial" panose="020B0604020202020204" pitchFamily="34" charset="0"/>
                <a:cs typeface="Arial" panose="020B0604020202020204" pitchFamily="34" charset="0"/>
              </a:rPr>
              <a:t>Look at your diagram. Move from 0 to Y along vectors you know.</a:t>
            </a:r>
          </a:p>
        </p:txBody>
      </p:sp>
      <p:sp>
        <p:nvSpPr>
          <p:cNvPr id="22" name="Rectangle 21"/>
          <p:cNvSpPr/>
          <p:nvPr/>
        </p:nvSpPr>
        <p:spPr>
          <a:xfrm flipH="1">
            <a:off x="5810475" y="2780928"/>
            <a:ext cx="3009996"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solidFill>
                  <a:schemeClr val="tx1"/>
                </a:solidFill>
                <a:latin typeface="Arial" panose="020B0604020202020204" pitchFamily="34" charset="0"/>
                <a:cs typeface="Arial" panose="020B0604020202020204" pitchFamily="34" charset="0"/>
              </a:rPr>
              <a:t>Look at your diagram. Move from 0 to X </a:t>
            </a:r>
            <a:r>
              <a:rPr lang="en-US" sz="2000" dirty="0" smtClean="0">
                <a:solidFill>
                  <a:schemeClr val="tx1"/>
                </a:solidFill>
                <a:latin typeface="Arial" panose="020B0604020202020204" pitchFamily="34" charset="0"/>
                <a:cs typeface="Arial" panose="020B0604020202020204" pitchFamily="34" charset="0"/>
              </a:rPr>
              <a:t>along </a:t>
            </a:r>
            <a:r>
              <a:rPr lang="en-US" sz="2000" dirty="0">
                <a:solidFill>
                  <a:schemeClr val="tx1"/>
                </a:solidFill>
                <a:latin typeface="Arial" panose="020B0604020202020204" pitchFamily="34" charset="0"/>
                <a:cs typeface="Arial" panose="020B0604020202020204" pitchFamily="34" charset="0"/>
              </a:rPr>
              <a:t>vectors you know.</a:t>
            </a:r>
            <a:endParaRPr lang="en-US" sz="20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flipH="1">
            <a:off x="5810474" y="5463515"/>
            <a:ext cx="3009998"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dirty="0">
                <a:solidFill>
                  <a:schemeClr val="tx1"/>
                </a:solidFill>
                <a:latin typeface="Arial" panose="020B0604020202020204" pitchFamily="34" charset="0"/>
                <a:cs typeface="Arial" panose="020B0604020202020204" pitchFamily="34" charset="0"/>
              </a:rPr>
              <a:t>Write a sentence to explain what this means.</a:t>
            </a:r>
          </a:p>
        </p:txBody>
      </p:sp>
      <p:cxnSp>
        <p:nvCxnSpPr>
          <p:cNvPr id="25" name="Straight Arrow Connector 24"/>
          <p:cNvCxnSpPr>
            <a:stCxn id="20" idx="3"/>
          </p:cNvCxnSpPr>
          <p:nvPr/>
        </p:nvCxnSpPr>
        <p:spPr>
          <a:xfrm flipH="1" flipV="1">
            <a:off x="2771800" y="3796591"/>
            <a:ext cx="1605566" cy="1430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3"/>
          </p:cNvCxnSpPr>
          <p:nvPr/>
        </p:nvCxnSpPr>
        <p:spPr>
          <a:xfrm flipH="1">
            <a:off x="2555776" y="5309483"/>
            <a:ext cx="1775934" cy="295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flipH="1">
            <a:off x="4331710" y="5101734"/>
            <a:ext cx="1363182" cy="41549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100" dirty="0" smtClean="0">
                <a:solidFill>
                  <a:schemeClr val="tx1"/>
                </a:solidFill>
                <a:latin typeface="Arial" panose="020B0604020202020204" pitchFamily="34" charset="0"/>
                <a:cs typeface="Arial" panose="020B0604020202020204" pitchFamily="34" charset="0"/>
              </a:rPr>
              <a:t>Simplify</a:t>
            </a:r>
            <a:endParaRPr lang="en-US" sz="21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flipH="1">
            <a:off x="4377366" y="3731917"/>
            <a:ext cx="1363182" cy="41549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100" dirty="0" smtClean="0">
                <a:solidFill>
                  <a:schemeClr val="tx1"/>
                </a:solidFill>
                <a:latin typeface="Arial" panose="020B0604020202020204" pitchFamily="34" charset="0"/>
                <a:cs typeface="Arial" panose="020B0604020202020204" pitchFamily="34" charset="0"/>
              </a:rPr>
              <a:t>Simplify</a:t>
            </a:r>
            <a:endParaRPr lang="en-US" sz="21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61636" y="1772816"/>
            <a:ext cx="1702452" cy="1824059"/>
          </a:xfrm>
          <a:prstGeom prst="rect">
            <a:avLst/>
          </a:prstGeom>
        </p:spPr>
      </p:pic>
      <p:cxnSp>
        <p:nvCxnSpPr>
          <p:cNvPr id="26" name="Straight Arrow Connector 25"/>
          <p:cNvCxnSpPr/>
          <p:nvPr/>
        </p:nvCxnSpPr>
        <p:spPr>
          <a:xfrm flipH="1" flipV="1">
            <a:off x="3363161" y="3004024"/>
            <a:ext cx="298475" cy="8038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2" idx="3"/>
          </p:cNvCxnSpPr>
          <p:nvPr/>
        </p:nvCxnSpPr>
        <p:spPr>
          <a:xfrm flipV="1">
            <a:off x="3661636" y="3288760"/>
            <a:ext cx="2148839" cy="488535"/>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3"/>
          </p:cNvCxnSpPr>
          <p:nvPr/>
        </p:nvCxnSpPr>
        <p:spPr>
          <a:xfrm flipH="1">
            <a:off x="3363161" y="4698286"/>
            <a:ext cx="2447313" cy="202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3" idx="3"/>
          </p:cNvCxnSpPr>
          <p:nvPr/>
        </p:nvCxnSpPr>
        <p:spPr>
          <a:xfrm flipH="1">
            <a:off x="3691027" y="5994430"/>
            <a:ext cx="2119447" cy="232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790910"/>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3268139"/>
              </a:xfrm>
              <a:prstGeom prst="rect">
                <a:avLst/>
              </a:prstGeom>
            </p:spPr>
            <p:txBody>
              <a:bodyPr wrap="square">
                <a:spAutoFit/>
              </a:bodyPr>
              <a:lstStyle/>
              <a:p>
                <a:pPr marL="457200" indent="-457200">
                  <a:buClr>
                    <a:srgbClr val="C00000"/>
                  </a:buClr>
                  <a:buFont typeface="+mj-lt"/>
                  <a:buAutoNum type="arabicPeriod"/>
                  <a:tabLst>
                    <a:tab pos="2514600" algn="l"/>
                  </a:tabLst>
                </a:pPr>
                <a:r>
                  <a:rPr lang="en-US" sz="2220" dirty="0" smtClean="0">
                    <a:latin typeface="Arial" panose="020B0604020202020204" pitchFamily="34" charset="0"/>
                    <a:cs typeface="Arial" panose="020B0604020202020204" pitchFamily="34" charset="0"/>
                  </a:rPr>
                  <a:t>In </a:t>
                </a:r>
                <a:r>
                  <a:rPr lang="en-US" sz="2220" dirty="0">
                    <a:latin typeface="Arial" panose="020B0604020202020204" pitchFamily="34" charset="0"/>
                    <a:cs typeface="Arial" panose="020B0604020202020204" pitchFamily="34" charset="0"/>
                  </a:rPr>
                  <a:t>triangle OAB, </a:t>
                </a:r>
                <a14:m>
                  <m:oMath xmlns:m="http://schemas.openxmlformats.org/officeDocument/2006/math">
                    <m:acc>
                      <m:accPr>
                        <m:chr m:val="⃗"/>
                        <m:ctrlPr>
                          <a:rPr lang="en-US" sz="2220" b="1" i="1" dirty="0">
                            <a:latin typeface="Cambria Math" panose="02040503050406030204" pitchFamily="18" charset="0"/>
                          </a:rPr>
                        </m:ctrlPr>
                      </m:accPr>
                      <m:e>
                        <m:r>
                          <a:rPr lang="en-US" sz="2220" b="1" i="0" dirty="0" smtClean="0">
                            <a:latin typeface="Cambria Math" panose="02040503050406030204" pitchFamily="18" charset="0"/>
                          </a:rPr>
                          <m:t>𝐎𝐀</m:t>
                        </m:r>
                      </m:e>
                    </m:acc>
                  </m:oMath>
                </a14:m>
                <a:r>
                  <a:rPr lang="en-US" sz="2220" dirty="0">
                    <a:latin typeface="Arial" panose="020B0604020202020204" pitchFamily="34" charset="0"/>
                    <a:cs typeface="Arial" panose="020B0604020202020204" pitchFamily="34" charset="0"/>
                  </a:rPr>
                  <a:t> = </a:t>
                </a:r>
                <a:r>
                  <a:rPr lang="en-US" sz="2220" b="1" dirty="0">
                    <a:latin typeface="Arial" panose="020B0604020202020204" pitchFamily="34" charset="0"/>
                    <a:cs typeface="Arial" panose="020B0604020202020204" pitchFamily="34" charset="0"/>
                  </a:rPr>
                  <a:t>a</a:t>
                </a:r>
                <a:r>
                  <a:rPr lang="en-US" sz="222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220" b="1" i="1" dirty="0">
                            <a:latin typeface="Cambria Math" panose="02040503050406030204" pitchFamily="18" charset="0"/>
                          </a:rPr>
                        </m:ctrlPr>
                      </m:accPr>
                      <m:e>
                        <m:r>
                          <a:rPr lang="en-US" sz="2220" b="1" dirty="0">
                            <a:latin typeface="Cambria Math" panose="02040503050406030204" pitchFamily="18" charset="0"/>
                          </a:rPr>
                          <m:t>𝐎</m:t>
                        </m:r>
                        <m:r>
                          <a:rPr lang="en-US" sz="2220" b="1" i="0" dirty="0" smtClean="0">
                            <a:latin typeface="Cambria Math" panose="02040503050406030204" pitchFamily="18" charset="0"/>
                          </a:rPr>
                          <m:t>𝐁</m:t>
                        </m:r>
                      </m:e>
                    </m:acc>
                  </m:oMath>
                </a14:m>
                <a:r>
                  <a:rPr lang="en-US" sz="2220" dirty="0">
                    <a:latin typeface="Arial" panose="020B0604020202020204" pitchFamily="34" charset="0"/>
                    <a:cs typeface="Arial" panose="020B0604020202020204" pitchFamily="34" charset="0"/>
                  </a:rPr>
                  <a:t> = </a:t>
                </a:r>
                <a:r>
                  <a:rPr lang="en-US" sz="2220" b="1" dirty="0" smtClean="0">
                    <a:latin typeface="Arial" panose="020B0604020202020204" pitchFamily="34" charset="0"/>
                    <a:cs typeface="Arial" panose="020B0604020202020204" pitchFamily="34" charset="0"/>
                  </a:rPr>
                  <a:t>b</a:t>
                </a:r>
                <a:r>
                  <a:rPr lang="en-US" sz="2220" dirty="0" smtClean="0">
                    <a:latin typeface="Arial" panose="020B0604020202020204" pitchFamily="34" charset="0"/>
                    <a:cs typeface="Arial" panose="020B0604020202020204" pitchFamily="34" charset="0"/>
                  </a:rPr>
                  <a:t>.</a:t>
                </a:r>
                <a:br>
                  <a:rPr lang="en-US" sz="2220" dirty="0" smtClean="0">
                    <a:latin typeface="Arial" panose="020B0604020202020204" pitchFamily="34" charset="0"/>
                    <a:cs typeface="Arial" panose="020B0604020202020204" pitchFamily="34" charset="0"/>
                  </a:rPr>
                </a:br>
                <a:r>
                  <a:rPr lang="en-US" sz="2220" dirty="0" smtClean="0">
                    <a:latin typeface="Arial" panose="020B0604020202020204" pitchFamily="34" charset="0"/>
                    <a:cs typeface="Arial" panose="020B0604020202020204" pitchFamily="34" charset="0"/>
                  </a:rPr>
                  <a:t>X </a:t>
                </a:r>
                <a:r>
                  <a:rPr lang="en-US" sz="2220" dirty="0">
                    <a:latin typeface="Arial" panose="020B0604020202020204" pitchFamily="34" charset="0"/>
                    <a:cs typeface="Arial" panose="020B0604020202020204" pitchFamily="34" charset="0"/>
                  </a:rPr>
                  <a:t>lies on OA such that OX = </a:t>
                </a:r>
                <a:r>
                  <a:rPr lang="en-US" sz="2220" dirty="0" smtClean="0">
                    <a:latin typeface="Arial" panose="020B0604020202020204" pitchFamily="34" charset="0"/>
                    <a:cs typeface="Arial" panose="020B0604020202020204" pitchFamily="34" charset="0"/>
                  </a:rPr>
                  <a:t>¼OA.</a:t>
                </a:r>
                <a:br>
                  <a:rPr lang="en-US" sz="2220" dirty="0" smtClean="0">
                    <a:latin typeface="Arial" panose="020B0604020202020204" pitchFamily="34" charset="0"/>
                    <a:cs typeface="Arial" panose="020B0604020202020204" pitchFamily="34" charset="0"/>
                  </a:rPr>
                </a:br>
                <a:r>
                  <a:rPr lang="en-US" sz="2220" dirty="0" smtClean="0">
                    <a:latin typeface="Arial" panose="020B0604020202020204" pitchFamily="34" charset="0"/>
                    <a:cs typeface="Arial" panose="020B0604020202020204" pitchFamily="34" charset="0"/>
                  </a:rPr>
                  <a:t>Y </a:t>
                </a:r>
                <a:r>
                  <a:rPr lang="en-US" sz="2220" dirty="0">
                    <a:latin typeface="Arial" panose="020B0604020202020204" pitchFamily="34" charset="0"/>
                    <a:cs typeface="Arial" panose="020B0604020202020204" pitchFamily="34" charset="0"/>
                  </a:rPr>
                  <a:t>lies on OB such that OY = </a:t>
                </a:r>
                <a:r>
                  <a:rPr lang="en-US" sz="2220" dirty="0" smtClean="0">
                    <a:latin typeface="Arial" panose="020B0604020202020204" pitchFamily="34" charset="0"/>
                    <a:cs typeface="Arial" panose="020B0604020202020204" pitchFamily="34" charset="0"/>
                  </a:rPr>
                  <a:t>¼OB</a:t>
                </a:r>
                <a:r>
                  <a:rPr lang="en-US" sz="2220" dirty="0">
                    <a:latin typeface="Arial" panose="020B0604020202020204" pitchFamily="34" charset="0"/>
                    <a:cs typeface="Arial" panose="020B0604020202020204" pitchFamily="34" charset="0"/>
                  </a:rPr>
                  <a:t>. Find </a:t>
                </a:r>
                <a:endParaRPr lang="en-US" sz="222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514600" algn="l"/>
                  </a:tabLst>
                </a:pPr>
                <a14:m>
                  <m:oMath xmlns:m="http://schemas.openxmlformats.org/officeDocument/2006/math">
                    <m:acc>
                      <m:accPr>
                        <m:chr m:val="⃗"/>
                        <m:ctrlPr>
                          <a:rPr lang="en-US" sz="2220" b="1" i="1" dirty="0">
                            <a:latin typeface="Cambria Math" panose="02040503050406030204" pitchFamily="18" charset="0"/>
                          </a:rPr>
                        </m:ctrlPr>
                      </m:accPr>
                      <m:e>
                        <m:r>
                          <a:rPr lang="en-US" sz="2220" b="1" i="0" dirty="0" smtClean="0">
                            <a:latin typeface="Cambria Math" panose="02040503050406030204" pitchFamily="18" charset="0"/>
                          </a:rPr>
                          <m:t>𝐀𝐁</m:t>
                        </m:r>
                      </m:e>
                    </m:acc>
                  </m:oMath>
                </a14:m>
                <a:endParaRPr lang="en-US" sz="222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514600" algn="l"/>
                  </a:tabLst>
                </a:pPr>
                <a:r>
                  <a:rPr lang="en-US" sz="2220" dirty="0" err="1" smtClean="0">
                    <a:solidFill>
                      <a:srgbClr val="C00000"/>
                    </a:solidFill>
                    <a:latin typeface="Arial" panose="020B0604020202020204" pitchFamily="34" charset="0"/>
                    <a:cs typeface="Arial" panose="020B0604020202020204" pitchFamily="34" charset="0"/>
                  </a:rPr>
                  <a:t>i</a:t>
                </a:r>
                <a:r>
                  <a:rPr lang="en-US" sz="2220" dirty="0" smtClean="0">
                    <a:solidFill>
                      <a:srgbClr val="C00000"/>
                    </a:solidFill>
                    <a:latin typeface="Arial" panose="020B0604020202020204" pitchFamily="34" charset="0"/>
                    <a:cs typeface="Arial" panose="020B0604020202020204" pitchFamily="34" charset="0"/>
                  </a:rPr>
                  <a:t>.</a:t>
                </a:r>
                <a:r>
                  <a:rPr lang="en-US" sz="222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220" b="1" i="1" dirty="0">
                            <a:latin typeface="Cambria Math" panose="02040503050406030204" pitchFamily="18" charset="0"/>
                          </a:rPr>
                        </m:ctrlPr>
                      </m:accPr>
                      <m:e>
                        <m:r>
                          <a:rPr lang="en-US" sz="2220" b="1" dirty="0">
                            <a:latin typeface="Cambria Math" panose="02040503050406030204" pitchFamily="18" charset="0"/>
                          </a:rPr>
                          <m:t>𝐎</m:t>
                        </m:r>
                        <m:r>
                          <a:rPr lang="en-US" sz="2220" b="1" i="0" dirty="0" smtClean="0">
                            <a:latin typeface="Cambria Math" panose="02040503050406030204" pitchFamily="18" charset="0"/>
                          </a:rPr>
                          <m:t>𝐗</m:t>
                        </m:r>
                      </m:e>
                    </m:acc>
                  </m:oMath>
                </a14:m>
                <a:r>
                  <a:rPr lang="en-US" sz="2220" dirty="0" smtClean="0">
                    <a:latin typeface="Arial" panose="020B0604020202020204" pitchFamily="34" charset="0"/>
                    <a:cs typeface="Arial" panose="020B0604020202020204" pitchFamily="34" charset="0"/>
                  </a:rPr>
                  <a:t>    </a:t>
                </a:r>
                <a:r>
                  <a:rPr lang="en-US" sz="2220" dirty="0" smtClean="0">
                    <a:solidFill>
                      <a:srgbClr val="C00000"/>
                    </a:solidFill>
                    <a:latin typeface="Arial" panose="020B0604020202020204" pitchFamily="34" charset="0"/>
                    <a:cs typeface="Arial" panose="020B0604020202020204" pitchFamily="34" charset="0"/>
                  </a:rPr>
                  <a:t>ii. </a:t>
                </a:r>
                <a:r>
                  <a:rPr lang="en-US" sz="222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220" b="1" i="1" dirty="0">
                            <a:latin typeface="Cambria Math" panose="02040503050406030204" pitchFamily="18" charset="0"/>
                          </a:rPr>
                        </m:ctrlPr>
                      </m:accPr>
                      <m:e>
                        <m:r>
                          <a:rPr lang="en-US" sz="2220" b="1" dirty="0">
                            <a:latin typeface="Cambria Math" panose="02040503050406030204" pitchFamily="18" charset="0"/>
                          </a:rPr>
                          <m:t>𝐎</m:t>
                        </m:r>
                        <m:r>
                          <a:rPr lang="en-US" sz="2220" b="1" i="0" dirty="0" smtClean="0">
                            <a:latin typeface="Cambria Math" panose="02040503050406030204" pitchFamily="18" charset="0"/>
                          </a:rPr>
                          <m:t>𝐘</m:t>
                        </m:r>
                      </m:e>
                    </m:acc>
                  </m:oMath>
                </a14:m>
                <a:r>
                  <a:rPr lang="en-US" sz="2220" dirty="0">
                    <a:latin typeface="Arial" panose="020B0604020202020204" pitchFamily="34" charset="0"/>
                    <a:cs typeface="Arial" panose="020B0604020202020204" pitchFamily="34" charset="0"/>
                  </a:rPr>
                  <a:t> </a:t>
                </a:r>
                <a:r>
                  <a:rPr lang="en-US" sz="2220" dirty="0" smtClean="0">
                    <a:latin typeface="Arial" panose="020B0604020202020204" pitchFamily="34" charset="0"/>
                    <a:cs typeface="Arial" panose="020B0604020202020204" pitchFamily="34" charset="0"/>
                  </a:rPr>
                  <a:t>   </a:t>
                </a:r>
                <a:r>
                  <a:rPr lang="en-US" sz="2220" dirty="0" smtClean="0">
                    <a:solidFill>
                      <a:srgbClr val="C00000"/>
                    </a:solidFill>
                    <a:latin typeface="Arial" panose="020B0604020202020204" pitchFamily="34" charset="0"/>
                    <a:cs typeface="Arial" panose="020B0604020202020204" pitchFamily="34" charset="0"/>
                  </a:rPr>
                  <a:t>iii.</a:t>
                </a:r>
                <a:r>
                  <a:rPr lang="en-US" sz="2220" dirty="0" smtClean="0">
                    <a:latin typeface="Arial" panose="020B0604020202020204" pitchFamily="34" charset="0"/>
                    <a:cs typeface="Arial" panose="020B0604020202020204" pitchFamily="34" charset="0"/>
                  </a:rPr>
                  <a:t> </a:t>
                </a:r>
                <a14:m>
                  <m:oMath xmlns:m="http://schemas.openxmlformats.org/officeDocument/2006/math">
                    <m:r>
                      <a:rPr lang="en-US" sz="2220" b="0" i="0" dirty="0" smtClean="0">
                        <a:latin typeface="Cambria Math" panose="02040503050406030204" pitchFamily="18" charset="0"/>
                      </a:rPr>
                      <m:t> </m:t>
                    </m:r>
                    <m:acc>
                      <m:accPr>
                        <m:chr m:val="⃗"/>
                        <m:ctrlPr>
                          <a:rPr lang="en-US" sz="2220" b="1" i="1" dirty="0">
                            <a:latin typeface="Cambria Math" panose="02040503050406030204" pitchFamily="18" charset="0"/>
                          </a:rPr>
                        </m:ctrlPr>
                      </m:accPr>
                      <m:e>
                        <m:r>
                          <a:rPr lang="en-US" sz="2220" b="1" i="0" dirty="0" smtClean="0">
                            <a:latin typeface="Cambria Math" panose="02040503050406030204" pitchFamily="18" charset="0"/>
                          </a:rPr>
                          <m:t>𝐗𝐘</m:t>
                        </m:r>
                      </m:e>
                    </m:acc>
                  </m:oMath>
                </a14:m>
                <a:r>
                  <a:rPr lang="en-US" sz="2220" dirty="0" smtClean="0">
                    <a:latin typeface="Arial" panose="020B0604020202020204" pitchFamily="34" charset="0"/>
                    <a:cs typeface="Arial" panose="020B0604020202020204" pitchFamily="34" charset="0"/>
                  </a:rPr>
                  <a:t> </a:t>
                </a:r>
              </a:p>
              <a:p>
                <a:pPr marL="914400" lvl="1" indent="-457200">
                  <a:buClr>
                    <a:srgbClr val="C00000"/>
                  </a:buClr>
                  <a:buFont typeface="+mj-lt"/>
                  <a:buAutoNum type="alphaLcPeriod"/>
                  <a:tabLst>
                    <a:tab pos="2514600" algn="l"/>
                  </a:tabLst>
                </a:pPr>
                <a:r>
                  <a:rPr lang="en-US" sz="2220" dirty="0" smtClean="0">
                    <a:latin typeface="Arial" panose="020B0604020202020204" pitchFamily="34" charset="0"/>
                    <a:cs typeface="Arial" panose="020B0604020202020204" pitchFamily="34" charset="0"/>
                  </a:rPr>
                  <a:t>Explain </a:t>
                </a:r>
                <a:r>
                  <a:rPr lang="en-US" sz="2220" dirty="0">
                    <a:latin typeface="Arial" panose="020B0604020202020204" pitchFamily="34" charset="0"/>
                    <a:cs typeface="Arial" panose="020B0604020202020204" pitchFamily="34" charset="0"/>
                  </a:rPr>
                  <a:t>what your answers to parts </a:t>
                </a:r>
                <a:r>
                  <a:rPr lang="en-US" sz="2220" b="1" dirty="0">
                    <a:latin typeface="Arial" panose="020B0604020202020204" pitchFamily="34" charset="0"/>
                    <a:cs typeface="Arial" panose="020B0604020202020204" pitchFamily="34" charset="0"/>
                  </a:rPr>
                  <a:t>a</a:t>
                </a:r>
                <a:r>
                  <a:rPr lang="en-US" sz="2220" dirty="0">
                    <a:latin typeface="Arial" panose="020B0604020202020204" pitchFamily="34" charset="0"/>
                    <a:cs typeface="Arial" panose="020B0604020202020204" pitchFamily="34" charset="0"/>
                  </a:rPr>
                  <a:t> and </a:t>
                </a:r>
                <a:r>
                  <a:rPr lang="en-US" sz="2220" b="1" dirty="0">
                    <a:latin typeface="Arial" panose="020B0604020202020204" pitchFamily="34" charset="0"/>
                    <a:cs typeface="Arial" panose="020B0604020202020204" pitchFamily="34" charset="0"/>
                  </a:rPr>
                  <a:t>b iii</a:t>
                </a:r>
                <a:r>
                  <a:rPr lang="en-US" sz="2220" dirty="0">
                    <a:latin typeface="Arial" panose="020B0604020202020204" pitchFamily="34" charset="0"/>
                    <a:cs typeface="Arial" panose="020B0604020202020204" pitchFamily="34" charset="0"/>
                  </a:rPr>
                  <a:t> show about AB and XY.</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3268139"/>
              </a:xfrm>
              <a:prstGeom prst="rect">
                <a:avLst/>
              </a:prstGeom>
              <a:blipFill rotWithShape="0">
                <a:blip r:embed="rId4"/>
                <a:stretch>
                  <a:fillRect l="-1275" b="-3918"/>
                </a:stretch>
              </a:blipFill>
            </p:spPr>
            <p:txBody>
              <a:bodyPr/>
              <a:lstStyle/>
              <a:p>
                <a:r>
                  <a:rPr lang="en-US">
                    <a:noFill/>
                  </a:rPr>
                  <a:t> </a:t>
                </a:r>
              </a:p>
            </p:txBody>
          </p:sp>
        </mc:Fallback>
      </mc:AlternateContent>
      <p:sp>
        <p:nvSpPr>
          <p:cNvPr id="8" name="Title 1"/>
          <p:cNvSpPr>
            <a:spLocks noGrp="1"/>
          </p:cNvSpPr>
          <p:nvPr>
            <p:ph type="title"/>
          </p:nvPr>
        </p:nvSpPr>
        <p:spPr>
          <a:xfrm>
            <a:off x="35496" y="44624"/>
            <a:ext cx="7560840" cy="648072"/>
          </a:xfrm>
        </p:spPr>
        <p:txBody>
          <a:bodyPr>
            <a:noAutofit/>
          </a:bodyPr>
          <a:lstStyle/>
          <a:p>
            <a:r>
              <a:rPr lang="en-GB" dirty="0"/>
              <a:t>18 – Problem Solving</a:t>
            </a:r>
            <a:endParaRPr lang="en-GB" sz="4000" b="1" dirty="0" smtClean="0"/>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9" name="Rectangle 8"/>
          <p:cNvSpPr/>
          <p:nvPr/>
        </p:nvSpPr>
        <p:spPr>
          <a:xfrm flipH="1">
            <a:off x="251520" y="4553252"/>
            <a:ext cx="5204539"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Sketch a diagram of the triangle. Write on your diagram all the vectors you know. Mark X and Y.</a:t>
            </a:r>
          </a:p>
        </p:txBody>
      </p:sp>
      <p:sp>
        <p:nvSpPr>
          <p:cNvPr id="10" name="Rectangle 9"/>
          <p:cNvSpPr/>
          <p:nvPr/>
        </p:nvSpPr>
        <p:spPr>
          <a:xfrm flipH="1">
            <a:off x="251520" y="5766069"/>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Q1b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Write on your diagram all the vectors you have found so far.</a:t>
            </a:r>
          </a:p>
        </p:txBody>
      </p:sp>
    </p:spTree>
    <p:extLst>
      <p:ext uri="{BB962C8B-B14F-4D97-AF65-F5344CB8AC3E}">
        <p14:creationId xmlns:p14="http://schemas.microsoft.com/office/powerpoint/2010/main" val="453578333"/>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573</a:t>
            </a:r>
            <a:endParaRPr lang="en-GB" sz="1400" b="1" dirty="0">
              <a:latin typeface="Calibri" panose="020F0502020204030204" pitchFamily="34" charset="0"/>
            </a:endParaRPr>
          </a:p>
        </p:txBody>
      </p:sp>
      <p:sp>
        <p:nvSpPr>
          <p:cNvPr id="3" name="Rectangle 2"/>
          <p:cNvSpPr/>
          <p:nvPr/>
        </p:nvSpPr>
        <p:spPr>
          <a:xfrm>
            <a:off x="251520" y="1196752"/>
            <a:ext cx="5256584" cy="4154984"/>
          </a:xfrm>
          <a:prstGeom prst="rect">
            <a:avLst/>
          </a:prstGeom>
        </p:spPr>
        <p:txBody>
          <a:bodyPr wrap="square">
            <a:spAutoFit/>
          </a:bodyPr>
          <a:lstStyle/>
          <a:p>
            <a:pPr marL="457200" indent="-457200">
              <a:buClr>
                <a:srgbClr val="C00000"/>
              </a:buClr>
              <a:buFont typeface="+mj-lt"/>
              <a:buAutoNum type="arabicPeriod" startAt="2"/>
              <a:tabLst>
                <a:tab pos="2514600" algn="l"/>
              </a:tabLst>
            </a:pPr>
            <a:r>
              <a:rPr lang="en-US" sz="2400" dirty="0">
                <a:latin typeface="Arial" panose="020B0604020202020204" pitchFamily="34" charset="0"/>
                <a:cs typeface="Arial" panose="020B0604020202020204" pitchFamily="34" charset="0"/>
              </a:rPr>
              <a:t>Anna, Beth, Cara and Dana are in the final of a solo singing </a:t>
            </a:r>
            <a:r>
              <a:rPr lang="en-US" sz="2400" dirty="0" smtClean="0">
                <a:latin typeface="Arial" panose="020B0604020202020204" pitchFamily="34" charset="0"/>
                <a:cs typeface="Arial" panose="020B0604020202020204" pitchFamily="34" charset="0"/>
              </a:rPr>
              <a:t>competition.</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Anna </a:t>
            </a:r>
            <a:r>
              <a:rPr lang="en-US" sz="2400" dirty="0">
                <a:latin typeface="Arial" panose="020B0604020202020204" pitchFamily="34" charset="0"/>
                <a:cs typeface="Arial" panose="020B0604020202020204" pitchFamily="34" charset="0"/>
              </a:rPr>
              <a:t>says, 'There are twelve possible results for first and second place</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Dana </a:t>
            </a:r>
            <a:r>
              <a:rPr lang="en-US" sz="2400" dirty="0">
                <a:latin typeface="Arial" panose="020B0604020202020204" pitchFamily="34" charset="0"/>
                <a:cs typeface="Arial" panose="020B0604020202020204" pitchFamily="34" charset="0"/>
              </a:rPr>
              <a:t>says, There are four of us in the competition and two places for first and second, so there are only eight possible results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Who </a:t>
            </a:r>
            <a:r>
              <a:rPr lang="en-US" sz="2400" dirty="0">
                <a:latin typeface="Arial" panose="020B0604020202020204" pitchFamily="34" charset="0"/>
                <a:cs typeface="Arial" panose="020B0604020202020204" pitchFamily="34" charset="0"/>
              </a:rPr>
              <a:t>is correct? Explain.</a:t>
            </a:r>
          </a:p>
        </p:txBody>
      </p:sp>
      <p:sp>
        <p:nvSpPr>
          <p:cNvPr id="8" name="Title 1"/>
          <p:cNvSpPr>
            <a:spLocks noGrp="1"/>
          </p:cNvSpPr>
          <p:nvPr>
            <p:ph type="title"/>
          </p:nvPr>
        </p:nvSpPr>
        <p:spPr>
          <a:xfrm>
            <a:off x="35496" y="44624"/>
            <a:ext cx="7560840" cy="648072"/>
          </a:xfrm>
        </p:spPr>
        <p:txBody>
          <a:bodyPr>
            <a:noAutofit/>
          </a:bodyPr>
          <a:lstStyle/>
          <a:p>
            <a:r>
              <a:rPr lang="en-GB" dirty="0"/>
              <a:t>18 – Problem Solving</a:t>
            </a:r>
            <a:endParaRPr lang="en-GB" sz="4000" b="1" dirty="0" smtClean="0"/>
          </a:p>
        </p:txBody>
      </p:sp>
      <p:sp>
        <p:nvSpPr>
          <p:cNvPr id="9" name="Rectangle 8"/>
          <p:cNvSpPr/>
          <p:nvPr/>
        </p:nvSpPr>
        <p:spPr>
          <a:xfrm flipH="1">
            <a:off x="251520" y="5445224"/>
            <a:ext cx="5204539"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You could list all possible results to help you solve the problem. Work logically so you don't miss any.</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804708385"/>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573</a:t>
            </a:r>
            <a:endParaRPr lang="en-GB" sz="1400" b="1" dirty="0">
              <a:latin typeface="Calibri" panose="020F0502020204030204" pitchFamily="34" charset="0"/>
            </a:endParaRPr>
          </a:p>
        </p:txBody>
      </p:sp>
      <p:sp>
        <p:nvSpPr>
          <p:cNvPr id="3" name="Rectangle 2"/>
          <p:cNvSpPr/>
          <p:nvPr/>
        </p:nvSpPr>
        <p:spPr>
          <a:xfrm>
            <a:off x="251520" y="1196752"/>
            <a:ext cx="5256584" cy="4524315"/>
          </a:xfrm>
          <a:prstGeom prst="rect">
            <a:avLst/>
          </a:prstGeom>
        </p:spPr>
        <p:txBody>
          <a:bodyPr wrap="square">
            <a:spAutoFit/>
          </a:bodyPr>
          <a:lstStyle/>
          <a:p>
            <a:pPr marL="457200" indent="-457200">
              <a:buClr>
                <a:srgbClr val="C00000"/>
              </a:buClr>
              <a:buFont typeface="+mj-lt"/>
              <a:buAutoNum type="arabicPeriod" startAt="3"/>
              <a:tabLst>
                <a:tab pos="2514600" algn="l"/>
              </a:tabLst>
            </a:pPr>
            <a:r>
              <a:rPr lang="en-US" sz="2400" dirty="0">
                <a:latin typeface="Arial" panose="020B0604020202020204" pitchFamily="34" charset="0"/>
                <a:cs typeface="Arial" panose="020B0604020202020204" pitchFamily="34" charset="0"/>
              </a:rPr>
              <a:t>An aircraft pilot records the air temperature, in °C, at different heights (in metres) above sea level. The table shows three of his results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pilot predicts that the temperature at 2500 m above sea level will be -7°C. Explain.</a:t>
            </a:r>
          </a:p>
        </p:txBody>
      </p:sp>
      <p:sp>
        <p:nvSpPr>
          <p:cNvPr id="8" name="Title 1"/>
          <p:cNvSpPr>
            <a:spLocks noGrp="1"/>
          </p:cNvSpPr>
          <p:nvPr>
            <p:ph type="title"/>
          </p:nvPr>
        </p:nvSpPr>
        <p:spPr>
          <a:xfrm>
            <a:off x="35496" y="44624"/>
            <a:ext cx="7560840" cy="648072"/>
          </a:xfrm>
        </p:spPr>
        <p:txBody>
          <a:bodyPr>
            <a:noAutofit/>
          </a:bodyPr>
          <a:lstStyle/>
          <a:p>
            <a:r>
              <a:rPr lang="en-GB" dirty="0"/>
              <a:t>18 – Problem Solving</a:t>
            </a:r>
            <a:endParaRPr lang="en-GB" sz="4000" b="1" dirty="0" smtClean="0"/>
          </a:p>
        </p:txBody>
      </p:sp>
      <p:sp>
        <p:nvSpPr>
          <p:cNvPr id="9" name="Rectangle 8"/>
          <p:cNvSpPr/>
          <p:nvPr/>
        </p:nvSpPr>
        <p:spPr>
          <a:xfrm flipH="1">
            <a:off x="251520" y="5805264"/>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You could use a graph to help you solve the problem.</a:t>
            </a:r>
          </a:p>
        </p:txBody>
      </p:sp>
      <p:graphicFrame>
        <p:nvGraphicFramePr>
          <p:cNvPr id="7" name="Table 6"/>
          <p:cNvGraphicFramePr>
            <a:graphicFrameLocks noGrp="1"/>
          </p:cNvGraphicFramePr>
          <p:nvPr>
            <p:extLst>
              <p:ext uri="{D42A27DB-BD31-4B8C-83A1-F6EECF244321}">
                <p14:modId xmlns:p14="http://schemas.microsoft.com/office/powerpoint/2010/main" val="74912147"/>
              </p:ext>
            </p:extLst>
          </p:nvPr>
        </p:nvGraphicFramePr>
        <p:xfrm>
          <a:off x="309083" y="3248392"/>
          <a:ext cx="5146975" cy="1188720"/>
        </p:xfrm>
        <a:graphic>
          <a:graphicData uri="http://schemas.openxmlformats.org/drawingml/2006/table">
            <a:tbl>
              <a:tblPr firstRow="1" bandRow="1">
                <a:tableStyleId>{5940675A-B579-460E-94D1-54222C63F5DA}</a:tableStyleId>
              </a:tblPr>
              <a:tblGrid>
                <a:gridCol w="2506741"/>
                <a:gridCol w="880078"/>
                <a:gridCol w="880078"/>
                <a:gridCol w="880078"/>
              </a:tblGrid>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panose="020B0604020202020204" pitchFamily="34" charset="0"/>
                          <a:cs typeface="Arial" panose="020B0604020202020204" pitchFamily="34" charset="0"/>
                        </a:rPr>
                        <a:t>Height above sea level (m)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500</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1400</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2000</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200" b="1" dirty="0" smtClean="0">
                          <a:latin typeface="Arial" panose="020B0604020202020204" pitchFamily="34" charset="0"/>
                          <a:cs typeface="Arial" panose="020B0604020202020204" pitchFamily="34" charset="0"/>
                        </a:rPr>
                        <a:t>Temperature (°C)</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13</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4</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-2</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717791881"/>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573</a:t>
            </a:r>
            <a:endParaRPr lang="en-GB" sz="1400" b="1" dirty="0">
              <a:latin typeface="Calibri" panose="020F0502020204030204" pitchFamily="34" charset="0"/>
            </a:endParaRPr>
          </a:p>
        </p:txBody>
      </p:sp>
      <p:sp>
        <p:nvSpPr>
          <p:cNvPr id="3" name="Rectangle 2"/>
          <p:cNvSpPr/>
          <p:nvPr/>
        </p:nvSpPr>
        <p:spPr>
          <a:xfrm>
            <a:off x="251520" y="1196752"/>
            <a:ext cx="5256584" cy="4433521"/>
          </a:xfrm>
          <a:prstGeom prst="rect">
            <a:avLst/>
          </a:prstGeom>
        </p:spPr>
        <p:txBody>
          <a:bodyPr wrap="square">
            <a:spAutoFit/>
          </a:bodyPr>
          <a:lstStyle/>
          <a:p>
            <a:pPr marL="457200" indent="-457200">
              <a:buClr>
                <a:srgbClr val="C00000"/>
              </a:buClr>
              <a:buFont typeface="+mj-lt"/>
              <a:buAutoNum type="arabicPeriod" startAt="4"/>
              <a:tabLst>
                <a:tab pos="2514600" algn="l"/>
              </a:tabLst>
            </a:pPr>
            <a:r>
              <a:rPr lang="en-US" sz="2180" dirty="0">
                <a:latin typeface="Arial" panose="020B0604020202020204" pitchFamily="34" charset="0"/>
                <a:cs typeface="Arial" panose="020B0604020202020204" pitchFamily="34" charset="0"/>
              </a:rPr>
              <a:t>Two dog walkers meet at the corner of a park, 350 m x 235 m. They are both heading to the opposite corner. </a:t>
            </a:r>
            <a:br>
              <a:rPr lang="en-US" sz="2180" dirty="0">
                <a:latin typeface="Arial" panose="020B0604020202020204" pitchFamily="34" charset="0"/>
                <a:cs typeface="Arial" panose="020B0604020202020204" pitchFamily="34" charset="0"/>
              </a:rPr>
            </a:br>
            <a:r>
              <a:rPr lang="en-US" sz="2180" dirty="0" smtClean="0">
                <a:latin typeface="Arial" panose="020B0604020202020204" pitchFamily="34" charset="0"/>
                <a:cs typeface="Arial" panose="020B0604020202020204" pitchFamily="34" charset="0"/>
              </a:rPr>
              <a:t>They </a:t>
            </a:r>
            <a:r>
              <a:rPr lang="en-US" sz="2180" dirty="0">
                <a:latin typeface="Arial" panose="020B0604020202020204" pitchFamily="34" charset="0"/>
                <a:cs typeface="Arial" panose="020B0604020202020204" pitchFamily="34" charset="0"/>
              </a:rPr>
              <a:t>set off at the same time. The spaniel walker takes a path along two adjacent sides of the park, and walks at an average pace of 5.2 </a:t>
            </a:r>
            <a:r>
              <a:rPr lang="en-US" sz="2180" dirty="0" smtClean="0">
                <a:latin typeface="Arial" panose="020B0604020202020204" pitchFamily="34" charset="0"/>
                <a:cs typeface="Arial" panose="020B0604020202020204" pitchFamily="34" charset="0"/>
              </a:rPr>
              <a:t>km/h.</a:t>
            </a:r>
            <a:br>
              <a:rPr lang="en-US" sz="2180" dirty="0" smtClean="0">
                <a:latin typeface="Arial" panose="020B0604020202020204" pitchFamily="34" charset="0"/>
                <a:cs typeface="Arial" panose="020B0604020202020204" pitchFamily="34" charset="0"/>
              </a:rPr>
            </a:br>
            <a:r>
              <a:rPr lang="en-US" sz="2180" dirty="0" smtClean="0">
                <a:latin typeface="Arial" panose="020B0604020202020204" pitchFamily="34" charset="0"/>
                <a:cs typeface="Arial" panose="020B0604020202020204" pitchFamily="34" charset="0"/>
              </a:rPr>
              <a:t>The Labrador </a:t>
            </a:r>
            <a:r>
              <a:rPr lang="en-US" sz="2180" dirty="0">
                <a:latin typeface="Arial" panose="020B0604020202020204" pitchFamily="34" charset="0"/>
                <a:cs typeface="Arial" panose="020B0604020202020204" pitchFamily="34" charset="0"/>
              </a:rPr>
              <a:t>walker takes a different path across the diagonal of the park and walks at an average pace of 4.3 </a:t>
            </a:r>
            <a:r>
              <a:rPr lang="en-US" sz="2180" dirty="0" smtClean="0">
                <a:latin typeface="Arial" panose="020B0604020202020204" pitchFamily="34" charset="0"/>
                <a:cs typeface="Arial" panose="020B0604020202020204" pitchFamily="34" charset="0"/>
              </a:rPr>
              <a:t>km/h.</a:t>
            </a:r>
            <a:br>
              <a:rPr lang="en-US" sz="2180" dirty="0" smtClean="0">
                <a:latin typeface="Arial" panose="020B0604020202020204" pitchFamily="34" charset="0"/>
                <a:cs typeface="Arial" panose="020B0604020202020204" pitchFamily="34" charset="0"/>
              </a:rPr>
            </a:br>
            <a:r>
              <a:rPr lang="en-US" sz="2180" dirty="0" smtClean="0">
                <a:latin typeface="Arial" panose="020B0604020202020204" pitchFamily="34" charset="0"/>
                <a:cs typeface="Arial" panose="020B0604020202020204" pitchFamily="34" charset="0"/>
              </a:rPr>
              <a:t>Which </a:t>
            </a:r>
            <a:r>
              <a:rPr lang="en-US" sz="2180" dirty="0">
                <a:latin typeface="Arial" panose="020B0604020202020204" pitchFamily="34" charset="0"/>
                <a:cs typeface="Arial" panose="020B0604020202020204" pitchFamily="34" charset="0"/>
              </a:rPr>
              <a:t>dog walker gets to the opposite corner first? Explain.</a:t>
            </a:r>
          </a:p>
        </p:txBody>
      </p:sp>
      <p:sp>
        <p:nvSpPr>
          <p:cNvPr id="8" name="Title 1"/>
          <p:cNvSpPr>
            <a:spLocks noGrp="1"/>
          </p:cNvSpPr>
          <p:nvPr>
            <p:ph type="title"/>
          </p:nvPr>
        </p:nvSpPr>
        <p:spPr>
          <a:xfrm>
            <a:off x="35496" y="44624"/>
            <a:ext cx="7560840" cy="648072"/>
          </a:xfrm>
        </p:spPr>
        <p:txBody>
          <a:bodyPr>
            <a:noAutofit/>
          </a:bodyPr>
          <a:lstStyle/>
          <a:p>
            <a:r>
              <a:rPr lang="en-GB" dirty="0"/>
              <a:t>18 – Problem Solving</a:t>
            </a:r>
            <a:endParaRPr lang="en-GB" sz="4000" b="1" dirty="0" smtClean="0"/>
          </a:p>
        </p:txBody>
      </p:sp>
      <p:sp>
        <p:nvSpPr>
          <p:cNvPr id="9" name="Rectangle 8"/>
          <p:cNvSpPr/>
          <p:nvPr/>
        </p:nvSpPr>
        <p:spPr>
          <a:xfrm flipH="1">
            <a:off x="251520" y="5805264"/>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Q4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You could use a geometric sketch to help you solve the problem.</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971312746"/>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574</a:t>
            </a:r>
            <a:endParaRPr lang="en-GB" sz="1400" b="1" dirty="0">
              <a:latin typeface="Calibri" panose="020F0502020204030204" pitchFamily="34" charset="0"/>
            </a:endParaRPr>
          </a:p>
        </p:txBody>
      </p:sp>
      <p:sp>
        <p:nvSpPr>
          <p:cNvPr id="3" name="Rectangle 2"/>
          <p:cNvSpPr/>
          <p:nvPr/>
        </p:nvSpPr>
        <p:spPr>
          <a:xfrm>
            <a:off x="251520" y="1196752"/>
            <a:ext cx="5256584" cy="3431709"/>
          </a:xfrm>
          <a:prstGeom prst="rect">
            <a:avLst/>
          </a:prstGeom>
        </p:spPr>
        <p:txBody>
          <a:bodyPr wrap="square">
            <a:spAutoFit/>
          </a:bodyPr>
          <a:lstStyle/>
          <a:p>
            <a:pPr marL="344488" indent="-344488">
              <a:buClr>
                <a:srgbClr val="C00000"/>
              </a:buClr>
              <a:buFont typeface="+mj-lt"/>
              <a:buAutoNum type="arabicPeriod" startAt="5"/>
              <a:tabLst>
                <a:tab pos="2514600" algn="l"/>
              </a:tabLst>
            </a:pPr>
            <a:r>
              <a:rPr lang="en-US" sz="2170" dirty="0">
                <a:latin typeface="Arial" panose="020B0604020202020204" pitchFamily="34" charset="0"/>
                <a:cs typeface="Arial" panose="020B0604020202020204" pitchFamily="34" charset="0"/>
              </a:rPr>
              <a:t>These urns of </a:t>
            </a:r>
            <a:r>
              <a:rPr lang="en-US" sz="2170" dirty="0" smtClean="0">
                <a:latin typeface="Arial" panose="020B0604020202020204" pitchFamily="34" charset="0"/>
                <a:cs typeface="Arial" panose="020B0604020202020204" pitchFamily="34" charset="0"/>
              </a:rPr>
              <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sunflower </a:t>
            </a:r>
            <a:r>
              <a:rPr lang="en-US" sz="2170" dirty="0">
                <a:latin typeface="Arial" panose="020B0604020202020204" pitchFamily="34" charset="0"/>
                <a:cs typeface="Arial" panose="020B0604020202020204" pitchFamily="34" charset="0"/>
              </a:rPr>
              <a:t>oil are </a:t>
            </a:r>
            <a:r>
              <a:rPr lang="en-US" sz="2170" dirty="0" smtClean="0">
                <a:latin typeface="Arial" panose="020B0604020202020204" pitchFamily="34" charset="0"/>
                <a:cs typeface="Arial" panose="020B0604020202020204" pitchFamily="34" charset="0"/>
              </a:rPr>
              <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mathematically </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similar</a:t>
            </a:r>
            <a:r>
              <a:rPr lang="en-US" sz="2170" dirty="0">
                <a:latin typeface="Arial" panose="020B0604020202020204" pitchFamily="34" charset="0"/>
                <a:cs typeface="Arial" panose="020B0604020202020204" pitchFamily="34" charset="0"/>
              </a:rPr>
              <a:t>.</a:t>
            </a:r>
            <a:br>
              <a:rPr lang="en-US" sz="2170" dirty="0">
                <a:latin typeface="Arial" panose="020B0604020202020204" pitchFamily="34" charset="0"/>
                <a:cs typeface="Arial" panose="020B0604020202020204" pitchFamily="34" charset="0"/>
              </a:rPr>
            </a:br>
            <a:r>
              <a:rPr lang="en-US" sz="2170" dirty="0">
                <a:latin typeface="Arial" panose="020B0604020202020204" pitchFamily="34" charset="0"/>
                <a:cs typeface="Arial" panose="020B0604020202020204" pitchFamily="34" charset="0"/>
              </a:rPr>
              <a:t/>
            </a:r>
            <a:br>
              <a:rPr lang="en-US" sz="2170" dirty="0">
                <a:latin typeface="Arial" panose="020B0604020202020204" pitchFamily="34" charset="0"/>
                <a:cs typeface="Arial" panose="020B0604020202020204" pitchFamily="34" charset="0"/>
              </a:rPr>
            </a:br>
            <a:r>
              <a:rPr lang="en-US" sz="2170" dirty="0">
                <a:latin typeface="Arial" panose="020B0604020202020204" pitchFamily="34" charset="0"/>
                <a:cs typeface="Arial" panose="020B0604020202020204" pitchFamily="34" charset="0"/>
              </a:rPr>
              <a:t>Maria says, 'The large urn holds 1 litre 290 millilitres (to the nearest millilitre</a:t>
            </a:r>
            <a:r>
              <a:rPr lang="en-US" sz="2170" dirty="0" smtClean="0">
                <a:latin typeface="Arial" panose="020B0604020202020204" pitchFamily="34" charset="0"/>
                <a:cs typeface="Arial" panose="020B0604020202020204" pitchFamily="34" charset="0"/>
              </a:rPr>
              <a:t>)'.</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Alexandra </a:t>
            </a:r>
            <a:r>
              <a:rPr lang="en-US" sz="2170" dirty="0">
                <a:latin typeface="Arial" panose="020B0604020202020204" pitchFamily="34" charset="0"/>
                <a:cs typeface="Arial" panose="020B0604020202020204" pitchFamily="34" charset="0"/>
              </a:rPr>
              <a:t>says, 'The large urn holds 8 litres 718 millilitres (to the nearest millilitre</a:t>
            </a:r>
            <a:r>
              <a:rPr lang="en-US" sz="2170" dirty="0" smtClean="0">
                <a:latin typeface="Arial" panose="020B0604020202020204" pitchFamily="34" charset="0"/>
                <a:cs typeface="Arial" panose="020B0604020202020204" pitchFamily="34" charset="0"/>
              </a:rPr>
              <a:t>)'. Who </a:t>
            </a:r>
            <a:r>
              <a:rPr lang="en-US" sz="2170" dirty="0">
                <a:latin typeface="Arial" panose="020B0604020202020204" pitchFamily="34" charset="0"/>
                <a:cs typeface="Arial" panose="020B0604020202020204" pitchFamily="34" charset="0"/>
              </a:rPr>
              <a:t>is correct? Explain.</a:t>
            </a:r>
          </a:p>
        </p:txBody>
      </p:sp>
      <p:sp>
        <p:nvSpPr>
          <p:cNvPr id="8" name="Title 1"/>
          <p:cNvSpPr>
            <a:spLocks noGrp="1"/>
          </p:cNvSpPr>
          <p:nvPr>
            <p:ph type="title"/>
          </p:nvPr>
        </p:nvSpPr>
        <p:spPr>
          <a:xfrm>
            <a:off x="35496" y="44624"/>
            <a:ext cx="7560840" cy="648072"/>
          </a:xfrm>
        </p:spPr>
        <p:txBody>
          <a:bodyPr>
            <a:noAutofit/>
          </a:bodyPr>
          <a:lstStyle/>
          <a:p>
            <a:r>
              <a:rPr lang="en-GB" dirty="0"/>
              <a:t>18 – Problem Solving</a:t>
            </a:r>
            <a:endParaRPr lang="en-GB" sz="4000" b="1" dirty="0" smtClean="0"/>
          </a:p>
        </p:txBody>
      </p:sp>
      <p:sp>
        <p:nvSpPr>
          <p:cNvPr id="9" name="Rectangle 8"/>
          <p:cNvSpPr/>
          <p:nvPr/>
        </p:nvSpPr>
        <p:spPr>
          <a:xfrm flipH="1">
            <a:off x="251520" y="4658360"/>
            <a:ext cx="5204539"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2122488" algn="l"/>
              </a:tabLst>
            </a:pPr>
            <a:r>
              <a:rPr lang="en-US" sz="2000" b="1" dirty="0" smtClean="0">
                <a:solidFill>
                  <a:srgbClr val="C00000"/>
                </a:solidFill>
                <a:latin typeface="Arial" panose="020B0604020202020204" pitchFamily="34" charset="0"/>
                <a:cs typeface="Arial" panose="020B0604020202020204" pitchFamily="34" charset="0"/>
              </a:rPr>
              <a:t>Q5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Volume scale factor = (</a:t>
            </a:r>
            <a:r>
              <a:rPr lang="en-US" sz="2000" dirty="0" smtClean="0">
                <a:solidFill>
                  <a:schemeClr val="tx1"/>
                </a:solidFill>
                <a:latin typeface="Arial" panose="020B0604020202020204" pitchFamily="34" charset="0"/>
                <a:cs typeface="Arial" panose="020B0604020202020204" pitchFamily="34" charset="0"/>
              </a:rPr>
              <a:t>linear </a:t>
            </a:r>
            <a:r>
              <a:rPr lang="en-US" sz="2000" dirty="0">
                <a:solidFill>
                  <a:schemeClr val="tx1"/>
                </a:solidFill>
                <a:latin typeface="Arial" panose="020B0604020202020204" pitchFamily="34" charset="0"/>
                <a:cs typeface="Arial" panose="020B0604020202020204" pitchFamily="34" charset="0"/>
              </a:rPr>
              <a:t>scale factor)</a:t>
            </a:r>
            <a:r>
              <a:rPr lang="en-US" sz="2000" baseline="30000" dirty="0">
                <a:solidFill>
                  <a:schemeClr val="tx1"/>
                </a:solidFill>
                <a:latin typeface="Arial" panose="020B0604020202020204" pitchFamily="34" charset="0"/>
                <a:cs typeface="Arial" panose="020B0604020202020204" pitchFamily="34" charset="0"/>
              </a:rPr>
              <a:t>3</a:t>
            </a:r>
            <a:r>
              <a:rPr lang="en-US" sz="2000" dirty="0">
                <a:solidFill>
                  <a:schemeClr val="tx1"/>
                </a:solidFill>
                <a:latin typeface="Arial" panose="020B0604020202020204" pitchFamily="34" charset="0"/>
                <a:cs typeface="Arial" panose="020B0604020202020204" pitchFamily="34" charset="0"/>
              </a:rPr>
              <a:t> You could use an arrow diagram to help you solve the </a:t>
            </a:r>
            <a:r>
              <a:rPr lang="en-US" sz="2000" dirty="0" smtClean="0">
                <a:solidFill>
                  <a:schemeClr val="tx1"/>
                </a:solidFill>
                <a:latin typeface="Arial" panose="020B0604020202020204" pitchFamily="34" charset="0"/>
                <a:cs typeface="Arial" panose="020B0604020202020204" pitchFamily="34" charset="0"/>
              </a:rPr>
              <a:t>problem</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Height  Volume</a:t>
            </a: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b="1" dirty="0" smtClean="0">
                <a:solidFill>
                  <a:schemeClr val="tx1"/>
                </a:solidFill>
                <a:latin typeface="Arial" panose="020B0604020202020204" pitchFamily="34" charset="0"/>
                <a:cs typeface="Arial" panose="020B0604020202020204" pitchFamily="34" charset="0"/>
              </a:rPr>
              <a:t>Small Bottle</a:t>
            </a:r>
            <a:br>
              <a:rPr lang="en-US" sz="2000" b="1" dirty="0" smtClean="0">
                <a:solidFill>
                  <a:schemeClr val="tx1"/>
                </a:solidFill>
                <a:latin typeface="Arial" panose="020B0604020202020204" pitchFamily="34" charset="0"/>
                <a:cs typeface="Arial" panose="020B0604020202020204" pitchFamily="34" charset="0"/>
              </a:rPr>
            </a:br>
            <a:r>
              <a:rPr lang="en-US" sz="2000" b="1" dirty="0" smtClean="0">
                <a:solidFill>
                  <a:schemeClr val="tx1"/>
                </a:solidFill>
                <a:latin typeface="Arial" panose="020B0604020202020204" pitchFamily="34" charset="0"/>
                <a:cs typeface="Arial" panose="020B0604020202020204" pitchFamily="34" charset="0"/>
              </a:rPr>
              <a:t>Marge Bottle</a:t>
            </a:r>
            <a:endParaRPr lang="en-US" sz="2000" b="1"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40353" y="1196752"/>
            <a:ext cx="2567751" cy="1514313"/>
          </a:xfrm>
          <a:prstGeom prst="rect">
            <a:avLst/>
          </a:prstGeom>
        </p:spPr>
      </p:pic>
      <p:sp>
        <p:nvSpPr>
          <p:cNvPr id="4" name="TextBox 3"/>
          <p:cNvSpPr txBox="1"/>
          <p:nvPr/>
        </p:nvSpPr>
        <p:spPr>
          <a:xfrm>
            <a:off x="1970464" y="5991671"/>
            <a:ext cx="3419526" cy="461665"/>
          </a:xfrm>
          <a:prstGeom prst="rect">
            <a:avLst/>
          </a:prstGeom>
          <a:noFill/>
        </p:spPr>
        <p:txBody>
          <a:bodyPr wrap="none" rtlCol="0">
            <a:spAutoFit/>
          </a:bodyPr>
          <a:lstStyle/>
          <a:p>
            <a:r>
              <a:rPr lang="en-US" sz="2400" dirty="0" smtClean="0">
                <a:solidFill>
                  <a:srgbClr val="C00000"/>
                </a:solidFill>
              </a:rPr>
              <a:t>x </a:t>
            </a:r>
            <a:r>
              <a:rPr lang="en-US" sz="2400" dirty="0" smtClean="0">
                <a:solidFill>
                  <a:srgbClr val="C00000"/>
                </a:solidFill>
                <a:sym typeface="Wingdings" panose="05000000000000000000" pitchFamily="2" charset="2"/>
              </a:rPr>
              <a:t>                           </a:t>
            </a:r>
            <a:r>
              <a:rPr lang="en-US" sz="2400" dirty="0" smtClean="0">
                <a:solidFill>
                  <a:srgbClr val="C00000"/>
                </a:solidFill>
              </a:rPr>
              <a:t>x</a:t>
            </a:r>
            <a:r>
              <a:rPr lang="en-US" sz="2400" dirty="0" smtClean="0">
                <a:solidFill>
                  <a:srgbClr val="C00000"/>
                </a:solidFill>
                <a:sym typeface="Wingdings" panose="05000000000000000000" pitchFamily="2" charset="2"/>
              </a:rPr>
              <a:t></a:t>
            </a:r>
            <a:endParaRPr lang="en-US" sz="2400" dirty="0">
              <a:solidFill>
                <a:srgbClr val="C00000"/>
              </a:solidFill>
            </a:endParaRPr>
          </a:p>
        </p:txBody>
      </p:sp>
      <p:sp>
        <p:nvSpPr>
          <p:cNvPr id="10" name="Arc 9"/>
          <p:cNvSpPr/>
          <p:nvPr/>
        </p:nvSpPr>
        <p:spPr>
          <a:xfrm rot="4054627">
            <a:off x="4279285" y="5947970"/>
            <a:ext cx="483630" cy="533743"/>
          </a:xfrm>
          <a:prstGeom prst="arc">
            <a:avLst>
              <a:gd name="adj1" fmla="val 13078114"/>
              <a:gd name="adj2" fmla="val 42882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5817046" flipV="1">
            <a:off x="2552407" y="6005687"/>
            <a:ext cx="498538" cy="434663"/>
          </a:xfrm>
          <a:prstGeom prst="arc">
            <a:avLst>
              <a:gd name="adj1" fmla="val 13078114"/>
              <a:gd name="adj2" fmla="val 42882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2139199484"/>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574</a:t>
            </a:r>
            <a:endParaRPr lang="en-GB" sz="1400" b="1" dirty="0">
              <a:latin typeface="Calibri" panose="020F0502020204030204" pitchFamily="34" charset="0"/>
            </a:endParaRPr>
          </a:p>
        </p:txBody>
      </p:sp>
      <p:sp>
        <p:nvSpPr>
          <p:cNvPr id="3" name="Rectangle 2"/>
          <p:cNvSpPr/>
          <p:nvPr/>
        </p:nvSpPr>
        <p:spPr>
          <a:xfrm>
            <a:off x="251520" y="1196752"/>
            <a:ext cx="5256584" cy="4433521"/>
          </a:xfrm>
          <a:prstGeom prst="rect">
            <a:avLst/>
          </a:prstGeom>
        </p:spPr>
        <p:txBody>
          <a:bodyPr wrap="square">
            <a:spAutoFit/>
          </a:bodyPr>
          <a:lstStyle/>
          <a:p>
            <a:pPr marL="457200" indent="-457200">
              <a:buClr>
                <a:srgbClr val="C00000"/>
              </a:buClr>
              <a:buFont typeface="+mj-lt"/>
              <a:buAutoNum type="arabicPeriod" startAt="6"/>
              <a:tabLst>
                <a:tab pos="2514600" algn="l"/>
              </a:tabLst>
            </a:pPr>
            <a:r>
              <a:rPr lang="en-US" sz="2170" b="1" dirty="0">
                <a:solidFill>
                  <a:srgbClr val="C00000"/>
                </a:solidFill>
                <a:latin typeface="Arial" panose="020B0604020202020204" pitchFamily="34" charset="0"/>
                <a:cs typeface="Arial" panose="020B0604020202020204" pitchFamily="34" charset="0"/>
              </a:rPr>
              <a:t>Finance</a:t>
            </a:r>
            <a:r>
              <a:rPr lang="en-US" sz="2170" dirty="0">
                <a:solidFill>
                  <a:srgbClr val="C00000"/>
                </a:solidFill>
                <a:latin typeface="Arial" panose="020B0604020202020204" pitchFamily="34" charset="0"/>
                <a:cs typeface="Arial" panose="020B0604020202020204" pitchFamily="34" charset="0"/>
              </a:rPr>
              <a:t> </a:t>
            </a:r>
            <a:r>
              <a:rPr lang="en-US" sz="2170" dirty="0">
                <a:latin typeface="Arial" panose="020B0604020202020204" pitchFamily="34" charset="0"/>
                <a:cs typeface="Arial" panose="020B0604020202020204" pitchFamily="34" charset="0"/>
              </a:rPr>
              <a:t>Ross earns a bonus. It is 15% of his annual </a:t>
            </a:r>
            <a:r>
              <a:rPr lang="en-US" sz="2170" dirty="0" smtClean="0">
                <a:latin typeface="Arial" panose="020B0604020202020204" pitchFamily="34" charset="0"/>
                <a:cs typeface="Arial" panose="020B0604020202020204" pitchFamily="34" charset="0"/>
              </a:rPr>
              <a:t>salary.</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He </a:t>
            </a:r>
            <a:r>
              <a:rPr lang="en-US" sz="2170" dirty="0">
                <a:latin typeface="Arial" panose="020B0604020202020204" pitchFamily="34" charset="0"/>
                <a:cs typeface="Arial" panose="020B0604020202020204" pitchFamily="34" charset="0"/>
              </a:rPr>
              <a:t>spends 40% of his bonus on a holiday and j of the remainder on a laptop. £1890 of his bonus is </a:t>
            </a:r>
            <a:r>
              <a:rPr lang="en-US" sz="2170" dirty="0" smtClean="0">
                <a:latin typeface="Arial" panose="020B0604020202020204" pitchFamily="34" charset="0"/>
                <a:cs typeface="Arial" panose="020B0604020202020204" pitchFamily="34" charset="0"/>
              </a:rPr>
              <a:t>left.</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Antony </a:t>
            </a:r>
            <a:r>
              <a:rPr lang="en-US" sz="2170" dirty="0">
                <a:latin typeface="Arial" panose="020B0604020202020204" pitchFamily="34" charset="0"/>
                <a:cs typeface="Arial" panose="020B0604020202020204" pitchFamily="34" charset="0"/>
              </a:rPr>
              <a:t>also earns a bonus. It is 12.5% of his annual </a:t>
            </a:r>
            <a:r>
              <a:rPr lang="en-US" sz="2170" dirty="0" smtClean="0">
                <a:latin typeface="Arial" panose="020B0604020202020204" pitchFamily="34" charset="0"/>
                <a:cs typeface="Arial" panose="020B0604020202020204" pitchFamily="34" charset="0"/>
              </a:rPr>
              <a:t>salary.</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He </a:t>
            </a:r>
            <a:r>
              <a:rPr lang="en-US" sz="2170" dirty="0">
                <a:latin typeface="Arial" panose="020B0604020202020204" pitchFamily="34" charset="0"/>
                <a:cs typeface="Arial" panose="020B0604020202020204" pitchFamily="34" charset="0"/>
              </a:rPr>
              <a:t>spends 45% of his bonus on a holiday and } of the remainder on a lawnmower. £1650 of his bonus is </a:t>
            </a:r>
            <a:r>
              <a:rPr lang="en-US" sz="2170" dirty="0" smtClean="0">
                <a:latin typeface="Arial" panose="020B0604020202020204" pitchFamily="34" charset="0"/>
                <a:cs typeface="Arial" panose="020B0604020202020204" pitchFamily="34" charset="0"/>
              </a:rPr>
              <a:t>left.</a:t>
            </a:r>
            <a:br>
              <a:rPr lang="en-US" sz="2170" dirty="0" smtClean="0">
                <a:latin typeface="Arial" panose="020B0604020202020204" pitchFamily="34" charset="0"/>
                <a:cs typeface="Arial" panose="020B0604020202020204" pitchFamily="34" charset="0"/>
              </a:rPr>
            </a:br>
            <a:r>
              <a:rPr lang="en-US" sz="2170" dirty="0" smtClean="0">
                <a:latin typeface="Arial" panose="020B0604020202020204" pitchFamily="34" charset="0"/>
                <a:cs typeface="Arial" panose="020B0604020202020204" pitchFamily="34" charset="0"/>
              </a:rPr>
              <a:t>Who </a:t>
            </a:r>
            <a:r>
              <a:rPr lang="en-US" sz="2170" dirty="0">
                <a:latin typeface="Arial" panose="020B0604020202020204" pitchFamily="34" charset="0"/>
                <a:cs typeface="Arial" panose="020B0604020202020204" pitchFamily="34" charset="0"/>
              </a:rPr>
              <a:t>earns the bigger annual salary? </a:t>
            </a:r>
            <a:r>
              <a:rPr lang="en-US" sz="2170" dirty="0" smtClean="0">
                <a:latin typeface="Arial" panose="020B0604020202020204" pitchFamily="34" charset="0"/>
                <a:cs typeface="Arial" panose="020B0604020202020204" pitchFamily="34" charset="0"/>
              </a:rPr>
              <a:t>Explain</a:t>
            </a:r>
            <a:r>
              <a:rPr lang="en-US" sz="2170" dirty="0">
                <a:latin typeface="Arial" panose="020B0604020202020204" pitchFamily="34" charset="0"/>
                <a:cs typeface="Arial" panose="020B0604020202020204" pitchFamily="34" charset="0"/>
              </a:rPr>
              <a:t>.</a:t>
            </a:r>
          </a:p>
        </p:txBody>
      </p:sp>
      <p:sp>
        <p:nvSpPr>
          <p:cNvPr id="8" name="Title 1"/>
          <p:cNvSpPr>
            <a:spLocks noGrp="1"/>
          </p:cNvSpPr>
          <p:nvPr>
            <p:ph type="title"/>
          </p:nvPr>
        </p:nvSpPr>
        <p:spPr>
          <a:xfrm>
            <a:off x="35496" y="44624"/>
            <a:ext cx="7560840" cy="648072"/>
          </a:xfrm>
        </p:spPr>
        <p:txBody>
          <a:bodyPr>
            <a:noAutofit/>
          </a:bodyPr>
          <a:lstStyle/>
          <a:p>
            <a:r>
              <a:rPr lang="en-GB" dirty="0"/>
              <a:t>18 – Problem Solving</a:t>
            </a:r>
            <a:endParaRPr lang="en-GB" sz="4000" b="1" dirty="0" smtClean="0"/>
          </a:p>
        </p:txBody>
      </p:sp>
      <p:sp>
        <p:nvSpPr>
          <p:cNvPr id="9" name="Rectangle 8"/>
          <p:cNvSpPr/>
          <p:nvPr/>
        </p:nvSpPr>
        <p:spPr>
          <a:xfrm flipH="1">
            <a:off x="251520" y="5589240"/>
            <a:ext cx="5204539"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2122488" algn="l"/>
              </a:tabLst>
            </a:pPr>
            <a:r>
              <a:rPr lang="en-US" sz="2000" b="1" dirty="0" smtClean="0">
                <a:solidFill>
                  <a:srgbClr val="C00000"/>
                </a:solidFill>
                <a:latin typeface="Arial" panose="020B0604020202020204" pitchFamily="34" charset="0"/>
                <a:cs typeface="Arial" panose="020B0604020202020204" pitchFamily="34" charset="0"/>
              </a:rPr>
              <a:t>Q6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You could use bar models (one for Ross and one for Antony) to help you solve the problem.</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332372403"/>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574</a:t>
            </a:r>
            <a:endParaRPr lang="en-GB" sz="1400" b="1" dirty="0">
              <a:latin typeface="Calibri" panose="020F0502020204030204" pitchFamily="34" charset="0"/>
            </a:endParaRPr>
          </a:p>
        </p:txBody>
      </p:sp>
      <p:sp>
        <p:nvSpPr>
          <p:cNvPr id="3" name="Rectangle 2"/>
          <p:cNvSpPr/>
          <p:nvPr/>
        </p:nvSpPr>
        <p:spPr>
          <a:xfrm>
            <a:off x="251520" y="1196752"/>
            <a:ext cx="5256584" cy="5647700"/>
          </a:xfrm>
          <a:prstGeom prst="rect">
            <a:avLst/>
          </a:prstGeom>
        </p:spPr>
        <p:txBody>
          <a:bodyPr wrap="square">
            <a:spAutoFit/>
          </a:bodyPr>
          <a:lstStyle/>
          <a:p>
            <a:pPr marL="344488" indent="-344488">
              <a:buClr>
                <a:srgbClr val="C00000"/>
              </a:buClr>
              <a:buFont typeface="+mj-lt"/>
              <a:buAutoNum type="arabicPeriod" startAt="7"/>
              <a:tabLst>
                <a:tab pos="2514600" algn="l"/>
              </a:tabLst>
            </a:pPr>
            <a:r>
              <a:rPr lang="en-US" sz="1900" dirty="0" smtClean="0">
                <a:latin typeface="Arial" panose="020B0604020202020204" pitchFamily="34" charset="0"/>
                <a:cs typeface="Arial" panose="020B0604020202020204" pitchFamily="34" charset="0"/>
              </a:rPr>
              <a:t>Every </a:t>
            </a:r>
            <a:r>
              <a:rPr lang="en-US" sz="1900" dirty="0">
                <a:latin typeface="Arial" panose="020B0604020202020204" pitchFamily="34" charset="0"/>
                <a:cs typeface="Arial" panose="020B0604020202020204" pitchFamily="34" charset="0"/>
              </a:rPr>
              <a:t>autumn, orchard owners employ apple pickers. Each day, an apple picker picks, on average, 15 bags of apples. Each bag of apples weighs, on average, 18kg. The apples are packed into trays that, on average, contain 620g of </a:t>
            </a:r>
            <a:r>
              <a:rPr lang="en-US" sz="1900" dirty="0" smtClean="0">
                <a:latin typeface="Arial" panose="020B0604020202020204" pitchFamily="34" charset="0"/>
                <a:cs typeface="Arial" panose="020B0604020202020204" pitchFamily="34" charset="0"/>
              </a:rPr>
              <a:t>apples.</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One </a:t>
            </a:r>
            <a:r>
              <a:rPr lang="en-US" sz="1900" dirty="0">
                <a:latin typeface="Arial" panose="020B0604020202020204" pitchFamily="34" charset="0"/>
                <a:cs typeface="Arial" panose="020B0604020202020204" pitchFamily="34" charset="0"/>
              </a:rPr>
              <a:t>orchard owner's target is to have 10800 trays of apples at the end of every </a:t>
            </a:r>
            <a:r>
              <a:rPr lang="en-US" sz="1900" dirty="0" smtClean="0">
                <a:latin typeface="Arial" panose="020B0604020202020204" pitchFamily="34" charset="0"/>
                <a:cs typeface="Arial" panose="020B0604020202020204" pitchFamily="34" charset="0"/>
              </a:rPr>
              <a:t>day.</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He </a:t>
            </a:r>
            <a:r>
              <a:rPr lang="en-US" sz="1900" dirty="0">
                <a:latin typeface="Arial" panose="020B0604020202020204" pitchFamily="34" charset="0"/>
                <a:cs typeface="Arial" panose="020B0604020202020204" pitchFamily="34" charset="0"/>
              </a:rPr>
              <a:t>says that to achieve this he must employ at least 25 apple pickers. Explain</a:t>
            </a:r>
            <a:r>
              <a:rPr lang="en-US" sz="1900" dirty="0" smtClean="0">
                <a:latin typeface="Arial" panose="020B0604020202020204" pitchFamily="34" charset="0"/>
                <a:cs typeface="Arial" panose="020B0604020202020204" pitchFamily="34" charset="0"/>
              </a:rPr>
              <a:t>.</a:t>
            </a:r>
            <a:br>
              <a:rPr lang="en-US" sz="19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endParaRPr lang="en-US" sz="1900" dirty="0" smtClean="0">
              <a:latin typeface="Arial" panose="020B0604020202020204" pitchFamily="34" charset="0"/>
              <a:cs typeface="Arial" panose="020B0604020202020204" pitchFamily="34" charset="0"/>
            </a:endParaRPr>
          </a:p>
          <a:p>
            <a:pPr marL="344488" indent="-344488">
              <a:buClr>
                <a:srgbClr val="C00000"/>
              </a:buClr>
              <a:buFont typeface="+mj-lt"/>
              <a:buAutoNum type="arabicPeriod" startAt="7"/>
              <a:tabLst>
                <a:tab pos="2514600" algn="l"/>
              </a:tabLst>
            </a:pPr>
            <a:r>
              <a:rPr lang="en-US" sz="1900" b="1" dirty="0">
                <a:solidFill>
                  <a:srgbClr val="C00000"/>
                </a:solidFill>
                <a:latin typeface="Arial" panose="020B0604020202020204" pitchFamily="34" charset="0"/>
                <a:cs typeface="Arial" panose="020B0604020202020204" pitchFamily="34" charset="0"/>
              </a:rPr>
              <a:t>Reflect</a:t>
            </a:r>
            <a:r>
              <a:rPr lang="en-US" sz="1900" dirty="0">
                <a:solidFill>
                  <a:srgbClr val="C00000"/>
                </a:solidFill>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What clues are there in a question that help you decide which problem-solving strategy to use?</a:t>
            </a:r>
          </a:p>
        </p:txBody>
      </p:sp>
      <p:sp>
        <p:nvSpPr>
          <p:cNvPr id="8" name="Title 1"/>
          <p:cNvSpPr>
            <a:spLocks noGrp="1"/>
          </p:cNvSpPr>
          <p:nvPr>
            <p:ph type="title"/>
          </p:nvPr>
        </p:nvSpPr>
        <p:spPr>
          <a:xfrm>
            <a:off x="35496" y="44624"/>
            <a:ext cx="7560840" cy="648072"/>
          </a:xfrm>
        </p:spPr>
        <p:txBody>
          <a:bodyPr>
            <a:noAutofit/>
          </a:bodyPr>
          <a:lstStyle/>
          <a:p>
            <a:r>
              <a:rPr lang="en-GB" dirty="0"/>
              <a:t>18 – Problem Solving</a:t>
            </a:r>
            <a:endParaRPr lang="en-GB" sz="4000" b="1" dirty="0" smtClean="0"/>
          </a:p>
        </p:txBody>
      </p:sp>
      <p:sp>
        <p:nvSpPr>
          <p:cNvPr id="9" name="Rectangle 8"/>
          <p:cNvSpPr/>
          <p:nvPr/>
        </p:nvSpPr>
        <p:spPr>
          <a:xfrm flipH="1">
            <a:off x="251520" y="4471372"/>
            <a:ext cx="5204539" cy="126188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tabLst>
                <a:tab pos="2122488" algn="l"/>
              </a:tabLst>
            </a:pPr>
            <a:r>
              <a:rPr lang="en-US" sz="1900" b="1" dirty="0" smtClean="0">
                <a:solidFill>
                  <a:srgbClr val="C00000"/>
                </a:solidFill>
                <a:latin typeface="Arial" panose="020B0604020202020204" pitchFamily="34" charset="0"/>
                <a:cs typeface="Arial" panose="020B0604020202020204" pitchFamily="34" charset="0"/>
              </a:rPr>
              <a:t>Q7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Vou could use x for the unknown. Read each sentence, one at a time, to build an equation that you can solve for x. Beware of different units.</a:t>
            </a:r>
            <a:endParaRPr lang="en-US" sz="1900" b="1"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934867422"/>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48064" y="2140975"/>
            <a:ext cx="3632084" cy="445637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2060848"/>
                <a:ext cx="4896544" cy="4607223"/>
              </a:xfrm>
              <a:prstGeom prst="rect">
                <a:avLst/>
              </a:prstGeom>
            </p:spPr>
            <p:txBody>
              <a:bodyPr wrap="square">
                <a:spAutoFit/>
              </a:bodyPr>
              <a:lstStyle/>
              <a:p>
                <a:pPr>
                  <a:buClr>
                    <a:srgbClr val="C00000"/>
                  </a:buClr>
                  <a:tabLst>
                    <a:tab pos="2514600" algn="l"/>
                  </a:tabLst>
                </a:pPr>
                <a:r>
                  <a:rPr lang="en-US" sz="2200" b="1" dirty="0" smtClean="0">
                    <a:solidFill>
                      <a:srgbClr val="0070C0"/>
                    </a:solidFill>
                    <a:latin typeface="Arial" panose="020B0604020202020204" pitchFamily="34" charset="0"/>
                    <a:cs typeface="Arial" panose="020B0604020202020204" pitchFamily="34" charset="0"/>
                  </a:rPr>
                  <a:t>Vector Notation</a:t>
                </a:r>
              </a:p>
              <a:p>
                <a:pPr marL="457200" indent="-457200">
                  <a:buClr>
                    <a:srgbClr val="C00000"/>
                  </a:buClr>
                  <a:buFont typeface="+mj-lt"/>
                  <a:buAutoNum type="arabicPeriod"/>
                  <a:tabLst>
                    <a:tab pos="2514600" algn="l"/>
                  </a:tabLst>
                </a:pPr>
                <a:r>
                  <a:rPr lang="en-US" sz="2200" dirty="0" smtClean="0">
                    <a:latin typeface="Arial" panose="020B0604020202020204" pitchFamily="34" charset="0"/>
                    <a:cs typeface="Arial" panose="020B0604020202020204" pitchFamily="34" charset="0"/>
                  </a:rPr>
                  <a:t>The diagram shows two vectors </a:t>
                </a:r>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Write </a:t>
                </a:r>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as column vectors.</a:t>
                </a:r>
              </a:p>
              <a:p>
                <a:pPr marL="457200" indent="-457200">
                  <a:buClr>
                    <a:srgbClr val="C00000"/>
                  </a:buClr>
                  <a:buFont typeface="+mj-lt"/>
                  <a:buAutoNum type="arabicPeriod"/>
                  <a:tabLst>
                    <a:tab pos="793750" algn="l"/>
                  </a:tabLst>
                </a:pPr>
                <a:r>
                  <a:rPr lang="en-US" sz="2200" dirty="0" smtClean="0">
                    <a:solidFill>
                      <a:srgbClr val="C00000"/>
                    </a:solidFill>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A </a:t>
                </a:r>
                <a:r>
                  <a:rPr lang="en-US" sz="2200" dirty="0">
                    <a:latin typeface="Arial" panose="020B0604020202020204" pitchFamily="34" charset="0"/>
                    <a:cs typeface="Arial" panose="020B0604020202020204" pitchFamily="34" charset="0"/>
                  </a:rPr>
                  <a:t>is the point (1,4) and AB </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i="1">
                            <a:latin typeface="Cambria Math" panose="02040503050406030204" pitchFamily="18" charset="0"/>
                            <a:cs typeface="Arial" panose="020B0604020202020204" pitchFamily="34" charset="0"/>
                          </a:rPr>
                          <m:t>2</m:t>
                        </m:r>
                      </m:num>
                      <m:den>
                        <m:r>
                          <a:rPr lang="en-US" sz="2200" b="0" i="1" smtClean="0">
                            <a:latin typeface="Cambria Math" panose="02040503050406030204" pitchFamily="18" charset="0"/>
                            <a:cs typeface="Arial" panose="020B0604020202020204" pitchFamily="34" charset="0"/>
                          </a:rPr>
                          <m:t>3</m:t>
                        </m:r>
                      </m:den>
                    </m:f>
                  </m:oMath>
                </a14:m>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Find </a:t>
                </a:r>
                <a:r>
                  <a:rPr lang="en-US" sz="2200" dirty="0">
                    <a:latin typeface="Arial" panose="020B0604020202020204" pitchFamily="34" charset="0"/>
                    <a:cs typeface="Arial" panose="020B0604020202020204" pitchFamily="34" charset="0"/>
                  </a:rPr>
                  <a:t>the coordinates of B.</a:t>
                </a:r>
              </a:p>
              <a:p>
                <a:pPr marL="793750" lvl="1" indent="-336550">
                  <a:buClr>
                    <a:srgbClr val="C00000"/>
                  </a:buClr>
                  <a:buFont typeface="+mj-lt"/>
                  <a:buAutoNum type="alphaLcPeriod" startAt="2"/>
                  <a:tabLst>
                    <a:tab pos="2514600" algn="l"/>
                  </a:tabLst>
                </a:pPr>
                <a:r>
                  <a:rPr lang="en-US" sz="2200" dirty="0" smtClean="0">
                    <a:latin typeface="Arial" panose="020B0604020202020204" pitchFamily="34" charset="0"/>
                    <a:cs typeface="Arial" panose="020B0604020202020204" pitchFamily="34" charset="0"/>
                  </a:rPr>
                  <a:t>C </a:t>
                </a:r>
                <a:r>
                  <a:rPr lang="en-US" sz="2200" dirty="0">
                    <a:latin typeface="Arial" panose="020B0604020202020204" pitchFamily="34" charset="0"/>
                    <a:cs typeface="Arial" panose="020B0604020202020204" pitchFamily="34" charset="0"/>
                  </a:rPr>
                  <a:t>is the point (4,3) and D is the point (7, -2). Express </a:t>
                </a:r>
                <a14:m>
                  <m:oMath xmlns:m="http://schemas.openxmlformats.org/officeDocument/2006/math">
                    <m:acc>
                      <m:accPr>
                        <m:chr m:val="⃗"/>
                        <m:ctrlPr>
                          <a:rPr lang="en-US" sz="2200" b="1" i="1" dirty="0">
                            <a:latin typeface="Cambria Math" panose="02040503050406030204" pitchFamily="18" charset="0"/>
                          </a:rPr>
                        </m:ctrlPr>
                      </m:accPr>
                      <m:e>
                        <m:r>
                          <a:rPr lang="en-US" sz="2200" b="1" dirty="0">
                            <a:latin typeface="Cambria Math" panose="02040503050406030204" pitchFamily="18" charset="0"/>
                          </a:rPr>
                          <m:t>𝐂𝐃</m:t>
                        </m:r>
                      </m:e>
                    </m:acc>
                  </m:oMath>
                </a14:m>
                <a:r>
                  <a:rPr lang="en-US" sz="2200" dirty="0">
                    <a:latin typeface="Arial" panose="020B0604020202020204" pitchFamily="34" charset="0"/>
                    <a:cs typeface="Arial" panose="020B0604020202020204" pitchFamily="34" charset="0"/>
                  </a:rPr>
                  <a:t> as a column vector.</a:t>
                </a:r>
              </a:p>
            </p:txBody>
          </p:sp>
        </mc:Choice>
        <mc:Fallback xmlns="">
          <p:sp>
            <p:nvSpPr>
              <p:cNvPr id="3" name="Rectangle 2"/>
              <p:cNvSpPr>
                <a:spLocks noRot="1" noChangeAspect="1" noMove="1" noResize="1" noEditPoints="1" noAdjustHandles="1" noChangeArrowheads="1" noChangeShapeType="1" noTextEdit="1"/>
              </p:cNvSpPr>
              <p:nvPr/>
            </p:nvSpPr>
            <p:spPr>
              <a:xfrm>
                <a:off x="251520" y="2060848"/>
                <a:ext cx="4896544" cy="4607223"/>
              </a:xfrm>
              <a:prstGeom prst="rect">
                <a:avLst/>
              </a:prstGeom>
              <a:blipFill rotWithShape="0">
                <a:blip r:embed="rId4"/>
                <a:stretch>
                  <a:fillRect l="-1619" t="-794" r="-1868" b="-1852"/>
                </a:stretch>
              </a:blipFill>
            </p:spPr>
            <p:txBody>
              <a:bodyPr/>
              <a:lstStyle/>
              <a:p>
                <a:r>
                  <a:rPr lang="en-US">
                    <a:noFill/>
                  </a:rPr>
                  <a:t> </a:t>
                </a:r>
              </a:p>
            </p:txBody>
          </p:sp>
        </mc:Fallback>
      </mc:AlternateContent>
      <p:sp>
        <p:nvSpPr>
          <p:cNvPr id="8" name="Title 1"/>
          <p:cNvSpPr>
            <a:spLocks noGrp="1"/>
          </p:cNvSpPr>
          <p:nvPr>
            <p:ph type="title"/>
          </p:nvPr>
        </p:nvSpPr>
        <p:spPr/>
        <p:txBody>
          <a:bodyPr>
            <a:noAutofit/>
          </a:bodyPr>
          <a:lstStyle/>
          <a:p>
            <a:r>
              <a:rPr lang="en-GB" dirty="0"/>
              <a:t>18 – </a:t>
            </a:r>
            <a:r>
              <a:rPr lang="en-GB" dirty="0" smtClean="0"/>
              <a:t>Check Up</a:t>
            </a:r>
            <a:endParaRPr lang="en-GB" sz="40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1846042718"/>
              </p:ext>
            </p:extLst>
          </p:nvPr>
        </p:nvGraphicFramePr>
        <p:xfrm>
          <a:off x="251518" y="1226308"/>
          <a:ext cx="8568952" cy="822960"/>
        </p:xfrm>
        <a:graphic>
          <a:graphicData uri="http://schemas.openxmlformats.org/drawingml/2006/table">
            <a:tbl>
              <a:tblPr firstRow="1" bandRow="1">
                <a:effectLst/>
                <a:tableStyleId>{5940675A-B579-460E-94D1-54222C63F5DA}</a:tableStyleId>
              </a:tblPr>
              <a:tblGrid>
                <a:gridCol w="2664298"/>
                <a:gridCol w="5904654"/>
              </a:tblGrid>
              <a:tr h="690524">
                <a:tc>
                  <a:txBody>
                    <a:bodyPr/>
                    <a:lstStyle/>
                    <a:p>
                      <a:r>
                        <a:rPr lang="en-US" sz="2800" b="1" dirty="0" smtClean="0">
                          <a:latin typeface="Arial" panose="020B0604020202020204" pitchFamily="34" charset="0"/>
                          <a:cs typeface="Arial" panose="020B0604020202020204" pitchFamily="34" charset="0"/>
                        </a:rPr>
                        <a:t>18. Check up</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1">
                        <a:lumMod val="20000"/>
                        <a:lumOff val="80000"/>
                      </a:schemeClr>
                    </a:solidFill>
                  </a:tcPr>
                </a:tc>
              </a:tr>
            </a:tbl>
          </a:graphicData>
        </a:graphic>
      </p:graphicFrame>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216028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47817" y="2800600"/>
            <a:ext cx="2756231" cy="163651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3485" y="4824576"/>
            <a:ext cx="548640" cy="548640"/>
          </a:xfrm>
          <a:prstGeom prst="rect">
            <a:avLst/>
          </a:prstGeom>
        </p:spPr>
      </p:pic>
    </p:spTree>
    <p:extLst>
      <p:ext uri="{BB962C8B-B14F-4D97-AF65-F5344CB8AC3E}">
        <p14:creationId xmlns:p14="http://schemas.microsoft.com/office/powerpoint/2010/main" val="3620373478"/>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40116"/>
              </a:xfrm>
              <a:prstGeom prst="rect">
                <a:avLst/>
              </a:prstGeom>
            </p:spPr>
            <p:txBody>
              <a:bodyPr wrap="square">
                <a:spAutoFit/>
              </a:bodyPr>
              <a:lstStyle/>
              <a:p>
                <a:pPr marL="457200" indent="-457200">
                  <a:buClr>
                    <a:srgbClr val="C00000"/>
                  </a:buClr>
                  <a:buFont typeface="+mj-lt"/>
                  <a:buAutoNum type="arabicPeriod" startAt="3"/>
                  <a:tabLst>
                    <a:tab pos="2514600" algn="l"/>
                  </a:tabLst>
                </a:pPr>
                <a:r>
                  <a:rPr lang="en-US" sz="2400" dirty="0" smtClean="0">
                    <a:latin typeface="Arial" panose="020B0604020202020204" pitchFamily="34" charset="0"/>
                    <a:cs typeface="Arial" panose="020B0604020202020204" pitchFamily="34" charset="0"/>
                  </a:rPr>
                  <a:t>Find the magnitude of the vector </a:t>
                </a:r>
                <a:r>
                  <a:rPr lang="en-US" sz="24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400" i="1">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−3</m:t>
                        </m:r>
                      </m:num>
                      <m:den>
                        <m:r>
                          <a:rPr lang="en-US" sz="2400" b="0" i="1" smtClean="0">
                            <a:latin typeface="Cambria Math" panose="02040503050406030204" pitchFamily="18" charset="0"/>
                            <a:cs typeface="Arial" panose="020B0604020202020204" pitchFamily="34" charset="0"/>
                          </a:rPr>
                          <m:t>5</m:t>
                        </m:r>
                      </m:den>
                    </m:f>
                  </m:oMath>
                </a14:m>
                <a:r>
                  <a:rPr lang="en-US" sz="2400" dirty="0">
                    <a:latin typeface="Arial" panose="020B0604020202020204" pitchFamily="34" charset="0"/>
                    <a:cs typeface="Arial" panose="020B0604020202020204" pitchFamily="34" charset="0"/>
                  </a:rPr>
                  <a:t>) Give your answer in surd form</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a:buClr>
                    <a:srgbClr val="C00000"/>
                  </a:buClr>
                  <a:tabLst>
                    <a:tab pos="2514600" algn="l"/>
                  </a:tabLst>
                </a:pP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a:buClr>
                    <a:srgbClr val="C00000"/>
                  </a:buClr>
                  <a:tabLst>
                    <a:tab pos="2514600" algn="l"/>
                  </a:tabLst>
                </a:pPr>
                <a:r>
                  <a:rPr lang="en-US" sz="2400" b="1" dirty="0" smtClean="0">
                    <a:solidFill>
                      <a:srgbClr val="0070C0"/>
                    </a:solidFill>
                    <a:latin typeface="Arial" panose="020B0604020202020204" pitchFamily="34" charset="0"/>
                    <a:cs typeface="Arial" panose="020B0604020202020204" pitchFamily="34" charset="0"/>
                  </a:rPr>
                  <a:t>Vector Arithmetic</a:t>
                </a:r>
              </a:p>
              <a:p>
                <a:pPr marL="457200" indent="-457200">
                  <a:buClr>
                    <a:srgbClr val="C00000"/>
                  </a:buClr>
                  <a:buFont typeface="+mj-lt"/>
                  <a:buAutoNum type="arabicPeriod" startAt="4"/>
                  <a:tabLst>
                    <a:tab pos="2514600" algn="l"/>
                  </a:tabLst>
                </a:pPr>
                <a:r>
                  <a:rPr lang="en-US" sz="2400" dirty="0">
                    <a:latin typeface="Arial" panose="020B0604020202020204" pitchFamily="34" charset="0"/>
                    <a:cs typeface="Arial" panose="020B0604020202020204" pitchFamily="34" charset="0"/>
                  </a:rPr>
                  <a:t>The diagram shows two vectors </a:t>
                </a:r>
                <a:r>
                  <a:rPr lang="en-US" sz="2400" b="1" dirty="0">
                    <a:latin typeface="Arial" panose="020B0604020202020204" pitchFamily="34" charset="0"/>
                    <a:cs typeface="Arial" panose="020B0604020202020204" pitchFamily="34" charset="0"/>
                  </a:rPr>
                  <a:t>p</a:t>
                </a:r>
                <a:r>
                  <a:rPr lang="en-US" sz="2400" dirty="0">
                    <a:latin typeface="Arial" panose="020B0604020202020204" pitchFamily="34" charset="0"/>
                    <a:cs typeface="Arial" panose="020B0604020202020204" pitchFamily="34" charset="0"/>
                  </a:rPr>
                  <a:t> and </a:t>
                </a:r>
                <a:r>
                  <a:rPr lang="en-US" sz="2400" b="1" dirty="0" smtClean="0">
                    <a:latin typeface="Arial" panose="020B0604020202020204" pitchFamily="34" charset="0"/>
                    <a:cs typeface="Arial" panose="020B0604020202020204" pitchFamily="34" charset="0"/>
                  </a:rPr>
                  <a:t>q</a:t>
                </a:r>
                <a:r>
                  <a:rPr lang="en-US" sz="2400" dirty="0" smtClean="0">
                    <a:latin typeface="Arial" panose="020B0604020202020204" pitchFamily="34" charset="0"/>
                    <a:cs typeface="Arial" panose="020B0604020202020204" pitchFamily="34" charset="0"/>
                  </a:rPr>
                  <a:t>. On </a:t>
                </a:r>
                <a:r>
                  <a:rPr lang="en-US" sz="2400" dirty="0">
                    <a:latin typeface="Arial" panose="020B0604020202020204" pitchFamily="34" charset="0"/>
                    <a:cs typeface="Arial" panose="020B0604020202020204" pitchFamily="34" charset="0"/>
                  </a:rPr>
                  <a:t>squared paper draw vectors to represent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514600" algn="l"/>
                  </a:tabLst>
                </a:pPr>
                <a:r>
                  <a:rPr lang="en-US" sz="2400" dirty="0" smtClean="0">
                    <a:latin typeface="Arial" panose="020B0604020202020204" pitchFamily="34" charset="0"/>
                    <a:cs typeface="Arial" panose="020B0604020202020204" pitchFamily="34" charset="0"/>
                  </a:rPr>
                  <a:t>2</a:t>
                </a:r>
                <a:r>
                  <a:rPr lang="en-US" sz="2400" b="1" dirty="0" smtClean="0">
                    <a:latin typeface="Arial" panose="020B0604020202020204" pitchFamily="34" charset="0"/>
                    <a:cs typeface="Arial" panose="020B0604020202020204" pitchFamily="34" charset="0"/>
                  </a:rPr>
                  <a:t>q</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q</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q</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40116"/>
              </a:xfrm>
              <a:prstGeom prst="rect">
                <a:avLst/>
              </a:prstGeom>
              <a:blipFill rotWithShape="0">
                <a:blip r:embed="rId4"/>
                <a:stretch>
                  <a:fillRect l="-1738" t="-799" r="-695" b="-1712"/>
                </a:stretch>
              </a:blipFill>
            </p:spPr>
            <p:txBody>
              <a:bodyPr/>
              <a:lstStyle/>
              <a:p>
                <a:r>
                  <a:rPr lang="en-US">
                    <a:noFill/>
                  </a:rPr>
                  <a:t> </a:t>
                </a:r>
              </a:p>
            </p:txBody>
          </p:sp>
        </mc:Fallback>
      </mc:AlternateContent>
      <p:sp>
        <p:nvSpPr>
          <p:cNvPr id="8" name="Title 1"/>
          <p:cNvSpPr>
            <a:spLocks noGrp="1"/>
          </p:cNvSpPr>
          <p:nvPr>
            <p:ph type="title"/>
          </p:nvPr>
        </p:nvSpPr>
        <p:spPr/>
        <p:txBody>
          <a:bodyPr>
            <a:noAutofit/>
          </a:bodyPr>
          <a:lstStyle/>
          <a:p>
            <a:r>
              <a:rPr lang="en-GB" dirty="0"/>
              <a:t>18 – Check Up</a:t>
            </a:r>
            <a:endParaRPr lang="en-GB" sz="4000" b="1" dirty="0" smtClean="0"/>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91192" y="2395847"/>
            <a:ext cx="3442372" cy="2135082"/>
          </a:xfrm>
          <a:prstGeom prst="rect">
            <a:avLst/>
          </a:prstGeom>
        </p:spPr>
      </p:pic>
    </p:spTree>
    <p:extLst>
      <p:ext uri="{BB962C8B-B14F-4D97-AF65-F5344CB8AC3E}">
        <p14:creationId xmlns:p14="http://schemas.microsoft.com/office/powerpoint/2010/main" val="1392776386"/>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smtClean="0"/>
              <a:t>18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558</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494581"/>
              </a:xfrm>
              <a:prstGeom prst="rect">
                <a:avLst/>
              </a:prstGeom>
            </p:spPr>
            <p:txBody>
              <a:bodyPr wrap="square">
                <a:spAutoFit/>
              </a:bodyPr>
              <a:lstStyle/>
              <a:p>
                <a:pPr>
                  <a:buClr>
                    <a:srgbClr val="C00000"/>
                  </a:buClr>
                  <a:tabLst>
                    <a:tab pos="914400" algn="l"/>
                    <a:tab pos="2514600" algn="l"/>
                  </a:tabLst>
                </a:pPr>
                <a:r>
                  <a:rPr lang="en-US" sz="2500" b="1" dirty="0" smtClean="0">
                    <a:solidFill>
                      <a:srgbClr val="0070C0"/>
                    </a:solidFill>
                    <a:latin typeface="Arial" panose="020B0604020202020204" pitchFamily="34" charset="0"/>
                    <a:cs typeface="Arial" panose="020B0604020202020204" pitchFamily="34" charset="0"/>
                  </a:rPr>
                  <a:t>Algebraic </a:t>
                </a:r>
                <a:r>
                  <a:rPr lang="en-US" sz="2500" b="1" dirty="0">
                    <a:solidFill>
                      <a:srgbClr val="0070C0"/>
                    </a:solidFill>
                    <a:latin typeface="Arial" panose="020B0604020202020204" pitchFamily="34" charset="0"/>
                    <a:cs typeface="Arial" panose="020B0604020202020204" pitchFamily="34" charset="0"/>
                  </a:rPr>
                  <a:t>Fluency</a:t>
                </a:r>
              </a:p>
              <a:p>
                <a:pPr marL="514350" indent="-514350">
                  <a:buClr>
                    <a:srgbClr val="C00000"/>
                  </a:buClr>
                  <a:buFont typeface="+mj-lt"/>
                  <a:buAutoNum type="arabicPeriod" startAt="7"/>
                  <a:tabLst>
                    <a:tab pos="914400" algn="l"/>
                    <a:tab pos="2514600" algn="l"/>
                  </a:tabLst>
                </a:pPr>
                <a:r>
                  <a:rPr lang="en-US" sz="2500" dirty="0" smtClean="0">
                    <a:latin typeface="Arial" panose="020B0604020202020204" pitchFamily="34" charset="0"/>
                    <a:cs typeface="Arial" panose="020B0604020202020204" pitchFamily="34" charset="0"/>
                  </a:rPr>
                  <a:t>Copy the diagram:</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Translate shape</a:t>
                </a:r>
              </a:p>
              <a:p>
                <a:pPr marL="971550" lvl="1" indent="-514350">
                  <a:spcAft>
                    <a:spcPts val="600"/>
                  </a:spcAft>
                  <a:buClr>
                    <a:srgbClr val="C00000"/>
                  </a:buClr>
                  <a:buFont typeface="+mj-lt"/>
                  <a:buAutoNum type="alphaLcPeriod"/>
                  <a:tabLst>
                    <a:tab pos="914400" algn="l"/>
                    <a:tab pos="2514600" algn="l"/>
                  </a:tabLst>
                </a:pPr>
                <a:r>
                  <a:rPr lang="en-US" sz="2500" dirty="0" smtClean="0">
                    <a:latin typeface="Arial" panose="020B0604020202020204" pitchFamily="34" charset="0"/>
                    <a:cs typeface="Arial" panose="020B0604020202020204" pitchFamily="34" charset="0"/>
                  </a:rPr>
                  <a:t>P by </a:t>
                </a:r>
                <a:r>
                  <a:rPr lang="en-US" sz="25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5</m:t>
                        </m:r>
                      </m:num>
                      <m:den>
                        <m:r>
                          <a:rPr lang="en-US" sz="2500" b="0" i="1" smtClean="0">
                            <a:latin typeface="Cambria Math" panose="02040503050406030204" pitchFamily="18" charset="0"/>
                            <a:cs typeface="Arial" panose="020B0604020202020204" pitchFamily="34" charset="0"/>
                          </a:rPr>
                          <m:t>−3</m:t>
                        </m:r>
                      </m:den>
                    </m:f>
                  </m:oMath>
                </a14:m>
                <a:r>
                  <a:rPr lang="en-US" sz="2500" dirty="0">
                    <a:latin typeface="Arial" panose="020B0604020202020204" pitchFamily="34" charset="0"/>
                    <a:cs typeface="Arial" panose="020B0604020202020204" pitchFamily="34" charset="0"/>
                  </a:rPr>
                  <a:t>)</a:t>
                </a:r>
                <a:endParaRPr lang="en-US" sz="2500" dirty="0"/>
              </a:p>
              <a:p>
                <a:pPr marL="971550" lvl="1" indent="-514350">
                  <a:spcAft>
                    <a:spcPts val="600"/>
                  </a:spcAft>
                  <a:buClr>
                    <a:srgbClr val="C00000"/>
                  </a:buClr>
                  <a:buFont typeface="+mj-lt"/>
                  <a:buAutoNum type="alphaLcPeriod"/>
                  <a:tabLst>
                    <a:tab pos="914400" algn="l"/>
                    <a:tab pos="2514600" algn="l"/>
                  </a:tabLst>
                </a:pPr>
                <a:r>
                  <a:rPr lang="en-US" sz="2500" dirty="0" smtClean="0">
                    <a:latin typeface="Arial" panose="020B0604020202020204" pitchFamily="34" charset="0"/>
                    <a:cs typeface="Arial" panose="020B0604020202020204" pitchFamily="34" charset="0"/>
                  </a:rPr>
                  <a:t>Q </a:t>
                </a:r>
                <a:r>
                  <a:rPr lang="en-US" sz="2500" dirty="0">
                    <a:latin typeface="Arial" panose="020B0604020202020204" pitchFamily="34" charset="0"/>
                    <a:cs typeface="Arial" panose="020B0604020202020204" pitchFamily="34" charset="0"/>
                  </a:rPr>
                  <a:t>by (</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−4</m:t>
                        </m:r>
                      </m:num>
                      <m:den>
                        <m:r>
                          <a:rPr lang="en-US" sz="2500" b="0" i="1" smtClean="0">
                            <a:latin typeface="Cambria Math" panose="02040503050406030204" pitchFamily="18" charset="0"/>
                            <a:cs typeface="Arial" panose="020B0604020202020204" pitchFamily="34" charset="0"/>
                          </a:rPr>
                          <m:t>3</m:t>
                        </m:r>
                      </m:den>
                    </m:f>
                  </m:oMath>
                </a14:m>
                <a:r>
                  <a:rPr lang="en-US" sz="2500" dirty="0">
                    <a:latin typeface="Arial" panose="020B0604020202020204" pitchFamily="34" charset="0"/>
                    <a:cs typeface="Arial" panose="020B0604020202020204" pitchFamily="34" charset="0"/>
                  </a:rPr>
                  <a:t>)</a:t>
                </a:r>
                <a:endParaRPr lang="en-US" sz="2500" dirty="0"/>
              </a:p>
              <a:p>
                <a:pPr marL="971550" lvl="1" indent="-514350">
                  <a:buClr>
                    <a:srgbClr val="C00000"/>
                  </a:buClr>
                  <a:buFont typeface="+mj-lt"/>
                  <a:buAutoNum type="alphaLcPeriod"/>
                  <a:tabLst>
                    <a:tab pos="914400" algn="l"/>
                    <a:tab pos="2514600" algn="l"/>
                  </a:tabLst>
                </a:pPr>
                <a:r>
                  <a:rPr lang="en-US" sz="2500" dirty="0">
                    <a:latin typeface="Arial" panose="020B0604020202020204" pitchFamily="34" charset="0"/>
                    <a:cs typeface="Arial" panose="020B0604020202020204" pitchFamily="34" charset="0"/>
                  </a:rPr>
                  <a:t>P by (</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m:t>
                        </m:r>
                        <m:r>
                          <a:rPr lang="en-US" sz="2500" i="1">
                            <a:latin typeface="Cambria Math" panose="02040503050406030204" pitchFamily="18" charset="0"/>
                            <a:cs typeface="Arial" panose="020B0604020202020204" pitchFamily="34" charset="0"/>
                          </a:rPr>
                          <m:t>5</m:t>
                        </m:r>
                      </m:num>
                      <m:den>
                        <m:r>
                          <a:rPr lang="en-US" sz="2500" i="1">
                            <a:latin typeface="Cambria Math" panose="02040503050406030204" pitchFamily="18" charset="0"/>
                            <a:cs typeface="Arial" panose="020B0604020202020204" pitchFamily="34" charset="0"/>
                          </a:rPr>
                          <m:t>−</m:t>
                        </m:r>
                        <m:r>
                          <a:rPr lang="en-US" sz="2500" b="0" i="1" smtClean="0">
                            <a:latin typeface="Cambria Math" panose="02040503050406030204" pitchFamily="18" charset="0"/>
                            <a:cs typeface="Arial" panose="020B0604020202020204" pitchFamily="34" charset="0"/>
                          </a:rPr>
                          <m:t>2</m:t>
                        </m:r>
                      </m:den>
                    </m:f>
                  </m:oMath>
                </a14:m>
                <a:r>
                  <a:rPr lang="en-US" sz="2500" dirty="0" smtClean="0">
                    <a:latin typeface="Arial" panose="020B0604020202020204" pitchFamily="34" charset="0"/>
                    <a:cs typeface="Arial" panose="020B0604020202020204" pitchFamily="34" charset="0"/>
                  </a:rPr>
                  <a:t>)</a:t>
                </a:r>
                <a:endParaRPr lang="en-US" sz="25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494581"/>
              </a:xfrm>
              <a:prstGeom prst="rect">
                <a:avLst/>
              </a:prstGeom>
              <a:blipFill rotWithShape="0">
                <a:blip r:embed="rId4"/>
                <a:stretch>
                  <a:fillRect l="-1854" t="-776" b="-776"/>
                </a:stretch>
              </a:blipFill>
            </p:spPr>
            <p:txBody>
              <a:bodyPr/>
              <a:lstStyle/>
              <a:p>
                <a:r>
                  <a:rPr lang="en-US">
                    <a:noFill/>
                  </a:rPr>
                  <a:t> </a:t>
                </a:r>
              </a:p>
            </p:txBody>
          </p:sp>
        </mc:Fallback>
      </mc:AlternateContent>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52424" y="2057414"/>
            <a:ext cx="3699710" cy="2603500"/>
          </a:xfrm>
          <a:prstGeom prst="rect">
            <a:avLst/>
          </a:prstGeom>
        </p:spPr>
      </p:pic>
    </p:spTree>
    <p:extLst>
      <p:ext uri="{BB962C8B-B14F-4D97-AF65-F5344CB8AC3E}">
        <p14:creationId xmlns:p14="http://schemas.microsoft.com/office/powerpoint/2010/main" val="2717837695"/>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95323"/>
              </a:xfrm>
              <a:prstGeom prst="rect">
                <a:avLst/>
              </a:prstGeom>
            </p:spPr>
            <p:txBody>
              <a:bodyPr wrap="square">
                <a:spAutoFit/>
              </a:bodyPr>
              <a:lstStyle/>
              <a:p>
                <a:pPr marL="457200" indent="-457200">
                  <a:buClr>
                    <a:srgbClr val="C00000"/>
                  </a:buClr>
                  <a:buFont typeface="+mj-lt"/>
                  <a:buAutoNum type="arabicPeriod" startAt="5"/>
                  <a:tabLst>
                    <a:tab pos="2514600" algn="l"/>
                  </a:tabLst>
                </a:pPr>
                <a14:m>
                  <m:oMath xmlns:m="http://schemas.openxmlformats.org/officeDocument/2006/math">
                    <m:acc>
                      <m:accPr>
                        <m:chr m:val="⃗"/>
                        <m:ctrlPr>
                          <a:rPr lang="en-US" sz="3200" b="1" i="1" dirty="0" smtClean="0">
                            <a:latin typeface="Cambria Math" panose="02040503050406030204" pitchFamily="18" charset="0"/>
                          </a:rPr>
                        </m:ctrlPr>
                      </m:accPr>
                      <m:e>
                        <m:r>
                          <a:rPr lang="en-US" sz="3200" b="1" i="0" dirty="0" smtClean="0">
                            <a:latin typeface="Cambria Math" panose="02040503050406030204" pitchFamily="18" charset="0"/>
                          </a:rPr>
                          <m:t>𝐀𝐁</m:t>
                        </m:r>
                      </m:e>
                    </m:acc>
                  </m:oMath>
                </a14:m>
                <a:r>
                  <a:rPr lang="en-US" sz="32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3</m:t>
                        </m:r>
                      </m:num>
                      <m:den>
                        <m:r>
                          <a:rPr lang="en-US" sz="3200" b="0" i="0" smtClean="0">
                            <a:latin typeface="Cambria Math" panose="02040503050406030204" pitchFamily="18" charset="0"/>
                            <a:cs typeface="Arial" panose="020B0604020202020204" pitchFamily="34" charset="0"/>
                          </a:rPr>
                          <m:t>−1</m:t>
                        </m:r>
                      </m:den>
                    </m:f>
                  </m:oMath>
                </a14:m>
                <a:r>
                  <a:rPr lang="en-US" sz="320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𝐁𝐂</m:t>
                        </m:r>
                      </m:e>
                    </m:acc>
                  </m:oMath>
                </a14:m>
                <a:r>
                  <a:rPr lang="en-US" sz="32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−5</m:t>
                        </m:r>
                      </m:num>
                      <m:den>
                        <m:r>
                          <a:rPr lang="en-US" sz="3200" b="0" i="0" smtClean="0">
                            <a:latin typeface="Cambria Math" panose="02040503050406030204" pitchFamily="18" charset="0"/>
                            <a:cs typeface="Arial" panose="020B0604020202020204" pitchFamily="34" charset="0"/>
                          </a:rPr>
                          <m:t>4</m:t>
                        </m:r>
                      </m:den>
                    </m:f>
                  </m:oMath>
                </a14:m>
                <a:r>
                  <a:rPr lang="en-US" sz="3200" dirty="0">
                    <a:latin typeface="Arial" panose="020B0604020202020204" pitchFamily="34" charset="0"/>
                    <a:cs typeface="Arial" panose="020B0604020202020204" pitchFamily="34" charset="0"/>
                  </a:rPr>
                  <a:t>). Find </a:t>
                </a:r>
                <a14:m>
                  <m:oMath xmlns:m="http://schemas.openxmlformats.org/officeDocument/2006/math">
                    <m:acc>
                      <m:accPr>
                        <m:chr m:val="⃗"/>
                        <m:ctrlPr>
                          <a:rPr lang="en-US" sz="3200" b="1" i="1" dirty="0">
                            <a:latin typeface="Cambria Math" panose="02040503050406030204" pitchFamily="18" charset="0"/>
                          </a:rPr>
                        </m:ctrlPr>
                      </m:accPr>
                      <m:e>
                        <m:r>
                          <a:rPr lang="en-US" sz="3200" b="1" i="0" dirty="0" smtClean="0">
                            <a:latin typeface="Cambria Math" panose="02040503050406030204" pitchFamily="18" charset="0"/>
                          </a:rPr>
                          <m:t>𝐀</m:t>
                        </m:r>
                        <m:r>
                          <a:rPr lang="en-US" sz="3200" b="1" i="0" dirty="0">
                            <a:latin typeface="Cambria Math" panose="02040503050406030204" pitchFamily="18" charset="0"/>
                          </a:rPr>
                          <m:t>𝐂</m:t>
                        </m:r>
                      </m:e>
                    </m:acc>
                  </m:oMath>
                </a14:m>
                <a:r>
                  <a:rPr lang="en-US" sz="3200" dirty="0">
                    <a:latin typeface="Arial" panose="020B0604020202020204" pitchFamily="34" charset="0"/>
                    <a:cs typeface="Arial" panose="020B0604020202020204" pitchFamily="34" charset="0"/>
                  </a:rPr>
                  <a:t>.</a:t>
                </a:r>
              </a:p>
              <a:p>
                <a:pPr marL="457200" indent="-457200">
                  <a:buClr>
                    <a:srgbClr val="C00000"/>
                  </a:buClr>
                  <a:buFont typeface="+mj-lt"/>
                  <a:buAutoNum type="arabicPeriod" startAt="5"/>
                  <a:tabLst>
                    <a:tab pos="2514600" algn="l"/>
                  </a:tabLst>
                </a:pPr>
                <a:r>
                  <a:rPr lang="en-US" sz="3200" b="1" dirty="0" smtClean="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4</m:t>
                        </m:r>
                      </m:num>
                      <m:den>
                        <m:r>
                          <a:rPr lang="en-US" sz="3200" b="0" i="0" smtClean="0">
                            <a:latin typeface="Cambria Math" panose="02040503050406030204" pitchFamily="18" charset="0"/>
                            <a:cs typeface="Arial" panose="020B0604020202020204" pitchFamily="34" charset="0"/>
                          </a:rPr>
                          <m:t>−2</m:t>
                        </m:r>
                      </m:den>
                    </m:f>
                  </m:oMath>
                </a14:m>
                <a:r>
                  <a:rPr lang="en-US" sz="3200" dirty="0">
                    <a:latin typeface="Arial" panose="020B0604020202020204" pitchFamily="34" charset="0"/>
                    <a:cs typeface="Arial" panose="020B0604020202020204" pitchFamily="34" charset="0"/>
                  </a:rPr>
                  <a:t>) and </a:t>
                </a:r>
                <a:r>
                  <a:rPr lang="en-US" sz="3200" b="1" dirty="0">
                    <a:latin typeface="Arial" panose="020B0604020202020204" pitchFamily="34" charset="0"/>
                    <a:cs typeface="Arial" panose="020B0604020202020204" pitchFamily="34" charset="0"/>
                  </a:rPr>
                  <a:t>b</a:t>
                </a:r>
                <a:r>
                  <a:rPr lang="en-US" sz="32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−1</m:t>
                        </m:r>
                      </m:num>
                      <m:den>
                        <m:r>
                          <a:rPr lang="en-US" sz="3200" b="0" i="0" smtClean="0">
                            <a:latin typeface="Cambria Math" panose="02040503050406030204" pitchFamily="18" charset="0"/>
                            <a:cs typeface="Arial" panose="020B0604020202020204" pitchFamily="34" charset="0"/>
                          </a:rPr>
                          <m:t>6</m:t>
                        </m:r>
                      </m:den>
                    </m:f>
                  </m:oMath>
                </a14:m>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Find</a:t>
                </a:r>
              </a:p>
              <a:p>
                <a:pPr marL="914400" lvl="1" indent="-457200">
                  <a:buClr>
                    <a:srgbClr val="C00000"/>
                  </a:buClr>
                  <a:buFont typeface="+mj-lt"/>
                  <a:buAutoNum type="alphaLcPeriod"/>
                  <a:tabLst>
                    <a:tab pos="2514600" algn="l"/>
                  </a:tabLst>
                </a:pPr>
                <a:r>
                  <a:rPr lang="en-US" sz="3200" b="1" dirty="0" smtClean="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b  </a:t>
                </a:r>
                <a:r>
                  <a:rPr lang="en-US" sz="3200" dirty="0" smtClean="0">
                    <a:latin typeface="Arial" panose="020B0604020202020204" pitchFamily="34" charset="0"/>
                    <a:cs typeface="Arial" panose="020B0604020202020204" pitchFamily="34" charset="0"/>
                  </a:rPr>
                  <a:t>    </a:t>
                </a:r>
                <a:r>
                  <a:rPr lang="en-US" sz="3200" dirty="0" err="1" smtClean="0">
                    <a:solidFill>
                      <a:srgbClr val="C00000"/>
                    </a:solidFill>
                    <a:latin typeface="Arial" panose="020B0604020202020204" pitchFamily="34" charset="0"/>
                    <a:cs typeface="Arial" panose="020B0604020202020204" pitchFamily="34" charset="0"/>
                  </a:rPr>
                  <a:t>b</a:t>
                </a:r>
                <a:r>
                  <a:rPr lang="en-US" sz="3200" dirty="0" smtClean="0">
                    <a:solidFill>
                      <a:srgbClr val="C00000"/>
                    </a:solidFill>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b </a:t>
                </a:r>
                <a:r>
                  <a:rPr lang="en-US" sz="32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startAt="3"/>
                  <a:tabLst>
                    <a:tab pos="2514600" algn="l"/>
                  </a:tabLst>
                </a:pPr>
                <a:r>
                  <a:rPr lang="en-US" sz="3200" dirty="0" smtClean="0">
                    <a:latin typeface="Arial" panose="020B0604020202020204" pitchFamily="34" charset="0"/>
                    <a:cs typeface="Arial" panose="020B0604020202020204" pitchFamily="34" charset="0"/>
                  </a:rPr>
                  <a:t>3</a:t>
                </a:r>
                <a:r>
                  <a:rPr lang="en-US" sz="3200" b="1" dirty="0" smtClean="0">
                    <a:latin typeface="Arial" panose="020B0604020202020204" pitchFamily="34" charset="0"/>
                    <a:cs typeface="Arial" panose="020B0604020202020204" pitchFamily="34" charset="0"/>
                  </a:rPr>
                  <a:t>a</a:t>
                </a:r>
                <a:endParaRPr lang="en-US" sz="3200" b="1"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5"/>
                  <a:tabLst>
                    <a:tab pos="2514600" algn="l"/>
                  </a:tabLst>
                </a:pPr>
                <a:r>
                  <a:rPr lang="en-US" sz="3200" b="1" dirty="0" smtClean="0">
                    <a:latin typeface="Arial" panose="020B0604020202020204" pitchFamily="34" charset="0"/>
                    <a:cs typeface="Arial" panose="020B0604020202020204" pitchFamily="34" charset="0"/>
                  </a:rPr>
                  <a:t>p </a:t>
                </a:r>
                <a:r>
                  <a:rPr lang="en-US" sz="3200"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5</m:t>
                        </m:r>
                      </m:num>
                      <m:den>
                        <m:r>
                          <a:rPr lang="en-US" sz="3200" i="0">
                            <a:latin typeface="Cambria Math" panose="02040503050406030204" pitchFamily="18" charset="0"/>
                            <a:cs typeface="Arial" panose="020B0604020202020204" pitchFamily="34" charset="0"/>
                          </a:rPr>
                          <m:t>−</m:t>
                        </m:r>
                        <m:r>
                          <a:rPr lang="en-US" sz="3200" b="0" i="0" smtClean="0">
                            <a:latin typeface="Cambria Math" panose="02040503050406030204" pitchFamily="18" charset="0"/>
                            <a:cs typeface="Arial" panose="020B0604020202020204" pitchFamily="34" charset="0"/>
                          </a:rPr>
                          <m:t>1</m:t>
                        </m:r>
                      </m:den>
                    </m:f>
                  </m:oMath>
                </a14:m>
                <a:r>
                  <a:rPr lang="en-US" sz="3200" dirty="0" smtClean="0">
                    <a:latin typeface="Arial" panose="020B0604020202020204" pitchFamily="34" charset="0"/>
                    <a:cs typeface="Arial" panose="020B0604020202020204" pitchFamily="34" charset="0"/>
                  </a:rPr>
                  <a:t>) and </a:t>
                </a:r>
                <a:r>
                  <a:rPr lang="en-US" sz="3200" b="1" dirty="0" smtClean="0">
                    <a:latin typeface="Arial" panose="020B0604020202020204" pitchFamily="34" charset="0"/>
                    <a:cs typeface="Arial" panose="020B0604020202020204" pitchFamily="34" charset="0"/>
                  </a:rPr>
                  <a:t>q</a:t>
                </a:r>
                <a:r>
                  <a:rPr lang="en-US" sz="3200" dirty="0" smtClean="0">
                    <a:latin typeface="Arial" panose="020B0604020202020204" pitchFamily="34" charset="0"/>
                    <a:cs typeface="Arial" panose="020B0604020202020204" pitchFamily="34" charset="0"/>
                  </a:rPr>
                  <a:t> = </a:t>
                </a:r>
                <a:r>
                  <a:rPr lang="en-US" sz="3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3200" i="1">
                            <a:latin typeface="Cambria Math" panose="02040503050406030204" pitchFamily="18" charset="0"/>
                            <a:cs typeface="Arial" panose="020B0604020202020204" pitchFamily="34" charset="0"/>
                          </a:rPr>
                        </m:ctrlPr>
                      </m:fPr>
                      <m:num>
                        <m:r>
                          <a:rPr lang="en-US" sz="3200" b="0" i="0" smtClean="0">
                            <a:latin typeface="Cambria Math" panose="02040503050406030204" pitchFamily="18" charset="0"/>
                            <a:cs typeface="Arial" panose="020B0604020202020204" pitchFamily="34" charset="0"/>
                          </a:rPr>
                          <m:t>9</m:t>
                        </m:r>
                      </m:num>
                      <m:den>
                        <m:r>
                          <a:rPr lang="en-US" sz="3200" i="0">
                            <a:latin typeface="Cambria Math" panose="02040503050406030204" pitchFamily="18" charset="0"/>
                            <a:cs typeface="Arial" panose="020B0604020202020204" pitchFamily="34" charset="0"/>
                          </a:rPr>
                          <m:t>−</m:t>
                        </m:r>
                        <m:r>
                          <a:rPr lang="en-US" sz="3200" b="0" i="0" smtClean="0">
                            <a:latin typeface="Cambria Math" panose="02040503050406030204" pitchFamily="18" charset="0"/>
                            <a:cs typeface="Arial" panose="020B0604020202020204" pitchFamily="34" charset="0"/>
                          </a:rPr>
                          <m:t>3</m:t>
                        </m:r>
                      </m:den>
                    </m:f>
                  </m:oMath>
                </a14:m>
                <a:r>
                  <a:rPr lang="en-US" sz="3200" dirty="0" smtClean="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p</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+ 2r = </a:t>
                </a:r>
                <a:r>
                  <a:rPr lang="en-US" sz="3200" dirty="0" smtClean="0">
                    <a:latin typeface="Arial" panose="020B0604020202020204" pitchFamily="34" charset="0"/>
                    <a:cs typeface="Arial" panose="020B0604020202020204" pitchFamily="34" charset="0"/>
                  </a:rPr>
                  <a:t>q</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Find </a:t>
                </a:r>
                <a:r>
                  <a:rPr lang="en-US" sz="3200" b="1" dirty="0">
                    <a:latin typeface="Arial" panose="020B0604020202020204" pitchFamily="34" charset="0"/>
                    <a:cs typeface="Arial" panose="020B0604020202020204" pitchFamily="34" charset="0"/>
                  </a:rPr>
                  <a:t>r</a:t>
                </a:r>
                <a:r>
                  <a:rPr lang="en-US" sz="3200" dirty="0">
                    <a:latin typeface="Arial" panose="020B0604020202020204" pitchFamily="34" charset="0"/>
                    <a:cs typeface="Arial" panose="020B0604020202020204" pitchFamily="34" charset="0"/>
                  </a:rPr>
                  <a:t> as a </a:t>
                </a:r>
                <a:r>
                  <a:rPr lang="en-US" sz="3200" dirty="0" smtClean="0">
                    <a:latin typeface="Arial" panose="020B0604020202020204" pitchFamily="34" charset="0"/>
                    <a:cs typeface="Arial" panose="020B0604020202020204" pitchFamily="34" charset="0"/>
                  </a:rPr>
                  <a:t>column </a:t>
                </a:r>
                <a:r>
                  <a:rPr lang="en-US" sz="3200" dirty="0">
                    <a:latin typeface="Arial" panose="020B0604020202020204" pitchFamily="34" charset="0"/>
                    <a:cs typeface="Arial" panose="020B0604020202020204" pitchFamily="34" charset="0"/>
                  </a:rPr>
                  <a:t>vector.</a:t>
                </a:r>
                <a:endParaRPr lang="en-US" sz="3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95323"/>
              </a:xfrm>
              <a:prstGeom prst="rect">
                <a:avLst/>
              </a:prstGeom>
              <a:blipFill rotWithShape="0">
                <a:blip r:embed="rId4"/>
                <a:stretch>
                  <a:fillRect l="-2665" t="-565" b="-2712"/>
                </a:stretch>
              </a:blipFill>
            </p:spPr>
            <p:txBody>
              <a:bodyPr/>
              <a:lstStyle/>
              <a:p>
                <a:r>
                  <a:rPr lang="en-US">
                    <a:noFill/>
                  </a:rPr>
                  <a:t> </a:t>
                </a:r>
              </a:p>
            </p:txBody>
          </p:sp>
        </mc:Fallback>
      </mc:AlternateContent>
      <p:sp>
        <p:nvSpPr>
          <p:cNvPr id="8" name="Title 1"/>
          <p:cNvSpPr>
            <a:spLocks noGrp="1"/>
          </p:cNvSpPr>
          <p:nvPr>
            <p:ph type="title"/>
          </p:nvPr>
        </p:nvSpPr>
        <p:spPr/>
        <p:txBody>
          <a:bodyPr>
            <a:noAutofit/>
          </a:bodyPr>
          <a:lstStyle/>
          <a:p>
            <a:r>
              <a:rPr lang="en-GB" dirty="0"/>
              <a:t>18 – Check Up</a:t>
            </a:r>
            <a:endParaRPr lang="en-GB" sz="4000" b="1" dirty="0" smtClean="0"/>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44408" y="1215045"/>
            <a:ext cx="548640" cy="537090"/>
          </a:xfrm>
          <a:prstGeom prst="rect">
            <a:avLst/>
          </a:prstGeom>
        </p:spPr>
      </p:pic>
    </p:spTree>
    <p:extLst>
      <p:ext uri="{BB962C8B-B14F-4D97-AF65-F5344CB8AC3E}">
        <p14:creationId xmlns:p14="http://schemas.microsoft.com/office/powerpoint/2010/main" val="2526500805"/>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456558"/>
              </a:xfrm>
              <a:prstGeom prst="rect">
                <a:avLst/>
              </a:prstGeom>
            </p:spPr>
            <p:txBody>
              <a:bodyPr wrap="square">
                <a:spAutoFit/>
              </a:bodyPr>
              <a:lstStyle/>
              <a:p>
                <a:pPr>
                  <a:buClr>
                    <a:srgbClr val="C00000"/>
                  </a:buClr>
                  <a:tabLst>
                    <a:tab pos="2514600" algn="l"/>
                  </a:tabLst>
                </a:pPr>
                <a:r>
                  <a:rPr lang="en-US" sz="2700" b="1" dirty="0" smtClean="0">
                    <a:solidFill>
                      <a:srgbClr val="0070C0"/>
                    </a:solidFill>
                    <a:latin typeface="Arial" panose="020B0604020202020204" pitchFamily="34" charset="0"/>
                    <a:cs typeface="Arial" panose="020B0604020202020204" pitchFamily="34" charset="0"/>
                  </a:rPr>
                  <a:t>Geometric Problems</a:t>
                </a:r>
              </a:p>
              <a:p>
                <a:pPr marL="514350" indent="-514350">
                  <a:buClr>
                    <a:srgbClr val="C00000"/>
                  </a:buClr>
                  <a:buFont typeface="+mj-lt"/>
                  <a:buAutoNum type="arabicPeriod" startAt="8"/>
                  <a:tabLst>
                    <a:tab pos="2514600" algn="l"/>
                  </a:tabLst>
                </a:pPr>
                <a:r>
                  <a:rPr lang="en-US" sz="2700" dirty="0" smtClean="0">
                    <a:latin typeface="Arial" panose="020B0604020202020204" pitchFamily="34" charset="0"/>
                    <a:cs typeface="Arial" panose="020B0604020202020204" pitchFamily="34" charset="0"/>
                  </a:rPr>
                  <a:t>Which </a:t>
                </a:r>
                <a:r>
                  <a:rPr lang="en-US" sz="2700" dirty="0">
                    <a:latin typeface="Arial" panose="020B0604020202020204" pitchFamily="34" charset="0"/>
                    <a:cs typeface="Arial" panose="020B0604020202020204" pitchFamily="34" charset="0"/>
                  </a:rPr>
                  <a:t>of these vectors are parallel </a:t>
                </a:r>
                <a:r>
                  <a:rPr lang="en-US" sz="2700" dirty="0" smtClean="0">
                    <a:latin typeface="Arial" panose="020B0604020202020204" pitchFamily="34" charset="0"/>
                    <a:cs typeface="Arial" panose="020B0604020202020204" pitchFamily="34" charset="0"/>
                  </a:rPr>
                  <a:t>to:</a:t>
                </a:r>
              </a:p>
              <a:p>
                <a:pPr marL="514350" indent="-514350">
                  <a:buClr>
                    <a:srgbClr val="C00000"/>
                  </a:buClr>
                  <a:buFont typeface="+mj-lt"/>
                  <a:buAutoNum type="arabicPeriod" startAt="8"/>
                  <a:tabLst>
                    <a:tab pos="2514600" algn="l"/>
                  </a:tabLst>
                </a:pPr>
                <a:endParaRPr lang="en-US" sz="2000" dirty="0">
                  <a:latin typeface="Arial" panose="020B0604020202020204" pitchFamily="34" charset="0"/>
                  <a:cs typeface="Arial" panose="020B0604020202020204" pitchFamily="34" charset="0"/>
                </a:endParaRPr>
              </a:p>
              <a:p>
                <a:pPr marL="514350" indent="-514350">
                  <a:buClr>
                    <a:srgbClr val="C00000"/>
                  </a:buClr>
                  <a:buFont typeface="+mj-lt"/>
                  <a:buAutoNum type="arabicPeriod" startAt="8"/>
                  <a:tabLst>
                    <a:tab pos="2514600" algn="l"/>
                  </a:tabLst>
                </a:pPr>
                <a:endParaRPr lang="en-US" sz="27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4600" algn="l"/>
                  </a:tabLst>
                </a:pPr>
                <a:r>
                  <a:rPr lang="en-US" sz="2700" b="1" dirty="0" smtClean="0">
                    <a:latin typeface="Arial" panose="020B0604020202020204" pitchFamily="34" charset="0"/>
                    <a:cs typeface="Arial" panose="020B0604020202020204" pitchFamily="34" charset="0"/>
                  </a:rPr>
                  <a:t>a</a:t>
                </a:r>
                <a:r>
                  <a:rPr lang="en-US" sz="2700" dirty="0" smtClean="0">
                    <a:latin typeface="Arial" panose="020B0604020202020204" pitchFamily="34" charset="0"/>
                    <a:cs typeface="Arial" panose="020B0604020202020204" pitchFamily="34" charset="0"/>
                  </a:rPr>
                  <a:t> - </a:t>
                </a:r>
                <a:r>
                  <a:rPr lang="en-US" sz="2700" b="1" dirty="0" smtClean="0">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a:t>
                </a:r>
                <a:r>
                  <a:rPr lang="en-US" sz="2700" b="1"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a:t>
                </a:r>
                <a:r>
                  <a:rPr lang="en-US" sz="2700" b="1" dirty="0" smtClean="0">
                    <a:latin typeface="Arial" panose="020B0604020202020204" pitchFamily="34" charset="0"/>
                    <a:cs typeface="Arial" panose="020B0604020202020204" pitchFamily="34" charset="0"/>
                  </a:rPr>
                  <a:t>a</a:t>
                </a:r>
                <a:r>
                  <a:rPr lang="en-US" sz="2700" dirty="0" smtClean="0">
                    <a:latin typeface="Arial" panose="020B0604020202020204" pitchFamily="34" charset="0"/>
                    <a:cs typeface="Arial" panose="020B0604020202020204" pitchFamily="34" charset="0"/>
                  </a:rPr>
                  <a:t> + </a:t>
                </a:r>
                <a:r>
                  <a:rPr lang="en-US" sz="2700" b="1" dirty="0" smtClean="0">
                    <a:latin typeface="Arial" panose="020B0604020202020204" pitchFamily="34" charset="0"/>
                    <a:cs typeface="Arial" panose="020B0604020202020204" pitchFamily="34" charset="0"/>
                  </a:rPr>
                  <a:t>b</a:t>
                </a:r>
                <a:endParaRPr lang="en-US" sz="2700" b="1"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8"/>
                  <a:tabLst>
                    <a:tab pos="2514600" algn="l"/>
                  </a:tabLst>
                </a:pPr>
                <a:r>
                  <a:rPr lang="en-US" sz="2700" dirty="0" smtClean="0">
                    <a:latin typeface="Arial" panose="020B0604020202020204" pitchFamily="34" charset="0"/>
                    <a:cs typeface="Arial" panose="020B0604020202020204" pitchFamily="34" charset="0"/>
                  </a:rPr>
                  <a:t>P </a:t>
                </a:r>
                <a:r>
                  <a:rPr lang="en-US" sz="2700" dirty="0">
                    <a:latin typeface="Arial" panose="020B0604020202020204" pitchFamily="34" charset="0"/>
                    <a:cs typeface="Arial" panose="020B0604020202020204" pitchFamily="34" charset="0"/>
                  </a:rPr>
                  <a:t>is the point (4, -3) and Q is the point (-2</a:t>
                </a:r>
                <a:r>
                  <a:rPr lang="en-US" sz="2700" dirty="0" smtClean="0">
                    <a:latin typeface="Arial" panose="020B0604020202020204" pitchFamily="34" charset="0"/>
                    <a:cs typeface="Arial" panose="020B0604020202020204" pitchFamily="34" charset="0"/>
                  </a:rPr>
                  <a:t>, 7).</a:t>
                </a:r>
              </a:p>
              <a:p>
                <a:pPr marL="971550" lvl="1" indent="-514350">
                  <a:buClr>
                    <a:srgbClr val="C00000"/>
                  </a:buClr>
                  <a:buFont typeface="+mj-lt"/>
                  <a:buAutoNum type="alphaLcPeriod"/>
                  <a:tabLst>
                    <a:tab pos="2514600" algn="l"/>
                  </a:tabLst>
                </a:pPr>
                <a:r>
                  <a:rPr lang="en-US" sz="2700" dirty="0" smtClean="0">
                    <a:latin typeface="Arial" panose="020B0604020202020204" pitchFamily="34" charset="0"/>
                    <a:cs typeface="Arial" panose="020B0604020202020204" pitchFamily="34" charset="0"/>
                  </a:rPr>
                  <a:t>Write </a:t>
                </a:r>
                <a:r>
                  <a:rPr lang="en-US" sz="2700" dirty="0">
                    <a:latin typeface="Arial" panose="020B0604020202020204" pitchFamily="34" charset="0"/>
                    <a:cs typeface="Arial" panose="020B0604020202020204" pitchFamily="34" charset="0"/>
                  </a:rPr>
                  <a:t>down the position vector, </a:t>
                </a:r>
                <a:r>
                  <a:rPr lang="en-US" sz="2700" b="1" dirty="0">
                    <a:latin typeface="Arial" panose="020B0604020202020204" pitchFamily="34" charset="0"/>
                    <a:cs typeface="Arial" panose="020B0604020202020204" pitchFamily="34" charset="0"/>
                  </a:rPr>
                  <a:t>p</a:t>
                </a:r>
                <a:r>
                  <a:rPr lang="en-US" sz="2700" dirty="0">
                    <a:latin typeface="Arial" panose="020B0604020202020204" pitchFamily="34" charset="0"/>
                    <a:cs typeface="Arial" panose="020B0604020202020204" pitchFamily="34" charset="0"/>
                  </a:rPr>
                  <a:t>, of the point P. </a:t>
                </a:r>
                <a:endParaRPr lang="en-US" sz="27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4600" algn="l"/>
                  </a:tabLst>
                </a:pPr>
                <a:r>
                  <a:rPr lang="en-US" sz="2700" dirty="0" smtClean="0">
                    <a:latin typeface="Arial" panose="020B0604020202020204" pitchFamily="34" charset="0"/>
                    <a:cs typeface="Arial" panose="020B0604020202020204" pitchFamily="34" charset="0"/>
                  </a:rPr>
                  <a:t>Write </a:t>
                </a:r>
                <a:r>
                  <a:rPr lang="en-US" sz="2700" dirty="0">
                    <a:latin typeface="Arial" panose="020B0604020202020204" pitchFamily="34" charset="0"/>
                    <a:cs typeface="Arial" panose="020B0604020202020204" pitchFamily="34" charset="0"/>
                  </a:rPr>
                  <a:t>down the position vector, </a:t>
                </a:r>
                <a:r>
                  <a:rPr lang="en-US" sz="2700" b="1" dirty="0">
                    <a:latin typeface="Arial" panose="020B0604020202020204" pitchFamily="34" charset="0"/>
                    <a:cs typeface="Arial" panose="020B0604020202020204" pitchFamily="34" charset="0"/>
                  </a:rPr>
                  <a:t>q</a:t>
                </a:r>
                <a:r>
                  <a:rPr lang="en-US" sz="2700" dirty="0">
                    <a:latin typeface="Arial" panose="020B0604020202020204" pitchFamily="34" charset="0"/>
                    <a:cs typeface="Arial" panose="020B0604020202020204" pitchFamily="34" charset="0"/>
                  </a:rPr>
                  <a:t>, of the point Q. </a:t>
                </a:r>
                <a:endParaRPr lang="en-US" sz="27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4600" algn="l"/>
                  </a:tabLst>
                </a:pPr>
                <a:r>
                  <a:rPr lang="en-US" sz="2700" dirty="0" smtClean="0">
                    <a:latin typeface="Arial" panose="020B0604020202020204" pitchFamily="34" charset="0"/>
                    <a:cs typeface="Arial" panose="020B0604020202020204" pitchFamily="34" charset="0"/>
                  </a:rPr>
                  <a:t>Work </a:t>
                </a:r>
                <a:r>
                  <a:rPr lang="en-US" sz="2700" dirty="0">
                    <a:latin typeface="Arial" panose="020B0604020202020204" pitchFamily="34" charset="0"/>
                    <a:cs typeface="Arial" panose="020B0604020202020204" pitchFamily="34" charset="0"/>
                  </a:rPr>
                  <a:t>out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𝐏𝐐</m:t>
                        </m:r>
                      </m:e>
                    </m:acc>
                  </m:oMath>
                </a14:m>
                <a:r>
                  <a:rPr lang="en-US" sz="2700" dirty="0">
                    <a:latin typeface="Arial" panose="020B0604020202020204" pitchFamily="34" charset="0"/>
                    <a:cs typeface="Arial" panose="020B0604020202020204" pitchFamily="34" charset="0"/>
                  </a:rPr>
                  <a:t>.</a:t>
                </a:r>
                <a:endParaRPr lang="en-US" sz="27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456558"/>
              </a:xfrm>
              <a:prstGeom prst="rect">
                <a:avLst/>
              </a:prstGeom>
              <a:blipFill rotWithShape="0">
                <a:blip r:embed="rId4"/>
                <a:stretch>
                  <a:fillRect l="-2202" t="-894" b="-2011"/>
                </a:stretch>
              </a:blipFill>
            </p:spPr>
            <p:txBody>
              <a:bodyPr/>
              <a:lstStyle/>
              <a:p>
                <a:r>
                  <a:rPr lang="en-US">
                    <a:noFill/>
                  </a:rPr>
                  <a:t> </a:t>
                </a:r>
              </a:p>
            </p:txBody>
          </p:sp>
        </mc:Fallback>
      </mc:AlternateContent>
      <p:sp>
        <p:nvSpPr>
          <p:cNvPr id="8" name="Title 1"/>
          <p:cNvSpPr>
            <a:spLocks noGrp="1"/>
          </p:cNvSpPr>
          <p:nvPr>
            <p:ph type="title"/>
          </p:nvPr>
        </p:nvSpPr>
        <p:spPr/>
        <p:txBody>
          <a:bodyPr>
            <a:noAutofit/>
          </a:bodyPr>
          <a:lstStyle/>
          <a:p>
            <a:r>
              <a:rPr lang="en-GB" dirty="0"/>
              <a:t>18 – Check Up</a:t>
            </a:r>
            <a:endParaRPr lang="en-GB" sz="4000" b="1" dirty="0" smtClean="0"/>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44408" y="1215045"/>
            <a:ext cx="548640" cy="537090"/>
          </a:xfrm>
          <a:prstGeom prst="rect">
            <a:avLst/>
          </a:prstGeom>
        </p:spPr>
      </p:pic>
      <p:sp>
        <p:nvSpPr>
          <p:cNvPr id="7" name="Rounded Rectangle 6"/>
          <p:cNvSpPr/>
          <p:nvPr/>
        </p:nvSpPr>
        <p:spPr>
          <a:xfrm>
            <a:off x="251520" y="2564904"/>
            <a:ext cx="1118245" cy="576064"/>
          </a:xfrm>
          <a:prstGeom prst="roundRect">
            <a:avLst/>
          </a:prstGeom>
          <a:solidFill>
            <a:schemeClr val="accent3">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3</a:t>
            </a:r>
            <a:r>
              <a:rPr lang="en-US" sz="2200" b="1" dirty="0" smtClean="0">
                <a:solidFill>
                  <a:schemeClr val="tx1"/>
                </a:solidFill>
                <a:latin typeface="Arial" panose="020B0604020202020204" pitchFamily="34" charset="0"/>
                <a:cs typeface="Arial" panose="020B0604020202020204" pitchFamily="34" charset="0"/>
              </a:rPr>
              <a:t>a</a:t>
            </a:r>
            <a:r>
              <a:rPr lang="en-US" sz="2200" dirty="0" smtClean="0">
                <a:solidFill>
                  <a:schemeClr val="tx1"/>
                </a:solidFill>
                <a:latin typeface="Arial" panose="020B0604020202020204" pitchFamily="34" charset="0"/>
                <a:cs typeface="Arial" panose="020B0604020202020204" pitchFamily="34" charset="0"/>
              </a:rPr>
              <a:t> + 3</a:t>
            </a:r>
            <a:r>
              <a:rPr lang="en-US" sz="2200" b="1" dirty="0" smtClean="0">
                <a:solidFill>
                  <a:schemeClr val="tx1"/>
                </a:solidFill>
                <a:latin typeface="Arial" panose="020B0604020202020204" pitchFamily="34" charset="0"/>
                <a:cs typeface="Arial" panose="020B0604020202020204" pitchFamily="34" charset="0"/>
              </a:rPr>
              <a:t>b</a:t>
            </a:r>
            <a:endParaRPr lang="en-US" sz="22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581547" y="2564904"/>
            <a:ext cx="1118245" cy="576064"/>
          </a:xfrm>
          <a:prstGeom prst="roundRect">
            <a:avLst/>
          </a:prstGeom>
          <a:solidFill>
            <a:schemeClr val="accent4">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smtClean="0">
                <a:solidFill>
                  <a:schemeClr val="tx1"/>
                </a:solidFill>
                <a:latin typeface="Arial" panose="020B0604020202020204" pitchFamily="34" charset="0"/>
                <a:cs typeface="Arial" panose="020B0604020202020204" pitchFamily="34" charset="0"/>
              </a:rPr>
              <a:t>2a </a:t>
            </a:r>
            <a:r>
              <a:rPr lang="en-US" sz="2200" dirty="0" smtClean="0">
                <a:solidFill>
                  <a:schemeClr val="tx1"/>
                </a:solidFill>
                <a:latin typeface="Arial" panose="020B0604020202020204" pitchFamily="34" charset="0"/>
                <a:cs typeface="Arial" panose="020B0604020202020204" pitchFamily="34" charset="0"/>
              </a:rPr>
              <a:t>-</a:t>
            </a:r>
            <a:r>
              <a:rPr lang="en-US" sz="2200" b="1" dirty="0" smtClean="0">
                <a:solidFill>
                  <a:schemeClr val="tx1"/>
                </a:solidFill>
                <a:latin typeface="Arial" panose="020B0604020202020204" pitchFamily="34" charset="0"/>
                <a:cs typeface="Arial" panose="020B0604020202020204" pitchFamily="34" charset="0"/>
              </a:rPr>
              <a:t> b</a:t>
            </a:r>
            <a:endParaRPr lang="en-US" sz="2200" b="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2839566" y="2564904"/>
            <a:ext cx="1118245" cy="576064"/>
          </a:xfrm>
          <a:prstGeom prst="roundRect">
            <a:avLst/>
          </a:prstGeom>
          <a:solidFill>
            <a:schemeClr val="tx2">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3</a:t>
            </a:r>
            <a:r>
              <a:rPr lang="en-US" sz="2200" b="1" dirty="0" smtClean="0">
                <a:solidFill>
                  <a:schemeClr val="tx1"/>
                </a:solidFill>
                <a:latin typeface="Arial" panose="020B0604020202020204" pitchFamily="34" charset="0"/>
                <a:cs typeface="Arial" panose="020B0604020202020204" pitchFamily="34" charset="0"/>
              </a:rPr>
              <a:t>a</a:t>
            </a:r>
            <a:r>
              <a:rPr lang="en-US" sz="2200" dirty="0" smtClean="0">
                <a:solidFill>
                  <a:schemeClr val="tx1"/>
                </a:solidFill>
                <a:latin typeface="Arial" panose="020B0604020202020204" pitchFamily="34" charset="0"/>
                <a:cs typeface="Arial" panose="020B0604020202020204" pitchFamily="34" charset="0"/>
              </a:rPr>
              <a:t> – 3</a:t>
            </a:r>
            <a:r>
              <a:rPr lang="en-US" sz="2200" b="1" dirty="0" smtClean="0">
                <a:solidFill>
                  <a:schemeClr val="tx1"/>
                </a:solidFill>
                <a:latin typeface="Arial" panose="020B0604020202020204" pitchFamily="34" charset="0"/>
                <a:cs typeface="Arial" panose="020B0604020202020204" pitchFamily="34" charset="0"/>
              </a:rPr>
              <a:t>b</a:t>
            </a:r>
            <a:endParaRPr lang="en-US" sz="2200" b="1"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4155842" y="2564904"/>
            <a:ext cx="1298246" cy="576064"/>
          </a:xfrm>
          <a:prstGeom prst="roundRect">
            <a:avLst/>
          </a:pr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dirty="0" smtClean="0">
                <a:solidFill>
                  <a:schemeClr val="tx1"/>
                </a:solidFill>
                <a:latin typeface="Arial" panose="020B0604020202020204" pitchFamily="34" charset="0"/>
                <a:cs typeface="Arial" panose="020B0604020202020204" pitchFamily="34" charset="0"/>
              </a:rPr>
              <a:t>½</a:t>
            </a:r>
            <a:r>
              <a:rPr lang="en-US" sz="2200" b="1" dirty="0" smtClean="0">
                <a:solidFill>
                  <a:schemeClr val="tx1"/>
                </a:solidFill>
                <a:latin typeface="Arial" panose="020B0604020202020204" pitchFamily="34" charset="0"/>
                <a:cs typeface="Arial" panose="020B0604020202020204" pitchFamily="34" charset="0"/>
              </a:rPr>
              <a:t>a</a:t>
            </a:r>
            <a:r>
              <a:rPr lang="en-US" sz="2200" dirty="0" smtClean="0">
                <a:solidFill>
                  <a:schemeClr val="tx1"/>
                </a:solidFill>
                <a:latin typeface="Arial" panose="020B0604020202020204" pitchFamily="34" charset="0"/>
                <a:cs typeface="Arial" panose="020B0604020202020204" pitchFamily="34" charset="0"/>
              </a:rPr>
              <a:t>  - ½</a:t>
            </a:r>
            <a:r>
              <a:rPr lang="en-US" sz="2200" b="1" dirty="0" smtClean="0">
                <a:solidFill>
                  <a:schemeClr val="tx1"/>
                </a:solidFill>
                <a:latin typeface="Arial" panose="020B0604020202020204" pitchFamily="34" charset="0"/>
                <a:cs typeface="Arial" panose="020B0604020202020204" pitchFamily="34" charset="0"/>
              </a:rPr>
              <a:t>b</a:t>
            </a:r>
            <a:endParaRPr lang="en-US" sz="2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45263"/>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4923848"/>
              </a:xfrm>
              <a:prstGeom prst="rect">
                <a:avLst/>
              </a:prstGeom>
            </p:spPr>
            <p:txBody>
              <a:bodyPr wrap="square">
                <a:spAutoFit/>
              </a:bodyPr>
              <a:lstStyle/>
              <a:p>
                <a:pPr marL="690563" indent="-690563">
                  <a:buClr>
                    <a:srgbClr val="C00000"/>
                  </a:buClr>
                  <a:buFont typeface="+mj-lt"/>
                  <a:buAutoNum type="arabicPeriod" startAt="10"/>
                  <a:tabLst>
                    <a:tab pos="2514600" algn="l"/>
                  </a:tabLst>
                </a:pPr>
                <a:r>
                  <a:rPr lang="en-US" sz="3100" b="1" dirty="0" smtClean="0">
                    <a:solidFill>
                      <a:srgbClr val="C00000"/>
                    </a:solidFill>
                    <a:latin typeface="Arial" panose="020B0604020202020204" pitchFamily="34" charset="0"/>
                    <a:cs typeface="Arial" panose="020B0604020202020204" pitchFamily="34" charset="0"/>
                  </a:rPr>
                  <a:t>Reasoning</a:t>
                </a:r>
                <a:r>
                  <a:rPr lang="en-US" sz="3100" dirty="0" smtClean="0">
                    <a:solidFill>
                      <a:srgbClr val="C00000"/>
                    </a:solidFill>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The points A, B and C have coordinates (2,13), (5, 22) and (11,40) respectively, </a:t>
                </a:r>
                <a:endParaRPr lang="en-US" sz="3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514600" algn="l"/>
                  </a:tabLst>
                </a:pPr>
                <a:r>
                  <a:rPr lang="en-US" sz="3100" dirty="0" smtClean="0">
                    <a:latin typeface="Arial" panose="020B0604020202020204" pitchFamily="34" charset="0"/>
                    <a:cs typeface="Arial" panose="020B0604020202020204" pitchFamily="34" charset="0"/>
                  </a:rPr>
                  <a:t>Find </a:t>
                </a:r>
                <a:r>
                  <a:rPr lang="en-US" sz="3100" dirty="0">
                    <a:latin typeface="Arial" panose="020B0604020202020204" pitchFamily="34" charset="0"/>
                    <a:cs typeface="Arial" panose="020B0604020202020204" pitchFamily="34" charset="0"/>
                  </a:rPr>
                  <a:t>as column vectors</a:t>
                </a:r>
              </a:p>
              <a:p>
                <a:pPr marL="1485900" lvl="2" indent="-571500">
                  <a:buClr>
                    <a:srgbClr val="C00000"/>
                  </a:buClr>
                  <a:buFont typeface="+mj-lt"/>
                  <a:buAutoNum type="romanLcPeriod"/>
                  <a:tabLst>
                    <a:tab pos="2514600" algn="l"/>
                  </a:tabLst>
                </a:pPr>
                <a14:m>
                  <m:oMath xmlns:m="http://schemas.openxmlformats.org/officeDocument/2006/math">
                    <m:acc>
                      <m:accPr>
                        <m:chr m:val="⃗"/>
                        <m:ctrlPr>
                          <a:rPr lang="en-US" sz="3100" b="1" i="1" dirty="0">
                            <a:latin typeface="Cambria Math" panose="02040503050406030204" pitchFamily="18" charset="0"/>
                          </a:rPr>
                        </m:ctrlPr>
                      </m:accPr>
                      <m:e>
                        <m:r>
                          <a:rPr lang="en-US" sz="3100" b="1" i="0" dirty="0" smtClean="0">
                            <a:latin typeface="Cambria Math" panose="02040503050406030204" pitchFamily="18" charset="0"/>
                          </a:rPr>
                          <m:t>𝐀𝐁</m:t>
                        </m:r>
                      </m:e>
                    </m:acc>
                  </m:oMath>
                </a14:m>
                <a:r>
                  <a:rPr lang="en-US" sz="3100" dirty="0" smtClean="0">
                    <a:latin typeface="Arial" panose="020B0604020202020204" pitchFamily="34" charset="0"/>
                    <a:cs typeface="Arial" panose="020B0604020202020204" pitchFamily="34" charset="0"/>
                  </a:rPr>
                  <a:t> 	</a:t>
                </a:r>
                <a:r>
                  <a:rPr lang="en-US" sz="3100" dirty="0" smtClean="0">
                    <a:solidFill>
                      <a:srgbClr val="C00000"/>
                    </a:solidFill>
                    <a:latin typeface="Arial" panose="020B0604020202020204" pitchFamily="34" charset="0"/>
                    <a:cs typeface="Arial" panose="020B0604020202020204" pitchFamily="34" charset="0"/>
                  </a:rPr>
                  <a:t>ii.</a:t>
                </a:r>
                <a:r>
                  <a:rPr lang="en-US" sz="31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100" b="1" i="1" dirty="0">
                            <a:latin typeface="Cambria Math" panose="02040503050406030204" pitchFamily="18" charset="0"/>
                          </a:rPr>
                        </m:ctrlPr>
                      </m:accPr>
                      <m:e>
                        <m:r>
                          <a:rPr lang="en-US" sz="3100" b="1" i="0" dirty="0" smtClean="0">
                            <a:latin typeface="Cambria Math" panose="02040503050406030204" pitchFamily="18" charset="0"/>
                          </a:rPr>
                          <m:t>𝐀𝐂</m:t>
                        </m:r>
                      </m:e>
                    </m:acc>
                  </m:oMath>
                </a14:m>
                <a:endParaRPr lang="en-US" sz="31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4600" algn="l"/>
                  </a:tabLst>
                </a:pPr>
                <a:r>
                  <a:rPr lang="en-US" sz="3100" dirty="0" smtClean="0">
                    <a:latin typeface="Arial" panose="020B0604020202020204" pitchFamily="34" charset="0"/>
                    <a:cs typeface="Arial" panose="020B0604020202020204" pitchFamily="34" charset="0"/>
                  </a:rPr>
                  <a:t>What </a:t>
                </a:r>
                <a:r>
                  <a:rPr lang="en-US" sz="3100" dirty="0">
                    <a:latin typeface="Arial" panose="020B0604020202020204" pitchFamily="34" charset="0"/>
                    <a:cs typeface="Arial" panose="020B0604020202020204" pitchFamily="34" charset="0"/>
                  </a:rPr>
                  <a:t>do these results show about the points A, B and C</a:t>
                </a:r>
                <a:r>
                  <a:rPr lang="en-US" sz="3100" dirty="0" smtClean="0">
                    <a:latin typeface="Arial" panose="020B0604020202020204" pitchFamily="34" charset="0"/>
                    <a:cs typeface="Arial" panose="020B0604020202020204" pitchFamily="34" charset="0"/>
                  </a:rPr>
                  <a:t>?</a:t>
                </a:r>
                <a:endParaRPr lang="en-US" sz="31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4923848"/>
              </a:xfrm>
              <a:prstGeom prst="rect">
                <a:avLst/>
              </a:prstGeom>
              <a:blipFill rotWithShape="0">
                <a:blip r:embed="rId4"/>
                <a:stretch>
                  <a:fillRect l="-2549" t="-1485" r="-1043" b="-2970"/>
                </a:stretch>
              </a:blipFill>
            </p:spPr>
            <p:txBody>
              <a:bodyPr/>
              <a:lstStyle/>
              <a:p>
                <a:r>
                  <a:rPr lang="en-US">
                    <a:noFill/>
                  </a:rPr>
                  <a:t> </a:t>
                </a:r>
              </a:p>
            </p:txBody>
          </p:sp>
        </mc:Fallback>
      </mc:AlternateContent>
      <p:sp>
        <p:nvSpPr>
          <p:cNvPr id="8" name="Title 1"/>
          <p:cNvSpPr>
            <a:spLocks noGrp="1"/>
          </p:cNvSpPr>
          <p:nvPr>
            <p:ph type="title"/>
          </p:nvPr>
        </p:nvSpPr>
        <p:spPr/>
        <p:txBody>
          <a:bodyPr>
            <a:noAutofit/>
          </a:bodyPr>
          <a:lstStyle/>
          <a:p>
            <a:r>
              <a:rPr lang="en-GB" dirty="0"/>
              <a:t>18 – Check Up</a:t>
            </a:r>
            <a:endParaRPr lang="en-GB" sz="4000" b="1" dirty="0" smtClean="0"/>
          </a:p>
        </p:txBody>
      </p:sp>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44408" y="1215045"/>
            <a:ext cx="548640" cy="537090"/>
          </a:xfrm>
          <a:prstGeom prst="rect">
            <a:avLst/>
          </a:prstGeom>
        </p:spPr>
      </p:pic>
    </p:spTree>
    <p:extLst>
      <p:ext uri="{BB962C8B-B14F-4D97-AF65-F5344CB8AC3E}">
        <p14:creationId xmlns:p14="http://schemas.microsoft.com/office/powerpoint/2010/main" val="2401228123"/>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Check Up</a:t>
            </a:r>
            <a:endParaRPr lang="en-GB" sz="4000" b="1" dirty="0" smtClean="0"/>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215045"/>
            <a:ext cx="548640" cy="537090"/>
          </a:xfrm>
          <a:prstGeom prst="rect">
            <a:avLst/>
          </a:prstGeom>
        </p:spPr>
      </p:pic>
      <p:grpSp>
        <p:nvGrpSpPr>
          <p:cNvPr id="6" name="Group 5"/>
          <p:cNvGrpSpPr/>
          <p:nvPr/>
        </p:nvGrpSpPr>
        <p:grpSpPr>
          <a:xfrm>
            <a:off x="305904" y="1268760"/>
            <a:ext cx="5202200" cy="5328592"/>
            <a:chOff x="3483872" y="1089031"/>
            <a:chExt cx="5338488" cy="5328592"/>
          </a:xfrm>
        </p:grpSpPr>
        <p:sp>
          <p:nvSpPr>
            <p:cNvPr id="7" name="Round Diagonal Corner Rectangle 6"/>
            <p:cNvSpPr/>
            <p:nvPr/>
          </p:nvSpPr>
          <p:spPr>
            <a:xfrm>
              <a:off x="3513210" y="1089031"/>
              <a:ext cx="5309150" cy="5328592"/>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11 – Exam-Style Questions</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550912" y="1666250"/>
                  <a:ext cx="5197552" cy="4708212"/>
                </a:xfrm>
                <a:prstGeom prst="rect">
                  <a:avLst/>
                </a:prstGeom>
              </p:spPr>
              <p:txBody>
                <a:bodyPr wrap="square">
                  <a:spAutoFit/>
                </a:bodyPr>
                <a:lstStyle/>
                <a:p>
                  <a:pPr>
                    <a:spcAft>
                      <a:spcPts val="0"/>
                    </a:spcAft>
                    <a:tabLst>
                      <a:tab pos="4972050" algn="r"/>
                    </a:tabLst>
                  </a:pPr>
                  <a:r>
                    <a:rPr lang="en-US" sz="2400" dirty="0" smtClean="0"/>
                    <a:t>OABC is a parallelogram. </a:t>
                  </a:r>
                </a:p>
                <a:p>
                  <a:pPr>
                    <a:spcAft>
                      <a:spcPts val="0"/>
                    </a:spcAft>
                    <a:tabLst>
                      <a:tab pos="4972050" algn="r"/>
                    </a:tabLst>
                  </a:pPr>
                  <a:r>
                    <a:rPr lang="en-US" sz="2400" i="1" dirty="0" smtClean="0"/>
                    <a:t>M</a:t>
                  </a:r>
                  <a:r>
                    <a:rPr lang="en-US" sz="2400" dirty="0" smtClean="0"/>
                    <a:t> </a:t>
                  </a:r>
                  <a:r>
                    <a:rPr lang="en-US" sz="2400" dirty="0"/>
                    <a:t>is the midpoint of CB</a:t>
                  </a:r>
                  <a:r>
                    <a:rPr lang="en-US" sz="2400" dirty="0" smtClean="0"/>
                    <a:t>.</a:t>
                  </a:r>
                </a:p>
                <a:p>
                  <a:pPr>
                    <a:spcAft>
                      <a:spcPts val="0"/>
                    </a:spcAft>
                    <a:tabLst>
                      <a:tab pos="4972050" algn="r"/>
                    </a:tabLst>
                  </a:pPr>
                  <a:r>
                    <a:rPr lang="en-US" sz="2400" i="1" dirty="0" smtClean="0"/>
                    <a:t>N</a:t>
                  </a:r>
                  <a:r>
                    <a:rPr lang="en-US" sz="2400" dirty="0" smtClean="0"/>
                    <a:t> is the midpoint of </a:t>
                  </a:r>
                  <a:r>
                    <a:rPr lang="en-US" sz="2400" i="1" dirty="0" smtClean="0"/>
                    <a:t>AB</a:t>
                  </a:r>
                  <a:r>
                    <a:rPr lang="en-US" sz="2400" dirty="0" smtClean="0"/>
                    <a:t>.</a:t>
                  </a:r>
                  <a:endParaRPr lang="en-US" sz="2400" dirty="0"/>
                </a:p>
                <a:p>
                  <a:pPr>
                    <a:spcAft>
                      <a:spcPts val="0"/>
                    </a:spcAft>
                    <a:tabLst>
                      <a:tab pos="4972050" algn="r"/>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𝐎𝐀</m:t>
                          </m:r>
                        </m:e>
                      </m:acc>
                    </m:oMath>
                  </a14:m>
                  <a:r>
                    <a:rPr lang="en-US" sz="2400" dirty="0" smtClean="0"/>
                    <a:t> = </a:t>
                  </a:r>
                  <a:r>
                    <a:rPr lang="en-US" sz="2400" b="1" dirty="0" smtClean="0"/>
                    <a:t>a</a:t>
                  </a:r>
                </a:p>
                <a:p>
                  <a:pPr>
                    <a:spcAft>
                      <a:spcPts val="0"/>
                    </a:spcAft>
                    <a:tabLst>
                      <a:tab pos="4972050" algn="r"/>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𝐎𝐂</m:t>
                          </m:r>
                        </m:e>
                      </m:acc>
                    </m:oMath>
                  </a14:m>
                  <a:r>
                    <a:rPr lang="en-US" sz="2400" dirty="0" smtClean="0"/>
                    <a:t> = </a:t>
                  </a:r>
                  <a:r>
                    <a:rPr lang="en-US" sz="2400" b="1" dirty="0" smtClean="0"/>
                    <a:t>c</a:t>
                  </a:r>
                </a:p>
                <a:p>
                  <a:pPr lvl="1" indent="-457200">
                    <a:spcAft>
                      <a:spcPts val="0"/>
                    </a:spcAft>
                    <a:buFont typeface="+mj-lt"/>
                    <a:buAutoNum type="alphaLcPeriod"/>
                    <a:tabLst>
                      <a:tab pos="4972050" algn="r"/>
                    </a:tabLst>
                  </a:pPr>
                  <a:r>
                    <a:rPr lang="en-US" sz="2400" dirty="0" smtClean="0"/>
                    <a:t>Find</a:t>
                  </a:r>
                  <a:r>
                    <a:rPr lang="en-US" sz="2400" dirty="0"/>
                    <a:t>, in terms of </a:t>
                  </a:r>
                  <a:r>
                    <a:rPr lang="en-US" sz="2400" b="1" dirty="0"/>
                    <a:t>a</a:t>
                  </a:r>
                  <a:r>
                    <a:rPr lang="en-US" sz="2400" dirty="0"/>
                    <a:t> and/or </a:t>
                  </a:r>
                  <a:r>
                    <a:rPr lang="en-US" sz="2400" b="1" dirty="0"/>
                    <a:t>c</a:t>
                  </a:r>
                  <a:r>
                    <a:rPr lang="en-US" sz="2400" dirty="0"/>
                    <a:t>, the vectors </a:t>
                  </a:r>
                  <a:endParaRPr lang="en-US" sz="2400" b="1" dirty="0"/>
                </a:p>
                <a:p>
                  <a:pPr marL="914400" indent="-449263">
                    <a:spcAft>
                      <a:spcPts val="0"/>
                    </a:spcAft>
                    <a:buFont typeface="+mj-lt"/>
                    <a:buAutoNum type="romanLcPeriod"/>
                    <a:tabLst>
                      <a:tab pos="4972050" algn="r"/>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𝐌𝐁</m:t>
                          </m:r>
                        </m:e>
                      </m:acc>
                    </m:oMath>
                  </a14:m>
                  <a:r>
                    <a:rPr lang="en-US" sz="2400" dirty="0" smtClean="0"/>
                    <a:t> 	</a:t>
                  </a:r>
                  <a:endParaRPr lang="en-US" sz="2400" b="1" dirty="0"/>
                </a:p>
                <a:p>
                  <a:pPr marL="914400" indent="-449263">
                    <a:spcAft>
                      <a:spcPts val="0"/>
                    </a:spcAft>
                    <a:buFont typeface="+mj-lt"/>
                    <a:buAutoNum type="romanLcPeriod" startAt="2"/>
                    <a:tabLst>
                      <a:tab pos="4972050" algn="r"/>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𝐌𝐍</m:t>
                          </m:r>
                        </m:e>
                      </m:acc>
                    </m:oMath>
                  </a14:m>
                  <a:r>
                    <a:rPr lang="en-US" sz="2400" dirty="0" smtClean="0"/>
                    <a:t>	</a:t>
                  </a:r>
                  <a:r>
                    <a:rPr lang="en-US" sz="2400" b="1" dirty="0" smtClean="0"/>
                    <a:t>(2 marks)</a:t>
                  </a:r>
                </a:p>
                <a:p>
                  <a:pPr lvl="1" indent="-457200">
                    <a:spcAft>
                      <a:spcPts val="0"/>
                    </a:spcAft>
                    <a:buFont typeface="+mj-lt"/>
                    <a:buAutoNum type="alphaLcPeriod" startAt="2"/>
                    <a:tabLst>
                      <a:tab pos="4972050" algn="r"/>
                    </a:tabLst>
                  </a:pPr>
                  <a:r>
                    <a:rPr lang="en-US" sz="2400" dirty="0" smtClean="0"/>
                    <a:t>Show </a:t>
                  </a:r>
                  <a:r>
                    <a:rPr lang="en-US" sz="2400" dirty="0"/>
                    <a:t>that CA is parallel to MN.</a:t>
                  </a:r>
                </a:p>
                <a:p>
                  <a:pPr marL="0" lvl="1">
                    <a:spcAft>
                      <a:spcPts val="0"/>
                    </a:spcAft>
                    <a:tabLst>
                      <a:tab pos="4972050" algn="r"/>
                    </a:tabLst>
                  </a:pPr>
                  <a:r>
                    <a:rPr lang="en-US" sz="2400" dirty="0" smtClean="0"/>
                    <a:t>	</a:t>
                  </a:r>
                  <a:r>
                    <a:rPr lang="en-US" sz="2400" b="1" dirty="0" smtClean="0"/>
                    <a:t>(</a:t>
                  </a:r>
                  <a:r>
                    <a:rPr lang="en-US" sz="2400" b="1" dirty="0"/>
                    <a:t>2 marks)</a:t>
                  </a:r>
                </a:p>
                <a:p>
                  <a:pPr marL="0" lvl="1">
                    <a:spcAft>
                      <a:spcPts val="0"/>
                    </a:spcAft>
                    <a:tabLst>
                      <a:tab pos="4972050" algn="r"/>
                    </a:tabLst>
                  </a:pPr>
                  <a:r>
                    <a:rPr lang="en-US" sz="2400" dirty="0" smtClean="0"/>
                    <a:t>	</a:t>
                  </a:r>
                  <a:r>
                    <a:rPr lang="en-US" sz="2400" i="1" dirty="0" smtClean="0"/>
                    <a:t>May </a:t>
                  </a:r>
                  <a:r>
                    <a:rPr lang="en-US" sz="2400" i="1" dirty="0"/>
                    <a:t>2008, Q25, 5540H/3H</a:t>
                  </a:r>
                  <a:endParaRPr lang="en-US" sz="2400" b="1" i="1" dirty="0"/>
                </a:p>
              </p:txBody>
            </p:sp>
          </mc:Choice>
          <mc:Fallback xmlns="">
            <p:sp>
              <p:nvSpPr>
                <p:cNvPr id="10" name="Rectangle 9"/>
                <p:cNvSpPr>
                  <a:spLocks noRot="1" noChangeAspect="1" noMove="1" noResize="1" noEditPoints="1" noAdjustHandles="1" noChangeArrowheads="1" noChangeShapeType="1" noTextEdit="1"/>
                </p:cNvSpPr>
                <p:nvPr/>
              </p:nvSpPr>
              <p:spPr>
                <a:xfrm>
                  <a:off x="3550912" y="1666250"/>
                  <a:ext cx="5197552" cy="4708212"/>
                </a:xfrm>
                <a:prstGeom prst="rect">
                  <a:avLst/>
                </a:prstGeom>
                <a:blipFill rotWithShape="0">
                  <a:blip r:embed="rId5"/>
                  <a:stretch>
                    <a:fillRect l="-1925" t="-907" r="-1805" b="-2202"/>
                  </a:stretch>
                </a:blipFill>
              </p:spPr>
              <p:txBody>
                <a:bodyPr/>
                <a:lstStyle/>
                <a:p>
                  <a:r>
                    <a:rPr lang="en-US">
                      <a:noFill/>
                    </a:rPr>
                    <a:t> </a:t>
                  </a:r>
                </a:p>
              </p:txBody>
            </p:sp>
          </mc:Fallback>
        </mc:AlternateContent>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17654" y="1844824"/>
            <a:ext cx="1890450" cy="1825260"/>
          </a:xfrm>
          <a:prstGeom prst="rect">
            <a:avLst/>
          </a:prstGeom>
        </p:spPr>
      </p:pic>
    </p:spTree>
    <p:extLst>
      <p:ext uri="{BB962C8B-B14F-4D97-AF65-F5344CB8AC3E}">
        <p14:creationId xmlns:p14="http://schemas.microsoft.com/office/powerpoint/2010/main" val="170905629"/>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575</a:t>
            </a:r>
            <a:endParaRPr lang="en-GB" sz="1400" b="1" dirty="0">
              <a:latin typeface="Calibri" panose="020F0502020204030204" pitchFamily="34" charset="0"/>
            </a:endParaRPr>
          </a:p>
        </p:txBody>
      </p:sp>
      <p:sp>
        <p:nvSpPr>
          <p:cNvPr id="3" name="Rectangle 2"/>
          <p:cNvSpPr/>
          <p:nvPr/>
        </p:nvSpPr>
        <p:spPr>
          <a:xfrm>
            <a:off x="251520" y="1196752"/>
            <a:ext cx="5256584" cy="5447645"/>
          </a:xfrm>
          <a:prstGeom prst="rect">
            <a:avLst/>
          </a:prstGeom>
        </p:spPr>
        <p:txBody>
          <a:bodyPr wrap="square">
            <a:spAutoFit/>
          </a:bodyPr>
          <a:lstStyle/>
          <a:p>
            <a:pPr marL="620713" indent="-620713">
              <a:buClr>
                <a:srgbClr val="C00000"/>
              </a:buClr>
              <a:buFont typeface="+mj-lt"/>
              <a:buAutoNum type="arabicPeriod" startAt="12"/>
              <a:tabLst>
                <a:tab pos="2743200" algn="l"/>
              </a:tabLst>
            </a:pPr>
            <a:r>
              <a:rPr lang="en-US" sz="2200" dirty="0">
                <a:latin typeface="Arial" panose="020B0604020202020204" pitchFamily="34" charset="0"/>
                <a:cs typeface="Arial" panose="020B0604020202020204" pitchFamily="34" charset="0"/>
              </a:rPr>
              <a:t>How sure are you of your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answers</a:t>
            </a:r>
            <a:r>
              <a:rPr lang="en-US" sz="2200" dirty="0">
                <a:latin typeface="Arial" panose="020B0604020202020204" pitchFamily="34" charset="0"/>
                <a:cs typeface="Arial" panose="020B0604020202020204" pitchFamily="34" charset="0"/>
              </a:rPr>
              <a:t>? Were you mostly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Just guessing	</a:t>
            </a:r>
            <a:r>
              <a:rPr lang="en-US" sz="28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Feeling doubtful	</a:t>
            </a:r>
            <a:r>
              <a:rPr lang="en-US" sz="28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Confident	</a:t>
            </a:r>
            <a:r>
              <a:rPr lang="en-US" sz="2800" b="1" dirty="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next? Use your results to decide whether to strengthen or extend your learning</a:t>
            </a:r>
            <a:r>
              <a:rPr lang="en-US" sz="2200" dirty="0" smtClean="0">
                <a:latin typeface="Arial" panose="020B0604020202020204" pitchFamily="34" charset="0"/>
                <a:cs typeface="Arial" panose="020B0604020202020204" pitchFamily="34" charset="0"/>
              </a:rPr>
              <a:t>. </a:t>
            </a:r>
          </a:p>
          <a:p>
            <a:pPr>
              <a:buClr>
                <a:srgbClr val="C00000"/>
              </a:buClr>
              <a:tabLst>
                <a:tab pos="2514600" algn="l"/>
              </a:tabLst>
            </a:pPr>
            <a:r>
              <a:rPr lang="en-US" sz="2200" b="1" dirty="0" smtClean="0">
                <a:solidFill>
                  <a:srgbClr val="0070C0"/>
                </a:solidFill>
                <a:latin typeface="Arial" panose="020B0604020202020204" pitchFamily="34" charset="0"/>
                <a:cs typeface="Arial" panose="020B0604020202020204" pitchFamily="34" charset="0"/>
              </a:rPr>
              <a:t>* Challenge</a:t>
            </a:r>
            <a:endParaRPr lang="en-US" sz="2200" b="1" dirty="0">
              <a:solidFill>
                <a:srgbClr val="0070C0"/>
              </a:solidFill>
              <a:latin typeface="Arial" panose="020B0604020202020204" pitchFamily="34" charset="0"/>
              <a:cs typeface="Arial" panose="020B0604020202020204" pitchFamily="34" charset="0"/>
            </a:endParaRPr>
          </a:p>
          <a:p>
            <a:pPr marL="620713" indent="-620713">
              <a:buClr>
                <a:srgbClr val="C00000"/>
              </a:buClr>
              <a:buFont typeface="+mj-lt"/>
              <a:buAutoNum type="arabicPeriod" startAt="13"/>
              <a:tabLst>
                <a:tab pos="2514600" algn="l"/>
              </a:tabLst>
            </a:pPr>
            <a:r>
              <a:rPr lang="en-US" sz="2200" b="1"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b="1" dirty="0">
                <a:latin typeface="Arial" panose="020B0604020202020204" pitchFamily="34" charset="0"/>
                <a:cs typeface="Arial" panose="020B0604020202020204" pitchFamily="34" charset="0"/>
              </a:rPr>
              <a:t>q</a:t>
            </a:r>
            <a:r>
              <a:rPr lang="en-US" sz="2200" dirty="0">
                <a:latin typeface="Arial" panose="020B0604020202020204" pitchFamily="34" charset="0"/>
                <a:cs typeface="Arial" panose="020B0604020202020204" pitchFamily="34" charset="0"/>
              </a:rPr>
              <a:t> are two vectors such that</a:t>
            </a:r>
          </a:p>
          <a:p>
            <a:pPr marL="1035050" lvl="1" indent="-414338">
              <a:buClr>
                <a:srgbClr val="C00000"/>
              </a:buClr>
              <a:buFont typeface="Arial" panose="020B0604020202020204" pitchFamily="34" charset="0"/>
              <a:buChar char="•"/>
              <a:tabLst>
                <a:tab pos="2514600" algn="l"/>
              </a:tabLst>
            </a:pPr>
            <a:r>
              <a:rPr lang="en-US" sz="2200" b="1"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 </a:t>
            </a:r>
            <a:r>
              <a:rPr lang="en-US" sz="2200" dirty="0">
                <a:solidFill>
                  <a:srgbClr val="222222"/>
                </a:solidFill>
                <a:latin typeface="arial" panose="020B0604020202020204" pitchFamily="34" charset="0"/>
              </a:rPr>
              <a:t>≠ </a:t>
            </a:r>
            <a:r>
              <a:rPr lang="en-US" sz="2200" dirty="0" smtClean="0">
                <a:solidFill>
                  <a:srgbClr val="222222"/>
                </a:solidFill>
                <a:latin typeface="arial" panose="020B0604020202020204" pitchFamily="34" charset="0"/>
              </a:rPr>
              <a:t> </a:t>
            </a:r>
            <a:r>
              <a:rPr lang="en-US" sz="2200" b="1" dirty="0" smtClean="0">
                <a:latin typeface="Arial" panose="020B0604020202020204" pitchFamily="34" charset="0"/>
                <a:cs typeface="Arial" panose="020B0604020202020204" pitchFamily="34" charset="0"/>
              </a:rPr>
              <a:t>q</a:t>
            </a:r>
          </a:p>
          <a:p>
            <a:pPr marL="1035050" lvl="1" indent="-414338">
              <a:buClr>
                <a:srgbClr val="C00000"/>
              </a:buClr>
              <a:buFont typeface="Arial" panose="020B0604020202020204" pitchFamily="34" charset="0"/>
              <a:buChar char="•"/>
              <a:tabLst>
                <a:tab pos="2514600" algn="l"/>
              </a:tabLst>
            </a:pPr>
            <a:r>
              <a:rPr lang="en-US" sz="2200" dirty="0" smtClean="0">
                <a:latin typeface="Arial" panose="020B0604020202020204" pitchFamily="34" charset="0"/>
                <a:cs typeface="Arial" panose="020B0604020202020204" pitchFamily="34" charset="0"/>
              </a:rPr>
              <a:t>magnitude </a:t>
            </a:r>
            <a:r>
              <a:rPr lang="en-US" sz="2200" dirty="0">
                <a:latin typeface="Arial" panose="020B0604020202020204" pitchFamily="34" charset="0"/>
                <a:cs typeface="Arial" panose="020B0604020202020204" pitchFamily="34" charset="0"/>
              </a:rPr>
              <a:t>of </a:t>
            </a:r>
            <a:r>
              <a:rPr lang="en-US" sz="2200" b="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 </a:t>
            </a:r>
            <a:r>
              <a:rPr lang="en-US" sz="2200" b="1" dirty="0">
                <a:latin typeface="Arial" panose="020B0604020202020204" pitchFamily="34" charset="0"/>
                <a:cs typeface="Arial" panose="020B0604020202020204" pitchFamily="34" charset="0"/>
              </a:rPr>
              <a:t>q</a:t>
            </a:r>
            <a:r>
              <a:rPr lang="en-US" sz="2200" dirty="0">
                <a:latin typeface="Arial" panose="020B0604020202020204" pitchFamily="34" charset="0"/>
                <a:cs typeface="Arial" panose="020B0604020202020204" pitchFamily="34" charset="0"/>
              </a:rPr>
              <a:t> = magnitude of </a:t>
            </a:r>
            <a:r>
              <a:rPr lang="en-US" sz="2200" b="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q</a:t>
            </a:r>
            <a:r>
              <a:rPr lang="en-US" sz="2200" dirty="0" smtClean="0">
                <a:latin typeface="Arial" panose="020B0604020202020204" pitchFamily="34" charset="0"/>
                <a:cs typeface="Arial" panose="020B0604020202020204" pitchFamily="34" charset="0"/>
              </a:rPr>
              <a:t> </a:t>
            </a:r>
          </a:p>
          <a:p>
            <a:pPr marL="620712" lvl="1">
              <a:buClr>
                <a:srgbClr val="C00000"/>
              </a:buClr>
              <a:tabLst>
                <a:tab pos="2514600" algn="l"/>
              </a:tabLst>
            </a:pPr>
            <a:r>
              <a:rPr lang="en-US" sz="2200" dirty="0" smtClean="0">
                <a:latin typeface="Arial" panose="020B0604020202020204" pitchFamily="34" charset="0"/>
                <a:cs typeface="Arial" panose="020B0604020202020204" pitchFamily="34" charset="0"/>
              </a:rPr>
              <a:t>Show </a:t>
            </a:r>
            <a:r>
              <a:rPr lang="en-US" sz="2200" dirty="0">
                <a:latin typeface="Arial" panose="020B0604020202020204" pitchFamily="34" charset="0"/>
                <a:cs typeface="Arial" panose="020B0604020202020204" pitchFamily="34" charset="0"/>
              </a:rPr>
              <a:t>that </a:t>
            </a:r>
            <a:r>
              <a:rPr lang="en-US" sz="2200" b="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q</a:t>
            </a:r>
            <a:r>
              <a:rPr lang="en-US" sz="2200" dirty="0">
                <a:latin typeface="Arial" panose="020B0604020202020204" pitchFamily="34" charset="0"/>
                <a:cs typeface="Arial" panose="020B0604020202020204" pitchFamily="34" charset="0"/>
              </a:rPr>
              <a:t> are perpendicular vectors.</a:t>
            </a:r>
            <a:endParaRPr lang="en-US" sz="2200"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p:txBody>
          <a:bodyPr>
            <a:noAutofit/>
          </a:bodyPr>
          <a:lstStyle/>
          <a:p>
            <a:r>
              <a:rPr lang="en-GB" dirty="0"/>
              <a:t>18 – Check Up</a:t>
            </a:r>
            <a:endParaRPr lang="en-GB" sz="4000" b="1" dirty="0" smtClean="0"/>
          </a:p>
        </p:txBody>
      </p:sp>
      <p:sp>
        <p:nvSpPr>
          <p:cNvPr id="6" name="Flowchart: Delay 5"/>
          <p:cNvSpPr/>
          <p:nvPr/>
        </p:nvSpPr>
        <p:spPr>
          <a:xfrm flipH="1">
            <a:off x="5148064" y="1258767"/>
            <a:ext cx="365093" cy="3106337"/>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683728"/>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p:sp>
        <p:nvSpPr>
          <p:cNvPr id="6" name="Rectangle 5"/>
          <p:cNvSpPr/>
          <p:nvPr/>
        </p:nvSpPr>
        <p:spPr>
          <a:xfrm>
            <a:off x="5148064" y="2140975"/>
            <a:ext cx="3632084" cy="445637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520" y="2060848"/>
            <a:ext cx="4896544" cy="1785104"/>
          </a:xfrm>
          <a:prstGeom prst="rect">
            <a:avLst/>
          </a:prstGeom>
        </p:spPr>
        <p:txBody>
          <a:bodyPr wrap="square">
            <a:spAutoFit/>
          </a:bodyPr>
          <a:lstStyle/>
          <a:p>
            <a:pPr>
              <a:buClr>
                <a:srgbClr val="C00000"/>
              </a:buClr>
              <a:tabLst>
                <a:tab pos="2514600" algn="l"/>
              </a:tabLst>
            </a:pPr>
            <a:r>
              <a:rPr lang="en-US" sz="2200" b="1" dirty="0" smtClean="0">
                <a:solidFill>
                  <a:srgbClr val="0070C0"/>
                </a:solidFill>
                <a:latin typeface="Arial" panose="020B0604020202020204" pitchFamily="34" charset="0"/>
                <a:cs typeface="Arial" panose="020B0604020202020204" pitchFamily="34" charset="0"/>
              </a:rPr>
              <a:t>Vector Notation</a:t>
            </a:r>
          </a:p>
          <a:p>
            <a:pPr marL="457200" indent="-457200">
              <a:buClr>
                <a:srgbClr val="C00000"/>
              </a:buClr>
              <a:buFont typeface="+mj-lt"/>
              <a:buAutoNum type="arabicPeriod"/>
              <a:tabLst>
                <a:tab pos="2514600" algn="l"/>
              </a:tabLst>
            </a:pPr>
            <a:r>
              <a:rPr lang="en-US" sz="2200" dirty="0">
                <a:latin typeface="Arial" panose="020B0604020202020204" pitchFamily="34" charset="0"/>
                <a:cs typeface="Arial" panose="020B0604020202020204" pitchFamily="34" charset="0"/>
              </a:rPr>
              <a:t>Write down the column vector that describes each </a:t>
            </a:r>
            <a:r>
              <a:rPr lang="en-US" sz="2200" dirty="0" smtClean="0">
                <a:latin typeface="Arial" panose="020B0604020202020204" pitchFamily="34" charset="0"/>
                <a:cs typeface="Arial" panose="020B0604020202020204" pitchFamily="34" charset="0"/>
              </a:rPr>
              <a:t>transformation.</a:t>
            </a:r>
          </a:p>
          <a:p>
            <a:pPr marL="914400" lvl="1" indent="-457200">
              <a:buClr>
                <a:srgbClr val="C00000"/>
              </a:buClr>
              <a:buFont typeface="+mj-lt"/>
              <a:buAutoNum type="alphaLcPeriod"/>
              <a:tabLst>
                <a:tab pos="2514600" algn="l"/>
              </a:tabLst>
            </a:pPr>
            <a:r>
              <a:rPr lang="en-US" sz="2200" dirty="0" smtClean="0">
                <a:latin typeface="Arial" panose="020B0604020202020204" pitchFamily="34" charset="0"/>
                <a:cs typeface="Arial" panose="020B0604020202020204" pitchFamily="34" charset="0"/>
              </a:rPr>
              <a:t>A to B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B </a:t>
            </a:r>
            <a:r>
              <a:rPr lang="en-US" sz="2200" dirty="0">
                <a:latin typeface="Arial" panose="020B0604020202020204" pitchFamily="34" charset="0"/>
                <a:cs typeface="Arial" panose="020B0604020202020204" pitchFamily="34" charset="0"/>
              </a:rPr>
              <a:t>to A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514600" algn="l"/>
              </a:tabLst>
            </a:pPr>
            <a:r>
              <a:rPr lang="en-US" sz="2200" dirty="0" smtClean="0">
                <a:latin typeface="Arial" panose="020B0604020202020204" pitchFamily="34" charset="0"/>
                <a:cs typeface="Arial" panose="020B0604020202020204" pitchFamily="34" charset="0"/>
              </a:rPr>
              <a:t>A to C 	</a:t>
            </a:r>
            <a:r>
              <a:rPr lang="en-US" sz="2200" dirty="0" smtClean="0">
                <a:solidFill>
                  <a:srgbClr val="C00000"/>
                </a:solidFill>
                <a:latin typeface="Arial" panose="020B0604020202020204" pitchFamily="34" charset="0"/>
                <a:cs typeface="Arial" panose="020B0604020202020204" pitchFamily="34" charset="0"/>
              </a:rPr>
              <a:t>d.</a:t>
            </a:r>
            <a:r>
              <a:rPr lang="en-US" sz="2200" dirty="0" smtClean="0">
                <a:latin typeface="Arial" panose="020B0604020202020204" pitchFamily="34" charset="0"/>
                <a:cs typeface="Arial" panose="020B0604020202020204" pitchFamily="34" charset="0"/>
              </a:rPr>
              <a:t>  A to D</a:t>
            </a:r>
            <a:endParaRPr lang="en-US" sz="22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19580621"/>
              </p:ext>
            </p:extLst>
          </p:nvPr>
        </p:nvGraphicFramePr>
        <p:xfrm>
          <a:off x="251518" y="1226308"/>
          <a:ext cx="8568952" cy="822960"/>
        </p:xfrm>
        <a:graphic>
          <a:graphicData uri="http://schemas.openxmlformats.org/drawingml/2006/table">
            <a:tbl>
              <a:tblPr firstRow="1" bandRow="1">
                <a:effectLst/>
                <a:tableStyleId>{5940675A-B579-460E-94D1-54222C63F5DA}</a:tableStyleId>
              </a:tblPr>
              <a:tblGrid>
                <a:gridCol w="2664298"/>
                <a:gridCol w="5904654"/>
              </a:tblGrid>
              <a:tr h="690524">
                <a:tc>
                  <a:txBody>
                    <a:bodyPr/>
                    <a:lstStyle/>
                    <a:p>
                      <a:r>
                        <a:rPr lang="en-US" sz="2800" b="1" dirty="0" smtClean="0">
                          <a:latin typeface="Arial" panose="020B0604020202020204" pitchFamily="34" charset="0"/>
                          <a:cs typeface="Arial" panose="020B0604020202020204" pitchFamily="34" charset="0"/>
                        </a:rPr>
                        <a:t>18. Strengthen</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1">
                        <a:lumMod val="20000"/>
                        <a:lumOff val="80000"/>
                      </a:schemeClr>
                    </a:solidFill>
                  </a:tcPr>
                </a:tc>
              </a:tr>
            </a:tbl>
          </a:graphicData>
        </a:graphic>
      </p:graphicFrame>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216028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8002" y="3883960"/>
            <a:ext cx="3866584" cy="2713392"/>
          </a:xfrm>
          <a:prstGeom prst="rect">
            <a:avLst/>
          </a:prstGeom>
        </p:spPr>
      </p:pic>
    </p:spTree>
    <p:extLst>
      <p:ext uri="{BB962C8B-B14F-4D97-AF65-F5344CB8AC3E}">
        <p14:creationId xmlns:p14="http://schemas.microsoft.com/office/powerpoint/2010/main" val="2267808757"/>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8346" y="1219399"/>
                <a:ext cx="5249758" cy="878189"/>
              </a:xfrm>
              <a:prstGeom prst="rect">
                <a:avLst/>
              </a:prstGeom>
            </p:spPr>
            <p:txBody>
              <a:bodyPr wrap="square">
                <a:spAutoFit/>
              </a:bodyPr>
              <a:lstStyle/>
              <a:p>
                <a:pPr marL="457200" indent="-457200">
                  <a:buClr>
                    <a:srgbClr val="C00000"/>
                  </a:buClr>
                  <a:buFont typeface="+mj-lt"/>
                  <a:buAutoNum type="arabicPeriod" startAt="2"/>
                  <a:tabLst>
                    <a:tab pos="2514600" algn="l"/>
                  </a:tabLst>
                </a:pPr>
                <a:r>
                  <a:rPr lang="en-US" sz="2400" dirty="0" smtClean="0">
                    <a:latin typeface="Arial" panose="020B0604020202020204" pitchFamily="34" charset="0"/>
                    <a:cs typeface="Arial" panose="020B0604020202020204" pitchFamily="34" charset="0"/>
                  </a:rPr>
                  <a:t>Write </a:t>
                </a:r>
                <a:r>
                  <a:rPr lang="en-US" sz="2400" dirty="0">
                    <a:latin typeface="Arial" panose="020B0604020202020204" pitchFamily="34" charset="0"/>
                    <a:cs typeface="Arial" panose="020B0604020202020204" pitchFamily="34" charset="0"/>
                  </a:rPr>
                  <a:t>these as column vectors</a:t>
                </a:r>
                <a:r>
                  <a:rPr lang="en-US" sz="2400" dirty="0" smtClean="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2514600" algn="l"/>
                  </a:tabLst>
                </a:pP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𝐎𝐀</m:t>
                        </m:r>
                      </m:e>
                    </m:acc>
                  </m:oMath>
                </a14:m>
                <a:r>
                  <a:rPr lang="en-US" sz="2400" dirty="0" smtClean="0">
                    <a:latin typeface="Arial" panose="020B0604020202020204" pitchFamily="34" charset="0"/>
                    <a:cs typeface="Arial" panose="020B0604020202020204" pitchFamily="34" charset="0"/>
                  </a:rPr>
                  <a:t>	b. </a:t>
                </a:r>
                <a14:m>
                  <m:oMath xmlns:m="http://schemas.openxmlformats.org/officeDocument/2006/math">
                    <m:acc>
                      <m:accPr>
                        <m:chr m:val="⃗"/>
                        <m:ctrlPr>
                          <a:rPr lang="en-US" sz="2400" b="1" i="1" dirty="0">
                            <a:latin typeface="Cambria Math" panose="02040503050406030204" pitchFamily="18" charset="0"/>
                          </a:rPr>
                        </m:ctrlPr>
                      </m:accPr>
                      <m:e>
                        <m:r>
                          <a:rPr lang="en-US" sz="2400" b="1" i="0" dirty="0" smtClean="0">
                            <a:latin typeface="Cambria Math" panose="02040503050406030204" pitchFamily="18" charset="0"/>
                          </a:rPr>
                          <m:t>𝐎𝐁</m:t>
                        </m:r>
                      </m:e>
                    </m:acc>
                  </m:oMath>
                </a14:m>
                <a:endParaRPr lang="en-US" sz="24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8346" y="1219399"/>
                <a:ext cx="5249758" cy="878189"/>
              </a:xfrm>
              <a:prstGeom prst="rect">
                <a:avLst/>
              </a:prstGeom>
              <a:blipFill rotWithShape="0">
                <a:blip r:embed="rId4"/>
                <a:stretch>
                  <a:fillRect l="-1508" t="-4861" b="-15278"/>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82025" y="2060848"/>
            <a:ext cx="3602401" cy="3514539"/>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flipH="1">
                <a:off x="251520" y="5719163"/>
                <a:ext cx="5204539" cy="87818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𝐎𝐀</m:t>
                        </m:r>
                      </m:e>
                    </m:acc>
                  </m:oMath>
                </a14:m>
                <a:r>
                  <a:rPr lang="en-US" sz="2400" dirty="0" smtClean="0">
                    <a:solidFill>
                      <a:schemeClr val="tx1"/>
                    </a:solidFill>
                    <a:latin typeface="Arial" panose="020B0604020202020204" pitchFamily="34" charset="0"/>
                    <a:cs typeface="Arial" panose="020B0604020202020204" pitchFamily="34" charset="0"/>
                  </a:rPr>
                  <a:t> is the vector that translates O to A.</a:t>
                </a:r>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251520" y="5719163"/>
                <a:ext cx="5204539" cy="878189"/>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148529839"/>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8346" y="1219399"/>
                <a:ext cx="5249758" cy="4277068"/>
              </a:xfrm>
              <a:prstGeom prst="rect">
                <a:avLst/>
              </a:prstGeom>
            </p:spPr>
            <p:txBody>
              <a:bodyPr wrap="square">
                <a:spAutoFit/>
              </a:bodyPr>
              <a:lstStyle/>
              <a:p>
                <a:pPr marL="457200" indent="-457200">
                  <a:buClr>
                    <a:srgbClr val="C00000"/>
                  </a:buClr>
                  <a:buFont typeface="+mj-lt"/>
                  <a:buAutoNum type="arabicPeriod" startAt="3"/>
                  <a:tabLst>
                    <a:tab pos="2514600" algn="l"/>
                  </a:tabLst>
                </a:pPr>
                <a:r>
                  <a:rPr lang="en-US" sz="2600" dirty="0" smtClean="0">
                    <a:latin typeface="Arial" panose="020B0604020202020204" pitchFamily="34" charset="0"/>
                    <a:cs typeface="Arial" panose="020B0604020202020204" pitchFamily="34" charset="0"/>
                  </a:rPr>
                  <a:t>P is the point (2, 3) and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𝐏𝐐</m:t>
                        </m:r>
                      </m:e>
                    </m:acc>
                  </m:oMath>
                </a14:m>
                <a:r>
                  <a:rPr lang="en-US" sz="2600" dirty="0" smtClean="0">
                    <a:latin typeface="Arial" panose="020B0604020202020204" pitchFamily="34" charset="0"/>
                    <a:cs typeface="Arial" panose="020B0604020202020204" pitchFamily="34" charset="0"/>
                  </a:rPr>
                  <a:t> = </a:t>
                </a:r>
                <a:r>
                  <a:rPr lang="en-US" sz="26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1</m:t>
                        </m:r>
                      </m:num>
                      <m:den>
                        <m:r>
                          <a:rPr lang="en-US" sz="2600" b="0" i="1" smtClean="0">
                            <a:latin typeface="Cambria Math" panose="02040503050406030204" pitchFamily="18" charset="0"/>
                            <a:cs typeface="Arial" panose="020B0604020202020204" pitchFamily="34" charset="0"/>
                          </a:rPr>
                          <m:t>5</m:t>
                        </m:r>
                      </m:den>
                    </m:f>
                  </m:oMath>
                </a14:m>
                <a:r>
                  <a:rPr lang="en-US" sz="2600" dirty="0">
                    <a:latin typeface="Arial" panose="020B0604020202020204" pitchFamily="34" charset="0"/>
                    <a:cs typeface="Arial" panose="020B0604020202020204" pitchFamily="34" charset="0"/>
                  </a:rPr>
                  <a:t>)</a:t>
                </a:r>
                <a:r>
                  <a:rPr lang="en-US" sz="2600" dirty="0" smtClean="0">
                    <a:latin typeface="Arial" panose="020B0604020202020204" pitchFamily="34" charset="0"/>
                    <a:cs typeface="Arial" panose="020B0604020202020204" pitchFamily="34" charset="0"/>
                  </a:rPr>
                  <a:t> Find </a:t>
                </a:r>
                <a:r>
                  <a:rPr lang="en-US" sz="2600" dirty="0">
                    <a:latin typeface="Arial" panose="020B0604020202020204" pitchFamily="34" charset="0"/>
                    <a:cs typeface="Arial" panose="020B0604020202020204" pitchFamily="34" charset="0"/>
                  </a:rPr>
                  <a:t>the coordinates of Q</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3"/>
                  <a:tabLst>
                    <a:tab pos="2514600" algn="l"/>
                  </a:tabLst>
                </a:pPr>
                <a:r>
                  <a:rPr lang="en-US" sz="2600" dirty="0">
                    <a:latin typeface="Arial" panose="020B0604020202020204" pitchFamily="34" charset="0"/>
                    <a:cs typeface="Arial" panose="020B0604020202020204" pitchFamily="34" charset="0"/>
                  </a:rPr>
                  <a:t>A is the point (4, 2</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B </a:t>
                </a:r>
                <a:r>
                  <a:rPr lang="en-US" sz="2600" dirty="0">
                    <a:latin typeface="Arial" panose="020B0604020202020204" pitchFamily="34" charset="0"/>
                    <a:cs typeface="Arial" panose="020B0604020202020204" pitchFamily="34" charset="0"/>
                  </a:rPr>
                  <a:t>is the point (7,1</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Express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𝐀𝐁</m:t>
                        </m:r>
                      </m:e>
                    </m:acc>
                  </m:oMath>
                </a14:m>
                <a:r>
                  <a:rPr lang="en-US" sz="2600" dirty="0">
                    <a:latin typeface="Arial" panose="020B0604020202020204" pitchFamily="34" charset="0"/>
                    <a:cs typeface="Arial" panose="020B0604020202020204" pitchFamily="34" charset="0"/>
                  </a:rPr>
                  <a:t> as a column </a:t>
                </a:r>
                <a:r>
                  <a:rPr lang="en-US" sz="2600" dirty="0" smtClean="0">
                    <a:latin typeface="Arial" panose="020B0604020202020204" pitchFamily="34" charset="0"/>
                    <a:cs typeface="Arial" panose="020B0604020202020204" pitchFamily="34" charset="0"/>
                  </a:rPr>
                  <a:t>vector.</a:t>
                </a:r>
              </a:p>
            </p:txBody>
          </p:sp>
        </mc:Choice>
        <mc:Fallback xmlns="">
          <p:sp>
            <p:nvSpPr>
              <p:cNvPr id="7" name="Rectangle 6"/>
              <p:cNvSpPr>
                <a:spLocks noRot="1" noChangeAspect="1" noMove="1" noResize="1" noEditPoints="1" noAdjustHandles="1" noChangeArrowheads="1" noChangeShapeType="1" noTextEdit="1"/>
              </p:cNvSpPr>
              <p:nvPr/>
            </p:nvSpPr>
            <p:spPr>
              <a:xfrm>
                <a:off x="258346" y="1219399"/>
                <a:ext cx="5249758" cy="4277068"/>
              </a:xfrm>
              <a:prstGeom prst="rect">
                <a:avLst/>
              </a:prstGeom>
              <a:blipFill rotWithShape="0">
                <a:blip r:embed="rId4"/>
                <a:stretch>
                  <a:fillRect l="-1740" t="-142" b="-570"/>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2" name="Rectangle 11"/>
          <p:cNvSpPr/>
          <p:nvPr/>
        </p:nvSpPr>
        <p:spPr>
          <a:xfrm flipH="1">
            <a:off x="258346" y="2325495"/>
            <a:ext cx="5204539" cy="124752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Plot </a:t>
            </a:r>
            <a:r>
              <a:rPr lang="en-US" sz="2400" dirty="0">
                <a:solidFill>
                  <a:schemeClr val="tx1"/>
                </a:solidFill>
                <a:latin typeface="Arial" panose="020B0604020202020204" pitchFamily="34" charset="0"/>
                <a:cs typeface="Arial" panose="020B0604020202020204" pitchFamily="34" charset="0"/>
              </a:rPr>
              <a:t>the point P on a grid. From P move 1 unit across and 5 units up to find the position of Q.</a:t>
            </a:r>
          </a:p>
        </p:txBody>
      </p:sp>
      <p:sp>
        <p:nvSpPr>
          <p:cNvPr id="9" name="Rectangle 8"/>
          <p:cNvSpPr/>
          <p:nvPr/>
        </p:nvSpPr>
        <p:spPr>
          <a:xfrm flipH="1">
            <a:off x="258345" y="5397023"/>
            <a:ext cx="520453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Plot </a:t>
            </a:r>
            <a:r>
              <a:rPr lang="en-US" sz="2400" dirty="0">
                <a:solidFill>
                  <a:schemeClr val="tx1"/>
                </a:solidFill>
                <a:latin typeface="Arial" panose="020B0604020202020204" pitchFamily="34" charset="0"/>
                <a:cs typeface="Arial" panose="020B0604020202020204" pitchFamily="34" charset="0"/>
              </a:rPr>
              <a:t>the </a:t>
            </a:r>
            <a:r>
              <a:rPr lang="en-US" sz="2400" dirty="0" smtClean="0">
                <a:solidFill>
                  <a:schemeClr val="tx1"/>
                </a:solidFill>
                <a:latin typeface="Arial" panose="020B0604020202020204" pitchFamily="34" charset="0"/>
                <a:cs typeface="Arial" panose="020B0604020202020204" pitchFamily="34" charset="0"/>
              </a:rPr>
              <a:t>points A and B on a grid. Write the column vector that translates A to B.</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651573"/>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8346" y="1219399"/>
                <a:ext cx="5249758" cy="5142690"/>
              </a:xfrm>
              <a:prstGeom prst="rect">
                <a:avLst/>
              </a:prstGeom>
            </p:spPr>
            <p:txBody>
              <a:bodyPr wrap="square">
                <a:spAutoFit/>
              </a:bodyPr>
              <a:lstStyle/>
              <a:p>
                <a:pPr marL="344488" indent="-344488">
                  <a:buClr>
                    <a:srgbClr val="C00000"/>
                  </a:buClr>
                  <a:buFont typeface="+mj-lt"/>
                  <a:buAutoNum type="arabicPeriod" startAt="5"/>
                  <a:tabLst>
                    <a:tab pos="793750" algn="l"/>
                  </a:tabLst>
                </a:pPr>
                <a:r>
                  <a:rPr lang="en-US" sz="2300" dirty="0" smtClean="0">
                    <a:solidFill>
                      <a:srgbClr val="C00000"/>
                    </a:solidFill>
                    <a:latin typeface="Arial" panose="020B0604020202020204" pitchFamily="34" charset="0"/>
                    <a:cs typeface="Arial" panose="020B0604020202020204" pitchFamily="34" charset="0"/>
                  </a:rPr>
                  <a:t>a.</a:t>
                </a:r>
                <a:r>
                  <a:rPr lang="en-US" sz="2300" dirty="0" smtClean="0">
                    <a:latin typeface="Arial" panose="020B0604020202020204" pitchFamily="34" charset="0"/>
                    <a:cs typeface="Arial" panose="020B0604020202020204" pitchFamily="34" charset="0"/>
                  </a:rPr>
                  <a:t> 	Copy </a:t>
                </a:r>
                <a:r>
                  <a:rPr lang="en-US" sz="2300" dirty="0">
                    <a:latin typeface="Arial" panose="020B0604020202020204" pitchFamily="34" charset="0"/>
                    <a:cs typeface="Arial" panose="020B0604020202020204" pitchFamily="34" charset="0"/>
                  </a:rPr>
                  <a:t>and </a:t>
                </a:r>
                <a:r>
                  <a:rPr lang="en-US" sz="2300" dirty="0" smtClean="0">
                    <a:latin typeface="Arial" panose="020B0604020202020204" pitchFamily="34" charset="0"/>
                    <a:cs typeface="Arial" panose="020B0604020202020204" pitchFamily="34" charset="0"/>
                  </a:rPr>
                  <a:t>complete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the diagram </a:t>
                </a:r>
                <a:r>
                  <a:rPr lang="en-US" sz="2300" dirty="0">
                    <a:latin typeface="Arial" panose="020B0604020202020204" pitchFamily="34" charset="0"/>
                    <a:cs typeface="Arial" panose="020B0604020202020204" pitchFamily="34" charset="0"/>
                  </a:rPr>
                  <a:t>to show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the vector (</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i="1">
                            <a:latin typeface="Cambria Math" panose="02040503050406030204" pitchFamily="18" charset="0"/>
                            <a:cs typeface="Arial" panose="020B0604020202020204" pitchFamily="34" charset="0"/>
                          </a:rPr>
                          <m:t>2</m:t>
                        </m:r>
                      </m:num>
                      <m:den>
                        <m:r>
                          <a:rPr lang="en-US" sz="2300" b="0" i="1" smtClean="0">
                            <a:latin typeface="Cambria Math" panose="02040503050406030204" pitchFamily="18" charset="0"/>
                            <a:cs typeface="Arial" panose="020B0604020202020204" pitchFamily="34" charset="0"/>
                          </a:rPr>
                          <m:t>−5</m:t>
                        </m:r>
                      </m:den>
                    </m:f>
                  </m:oMath>
                </a14:m>
                <a:r>
                  <a:rPr lang="en-US" sz="2300" dirty="0" smtClean="0">
                    <a:latin typeface="Arial" panose="020B0604020202020204" pitchFamily="34" charset="0"/>
                    <a:cs typeface="Arial" panose="020B0604020202020204" pitchFamily="34" charset="0"/>
                  </a:rPr>
                  <a:t>)</a:t>
                </a:r>
              </a:p>
              <a:p>
                <a:pPr marL="793750" lvl="1" indent="-449263">
                  <a:buClr>
                    <a:srgbClr val="C00000"/>
                  </a:buClr>
                  <a:buFont typeface="+mj-lt"/>
                  <a:buAutoNum type="alphaLcPeriod" startAt="2"/>
                </a:pPr>
                <a:r>
                  <a:rPr lang="en-US" sz="2300" dirty="0">
                    <a:latin typeface="Arial" panose="020B0604020202020204" pitchFamily="34" charset="0"/>
                    <a:cs typeface="Arial" panose="020B0604020202020204" pitchFamily="34" charset="0"/>
                  </a:rPr>
                  <a:t>Use </a:t>
                </a:r>
                <a:r>
                  <a:rPr lang="en-US" sz="2300" dirty="0" smtClean="0">
                    <a:latin typeface="Arial" panose="020B0604020202020204" pitchFamily="34" charset="0"/>
                    <a:cs typeface="Arial" panose="020B0604020202020204" pitchFamily="34" charset="0"/>
                  </a:rPr>
                  <a:t>Pythagoras</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theorem </a:t>
                </a:r>
                <a:r>
                  <a:rPr lang="en-US" sz="2300" dirty="0">
                    <a:latin typeface="Arial" panose="020B0604020202020204" pitchFamily="34" charset="0"/>
                    <a:cs typeface="Arial" panose="020B0604020202020204" pitchFamily="34" charset="0"/>
                  </a:rPr>
                  <a:t>to work out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magnitude of </a:t>
                </a:r>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vector (</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i="1">
                            <a:latin typeface="Cambria Math" panose="02040503050406030204" pitchFamily="18" charset="0"/>
                            <a:cs typeface="Arial" panose="020B0604020202020204" pitchFamily="34" charset="0"/>
                          </a:rPr>
                          <m:t>2</m:t>
                        </m:r>
                      </m:num>
                      <m:den>
                        <m:r>
                          <a:rPr lang="en-US" sz="2300" b="0" i="1" smtClean="0">
                            <a:latin typeface="Cambria Math" panose="02040503050406030204" pitchFamily="18" charset="0"/>
                            <a:cs typeface="Arial" panose="020B0604020202020204" pitchFamily="34" charset="0"/>
                          </a:rPr>
                          <m:t>−</m:t>
                        </m:r>
                        <m:r>
                          <a:rPr lang="en-US" sz="2300" i="1">
                            <a:latin typeface="Cambria Math" panose="02040503050406030204" pitchFamily="18" charset="0"/>
                            <a:cs typeface="Arial" panose="020B0604020202020204" pitchFamily="34" charset="0"/>
                          </a:rPr>
                          <m:t>5</m:t>
                        </m:r>
                      </m:den>
                    </m:f>
                  </m:oMath>
                </a14:m>
                <a:r>
                  <a:rPr lang="en-US" sz="2300" dirty="0">
                    <a:latin typeface="Arial" panose="020B0604020202020204" pitchFamily="34" charset="0"/>
                    <a:cs typeface="Arial" panose="020B0604020202020204" pitchFamily="34" charset="0"/>
                  </a:rPr>
                  <a:t>)</a:t>
                </a:r>
                <a:r>
                  <a:rPr lang="en-US" sz="2300" dirty="0" smtClean="0">
                    <a:latin typeface="Arial" panose="020B0604020202020204" pitchFamily="34" charset="0"/>
                    <a:cs typeface="Arial" panose="020B0604020202020204" pitchFamily="34" charset="0"/>
                  </a:rPr>
                  <a:t> the length </a:t>
                </a:r>
                <a:r>
                  <a:rPr lang="en-US" sz="2300" dirty="0">
                    <a:latin typeface="Arial" panose="020B0604020202020204" pitchFamily="34" charset="0"/>
                    <a:cs typeface="Arial" panose="020B0604020202020204" pitchFamily="34" charset="0"/>
                  </a:rPr>
                  <a:t>of the hypotenuse of the triangle</a:t>
                </a:r>
                <a:r>
                  <a:rPr lang="en-US" sz="2300" dirty="0" smtClean="0">
                    <a:latin typeface="Arial" panose="020B0604020202020204" pitchFamily="34" charset="0"/>
                    <a:cs typeface="Arial" panose="020B0604020202020204" pitchFamily="34" charset="0"/>
                  </a:rPr>
                  <a:t>).</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Give </a:t>
                </a:r>
                <a:r>
                  <a:rPr lang="en-US" sz="2300" dirty="0">
                    <a:latin typeface="Arial" panose="020B0604020202020204" pitchFamily="34" charset="0"/>
                    <a:cs typeface="Arial" panose="020B0604020202020204" pitchFamily="34" charset="0"/>
                  </a:rPr>
                  <a:t>your answer in surd form</a:t>
                </a:r>
                <a:r>
                  <a:rPr lang="en-US" sz="230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startAt="5"/>
                </a:pPr>
                <a:r>
                  <a:rPr lang="en-US" sz="2300" dirty="0">
                    <a:latin typeface="Arial" panose="020B0604020202020204" pitchFamily="34" charset="0"/>
                    <a:cs typeface="Arial" panose="020B0604020202020204" pitchFamily="34" charset="0"/>
                  </a:rPr>
                  <a:t>Find the magnitude of each vector, giving your answers in surd form</a:t>
                </a:r>
                <a:r>
                  <a:rPr lang="en-US" sz="2300" dirty="0" smtClean="0">
                    <a:latin typeface="Arial" panose="020B0604020202020204" pitchFamily="34" charset="0"/>
                    <a:cs typeface="Arial" panose="020B0604020202020204" pitchFamily="34" charset="0"/>
                  </a:rPr>
                  <a:t>.</a:t>
                </a:r>
              </a:p>
              <a:p>
                <a:pPr marL="914400" lvl="1" indent="-457200">
                  <a:spcAft>
                    <a:spcPts val="1200"/>
                  </a:spcAft>
                  <a:buClr>
                    <a:srgbClr val="C00000"/>
                  </a:buClr>
                  <a:buFont typeface="+mj-lt"/>
                  <a:buAutoNum type="alphaLcPeriod"/>
                  <a:tabLst>
                    <a:tab pos="1708150" algn="l"/>
                  </a:tabLst>
                </a:pPr>
                <a:r>
                  <a:rPr lang="en-US" sz="23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3</m:t>
                        </m:r>
                      </m:num>
                      <m:den>
                        <m:r>
                          <a:rPr lang="en-US" sz="2300" b="0" i="1" smtClean="0">
                            <a:latin typeface="Cambria Math" panose="02040503050406030204" pitchFamily="18" charset="0"/>
                            <a:cs typeface="Arial" panose="020B0604020202020204" pitchFamily="34" charset="0"/>
                          </a:rPr>
                          <m:t>−4</m:t>
                        </m:r>
                      </m:den>
                    </m:f>
                  </m:oMath>
                </a14:m>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b.</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−9</m:t>
                        </m:r>
                      </m:num>
                      <m:den>
                        <m:r>
                          <a:rPr lang="en-US" sz="2300" b="0" i="1" smtClean="0">
                            <a:latin typeface="Cambria Math" panose="02040503050406030204" pitchFamily="18" charset="0"/>
                            <a:cs typeface="Arial" panose="020B0604020202020204" pitchFamily="34" charset="0"/>
                          </a:rPr>
                          <m:t>5</m:t>
                        </m:r>
                      </m:den>
                    </m:f>
                  </m:oMath>
                </a14:m>
                <a:r>
                  <a:rPr lang="en-US" sz="2300" dirty="0" smtClean="0">
                    <a:latin typeface="Arial" panose="020B0604020202020204" pitchFamily="34" charset="0"/>
                    <a:cs typeface="Arial" panose="020B0604020202020204" pitchFamily="34" charset="0"/>
                  </a:rPr>
                  <a:t>)</a:t>
                </a:r>
              </a:p>
              <a:p>
                <a:pPr marL="914400" lvl="1" indent="-457200">
                  <a:buClr>
                    <a:srgbClr val="C00000"/>
                  </a:buClr>
                  <a:buFont typeface="+mj-lt"/>
                  <a:buAutoNum type="alphaLcPeriod" startAt="3"/>
                  <a:tabLst>
                    <a:tab pos="1708150" algn="l"/>
                  </a:tabLst>
                </a:pPr>
                <a:r>
                  <a:rPr lang="en-US" sz="23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9</m:t>
                        </m:r>
                      </m:num>
                      <m:den>
                        <m:r>
                          <a:rPr lang="en-US" sz="2300" b="0" i="1" smtClean="0">
                            <a:latin typeface="Cambria Math" panose="02040503050406030204" pitchFamily="18" charset="0"/>
                            <a:cs typeface="Arial" panose="020B0604020202020204" pitchFamily="34" charset="0"/>
                          </a:rPr>
                          <m:t>7</m:t>
                        </m:r>
                      </m:den>
                    </m:f>
                  </m:oMath>
                </a14:m>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d.</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00" i="1">
                            <a:latin typeface="Cambria Math" panose="02040503050406030204" pitchFamily="18" charset="0"/>
                            <a:cs typeface="Arial" panose="020B0604020202020204" pitchFamily="34" charset="0"/>
                          </a:rPr>
                        </m:ctrlPr>
                      </m:fPr>
                      <m:num>
                        <m:r>
                          <a:rPr lang="en-US" sz="2300" b="0" i="1" smtClean="0">
                            <a:latin typeface="Cambria Math" panose="02040503050406030204" pitchFamily="18" charset="0"/>
                            <a:cs typeface="Arial" panose="020B0604020202020204" pitchFamily="34" charset="0"/>
                          </a:rPr>
                          <m:t>−3</m:t>
                        </m:r>
                      </m:num>
                      <m:den>
                        <m:r>
                          <a:rPr lang="en-US" sz="2300" b="0" i="1" smtClean="0">
                            <a:latin typeface="Cambria Math" panose="02040503050406030204" pitchFamily="18" charset="0"/>
                            <a:cs typeface="Arial" panose="020B0604020202020204" pitchFamily="34" charset="0"/>
                          </a:rPr>
                          <m:t>−5</m:t>
                        </m:r>
                      </m:den>
                    </m:f>
                  </m:oMath>
                </a14:m>
                <a:r>
                  <a:rPr lang="en-US" sz="2300" dirty="0">
                    <a:latin typeface="Arial" panose="020B0604020202020204" pitchFamily="34" charset="0"/>
                    <a:cs typeface="Arial" panose="020B0604020202020204" pitchFamily="34" charset="0"/>
                  </a:rPr>
                  <a:t>)</a:t>
                </a:r>
                <a:endParaRPr lang="en-US" sz="2300" dirty="0" smtClean="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8346" y="1219399"/>
                <a:ext cx="5249758" cy="5142690"/>
              </a:xfrm>
              <a:prstGeom prst="rect">
                <a:avLst/>
              </a:prstGeom>
              <a:blipFill rotWithShape="0">
                <a:blip r:embed="rId4"/>
                <a:stretch>
                  <a:fillRect l="-1392" t="-829" r="-580" b="-711"/>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23928" y="1269636"/>
            <a:ext cx="1565515" cy="1781421"/>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15" name="Rectangle 14"/>
          <p:cNvSpPr/>
          <p:nvPr/>
        </p:nvSpPr>
        <p:spPr>
          <a:xfrm flipH="1">
            <a:off x="3203848" y="5373216"/>
            <a:ext cx="2252211"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 hint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Use the method from </a:t>
            </a:r>
            <a:r>
              <a:rPr lang="en-US" sz="2400" b="1" dirty="0">
                <a:solidFill>
                  <a:schemeClr val="tx1"/>
                </a:solidFill>
                <a:latin typeface="Arial" panose="020B0604020202020204" pitchFamily="34" charset="0"/>
                <a:cs typeface="Arial" panose="020B0604020202020204" pitchFamily="34" charset="0"/>
              </a:rPr>
              <a:t>Q5</a:t>
            </a:r>
            <a:r>
              <a:rPr lang="en-US" sz="2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11580691"/>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p:sp>
        <p:nvSpPr>
          <p:cNvPr id="7" name="Rectangle 6"/>
          <p:cNvSpPr/>
          <p:nvPr/>
        </p:nvSpPr>
        <p:spPr>
          <a:xfrm>
            <a:off x="258346" y="1219399"/>
            <a:ext cx="5249758" cy="3170099"/>
          </a:xfrm>
          <a:prstGeom prst="rect">
            <a:avLst/>
          </a:prstGeom>
        </p:spPr>
        <p:txBody>
          <a:bodyPr wrap="square">
            <a:spAutoFit/>
          </a:bodyPr>
          <a:lstStyle/>
          <a:p>
            <a:pPr>
              <a:buClr>
                <a:srgbClr val="C00000"/>
              </a:buClr>
              <a:tabLst>
                <a:tab pos="793750" algn="l"/>
              </a:tabLst>
            </a:pPr>
            <a:r>
              <a:rPr lang="en-US" sz="2500" b="1" dirty="0">
                <a:solidFill>
                  <a:srgbClr val="0070C0"/>
                </a:solidFill>
                <a:latin typeface="Arial" panose="020B0604020202020204" pitchFamily="34" charset="0"/>
                <a:cs typeface="Arial" panose="020B0604020202020204" pitchFamily="34" charset="0"/>
              </a:rPr>
              <a:t>Vector arithmetic </a:t>
            </a:r>
            <a:endParaRPr lang="en-US" sz="2500" b="1" dirty="0" smtClean="0">
              <a:solidFill>
                <a:srgbClr val="0070C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793750" algn="l"/>
              </a:tabLst>
            </a:pPr>
            <a:r>
              <a:rPr lang="en-US" sz="2500" dirty="0" smtClean="0">
                <a:latin typeface="Arial" panose="020B0604020202020204" pitchFamily="34" charset="0"/>
                <a:cs typeface="Arial" panose="020B0604020202020204" pitchFamily="34" charset="0"/>
              </a:rPr>
              <a:t>The diagram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shows the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vector </a:t>
            </a:r>
            <a:r>
              <a:rPr lang="en-US" sz="2500" b="1" dirty="0" smtClean="0">
                <a:latin typeface="Arial" panose="020B0604020202020204" pitchFamily="34" charset="0"/>
                <a:cs typeface="Arial" panose="020B0604020202020204" pitchFamily="34" charset="0"/>
              </a:rPr>
              <a:t>a</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On </a:t>
            </a:r>
            <a:r>
              <a:rPr lang="en-US" sz="2500" dirty="0">
                <a:latin typeface="Arial" panose="020B0604020202020204" pitchFamily="34" charset="0"/>
                <a:cs typeface="Arial" panose="020B0604020202020204" pitchFamily="34" charset="0"/>
              </a:rPr>
              <a:t>squared paper </a:t>
            </a:r>
            <a:r>
              <a:rPr lang="en-US" sz="2500" dirty="0" smtClean="0">
                <a:latin typeface="Arial" panose="020B0604020202020204" pitchFamily="34" charset="0"/>
                <a:cs typeface="Arial" panose="020B0604020202020204" pitchFamily="34" charset="0"/>
              </a:rPr>
              <a:t>draw </a:t>
            </a:r>
            <a:r>
              <a:rPr lang="en-US" sz="2500" dirty="0">
                <a:latin typeface="Arial" panose="020B0604020202020204" pitchFamily="34" charset="0"/>
                <a:cs typeface="Arial" panose="020B0604020202020204" pitchFamily="34" charset="0"/>
              </a:rPr>
              <a:t>vectors to </a:t>
            </a:r>
            <a:r>
              <a:rPr lang="en-US" sz="2500" dirty="0" smtClean="0">
                <a:latin typeface="Arial" panose="020B0604020202020204" pitchFamily="34" charset="0"/>
                <a:cs typeface="Arial" panose="020B0604020202020204" pitchFamily="34" charset="0"/>
              </a:rPr>
              <a:t>represent </a:t>
            </a:r>
          </a:p>
          <a:p>
            <a:pPr marL="914400" lvl="1" indent="-457200">
              <a:buClr>
                <a:srgbClr val="C00000"/>
              </a:buClr>
              <a:buFont typeface="+mj-lt"/>
              <a:buAutoNum type="alphaLcPeriod"/>
              <a:tabLst>
                <a:tab pos="793750" algn="l"/>
              </a:tabLst>
            </a:pPr>
            <a:r>
              <a:rPr lang="en-US" sz="2500" dirty="0" smtClean="0">
                <a:latin typeface="Arial" panose="020B0604020202020204" pitchFamily="34" charset="0"/>
                <a:cs typeface="Arial" panose="020B0604020202020204" pitchFamily="34" charset="0"/>
              </a:rPr>
              <a:t>2</a:t>
            </a:r>
            <a:r>
              <a:rPr lang="en-US" sz="2500" b="1" dirty="0" smtClean="0">
                <a:latin typeface="Arial" panose="020B0604020202020204" pitchFamily="34" charset="0"/>
                <a:cs typeface="Arial" panose="020B0604020202020204" pitchFamily="34" charset="0"/>
              </a:rPr>
              <a:t>a</a:t>
            </a:r>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b.</a:t>
            </a:r>
            <a:r>
              <a:rPr lang="en-US" sz="2500" dirty="0" smtClean="0">
                <a:latin typeface="Arial" panose="020B0604020202020204" pitchFamily="34" charset="0"/>
                <a:cs typeface="Arial" panose="020B0604020202020204" pitchFamily="34" charset="0"/>
              </a:rPr>
              <a:t> 3</a:t>
            </a:r>
            <a:r>
              <a:rPr lang="en-US" sz="2500" b="1" dirty="0" smtClean="0">
                <a:latin typeface="Arial" panose="020B0604020202020204" pitchFamily="34" charset="0"/>
                <a:cs typeface="Arial" panose="020B0604020202020204" pitchFamily="34" charset="0"/>
              </a:rPr>
              <a:t>a</a:t>
            </a:r>
          </a:p>
          <a:p>
            <a:pPr marL="914400" lvl="1" indent="-457200">
              <a:buClr>
                <a:srgbClr val="C00000"/>
              </a:buClr>
              <a:buFont typeface="+mj-lt"/>
              <a:buAutoNum type="alphaLcPeriod" startAt="3"/>
              <a:tabLst>
                <a:tab pos="793750" algn="l"/>
              </a:tabLst>
            </a:pPr>
            <a:r>
              <a:rPr lang="en-US" sz="2500" dirty="0" smtClean="0">
                <a:latin typeface="Arial" panose="020B0604020202020204" pitchFamily="34" charset="0"/>
                <a:cs typeface="Arial" panose="020B0604020202020204" pitchFamily="34" charset="0"/>
              </a:rPr>
              <a:t>½a    </a:t>
            </a:r>
            <a:r>
              <a:rPr lang="en-US" sz="2500" dirty="0" smtClean="0">
                <a:solidFill>
                  <a:srgbClr val="C00000"/>
                </a:solidFill>
                <a:latin typeface="Arial" panose="020B0604020202020204" pitchFamily="34" charset="0"/>
                <a:cs typeface="Arial" panose="020B0604020202020204" pitchFamily="34" charset="0"/>
              </a:rPr>
              <a:t>d.</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t>
            </a:r>
            <a:r>
              <a:rPr lang="en-US" sz="2500" b="1" dirty="0">
                <a:latin typeface="Arial" panose="020B0604020202020204" pitchFamily="34" charset="0"/>
                <a:cs typeface="Arial" panose="020B0604020202020204" pitchFamily="34" charset="0"/>
              </a:rPr>
              <a:t>a</a:t>
            </a:r>
            <a:endParaRPr lang="en-US" sz="2500" b="1" dirty="0" smtClean="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15" name="Rectangle 14"/>
          <p:cNvSpPr/>
          <p:nvPr/>
        </p:nvSpPr>
        <p:spPr>
          <a:xfrm flipH="1">
            <a:off x="303564" y="4669686"/>
            <a:ext cx="5152494" cy="1384995"/>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Q1a hint</a:t>
            </a:r>
            <a:r>
              <a:rPr lang="en-US" sz="2100" dirty="0" smtClean="0">
                <a:solidFill>
                  <a:schemeClr val="tx1"/>
                </a:solidFill>
                <a:latin typeface="Arial" panose="020B0604020202020204" pitchFamily="34" charset="0"/>
                <a:cs typeface="Arial" panose="020B0604020202020204" pitchFamily="34" charset="0"/>
              </a:rPr>
              <a:t> – Draw vector </a:t>
            </a:r>
            <a:br>
              <a:rPr lang="en-US" sz="2100" dirty="0" smtClean="0">
                <a:solidFill>
                  <a:schemeClr val="tx1"/>
                </a:solidFill>
                <a:latin typeface="Arial" panose="020B0604020202020204" pitchFamily="34" charset="0"/>
                <a:cs typeface="Arial" panose="020B0604020202020204" pitchFamily="34" charset="0"/>
              </a:rPr>
            </a:br>
            <a:r>
              <a:rPr lang="en-US" sz="2100" b="1" dirty="0" smtClean="0">
                <a:solidFill>
                  <a:schemeClr val="tx1"/>
                </a:solidFill>
                <a:latin typeface="Arial" panose="020B0604020202020204" pitchFamily="34" charset="0"/>
                <a:cs typeface="Arial" panose="020B0604020202020204" pitchFamily="34" charset="0"/>
              </a:rPr>
              <a:t>a</a:t>
            </a:r>
            <a:r>
              <a:rPr lang="en-US" sz="2100" dirty="0" smtClean="0">
                <a:solidFill>
                  <a:schemeClr val="tx1"/>
                </a:solidFill>
                <a:latin typeface="Arial" panose="020B0604020202020204" pitchFamily="34" charset="0"/>
                <a:cs typeface="Arial" panose="020B0604020202020204" pitchFamily="34" charset="0"/>
              </a:rPr>
              <a:t> twice end to end.</a:t>
            </a:r>
            <a:br>
              <a:rPr lang="en-US" sz="2100" dirty="0" smtClean="0">
                <a:solidFill>
                  <a:schemeClr val="tx1"/>
                </a:solidFill>
                <a:latin typeface="Arial" panose="020B0604020202020204" pitchFamily="34" charset="0"/>
                <a:cs typeface="Arial" panose="020B0604020202020204" pitchFamily="34" charset="0"/>
              </a:rPr>
            </a:br>
            <a:endParaRPr lang="en-US" sz="2100" dirty="0">
              <a:solidFill>
                <a:schemeClr val="tx1"/>
              </a:solidFill>
              <a:latin typeface="Arial" panose="020B0604020202020204" pitchFamily="34" charset="0"/>
              <a:cs typeface="Arial" panose="020B0604020202020204" pitchFamily="34" charset="0"/>
            </a:endParaRPr>
          </a:p>
          <a:p>
            <a:endParaRPr lang="en-US" sz="21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54429" y="4765892"/>
            <a:ext cx="2072433" cy="1224619"/>
          </a:xfrm>
          <a:prstGeom prst="rect">
            <a:avLst/>
          </a:prstGeom>
        </p:spPr>
      </p:pic>
      <p:sp>
        <p:nvSpPr>
          <p:cNvPr id="10" name="Rectangle 9"/>
          <p:cNvSpPr/>
          <p:nvPr/>
        </p:nvSpPr>
        <p:spPr>
          <a:xfrm flipH="1">
            <a:off x="303564" y="6181854"/>
            <a:ext cx="5152493" cy="415498"/>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Q1d hint</a:t>
            </a:r>
            <a:r>
              <a:rPr lang="en-US" sz="2100" dirty="0" smtClean="0">
                <a:solidFill>
                  <a:schemeClr val="tx1"/>
                </a:solidFill>
                <a:latin typeface="Arial" panose="020B0604020202020204" pitchFamily="34" charset="0"/>
                <a:cs typeface="Arial" panose="020B0604020202020204" pitchFamily="34" charset="0"/>
              </a:rPr>
              <a:t> –</a:t>
            </a:r>
            <a:r>
              <a:rPr lang="en-US" sz="2100" b="1" dirty="0" smtClean="0">
                <a:solidFill>
                  <a:schemeClr val="tx1"/>
                </a:solidFill>
                <a:latin typeface="Arial" panose="020B0604020202020204" pitchFamily="34" charset="0"/>
                <a:cs typeface="Arial" panose="020B0604020202020204" pitchFamily="34" charset="0"/>
              </a:rPr>
              <a:t>a</a:t>
            </a:r>
            <a:r>
              <a:rPr lang="en-US" sz="2100" dirty="0" smtClean="0">
                <a:solidFill>
                  <a:schemeClr val="tx1"/>
                </a:solidFill>
                <a:latin typeface="Arial" panose="020B0604020202020204" pitchFamily="34" charset="0"/>
                <a:cs typeface="Arial" panose="020B0604020202020204" pitchFamily="34" charset="0"/>
              </a:rPr>
              <a:t> is the opposite direction to </a:t>
            </a:r>
            <a:r>
              <a:rPr lang="en-US" sz="2100" b="1" dirty="0" smtClean="0">
                <a:solidFill>
                  <a:schemeClr val="tx1"/>
                </a:solidFill>
                <a:latin typeface="Arial" panose="020B0604020202020204" pitchFamily="34" charset="0"/>
                <a:cs typeface="Arial" panose="020B0604020202020204" pitchFamily="34" charset="0"/>
              </a:rPr>
              <a:t>a.</a:t>
            </a:r>
            <a:endParaRPr lang="en-US" sz="2100"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22328" y="1251992"/>
            <a:ext cx="2285776" cy="1528936"/>
          </a:xfrm>
          <a:prstGeom prst="rect">
            <a:avLst/>
          </a:prstGeom>
        </p:spPr>
      </p:pic>
    </p:spTree>
    <p:extLst>
      <p:ext uri="{BB962C8B-B14F-4D97-AF65-F5344CB8AC3E}">
        <p14:creationId xmlns:p14="http://schemas.microsoft.com/office/powerpoint/2010/main" val="205639272"/>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0840" cy="648072"/>
          </a:xfrm>
        </p:spPr>
        <p:txBody>
          <a:bodyPr>
            <a:noAutofit/>
          </a:bodyPr>
          <a:lstStyle/>
          <a:p>
            <a:r>
              <a:rPr lang="en-GB" sz="4000" dirty="0" smtClean="0"/>
              <a:t>18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558</a:t>
            </a:r>
            <a:endParaRPr lang="en-GB" sz="1400" b="1" dirty="0">
              <a:latin typeface="Calibri" panose="020F0502020204030204" pitchFamily="34" charset="0"/>
            </a:endParaRPr>
          </a:p>
        </p:txBody>
      </p:sp>
      <p:sp>
        <p:nvSpPr>
          <p:cNvPr id="3" name="Rectangle 2"/>
          <p:cNvSpPr/>
          <p:nvPr/>
        </p:nvSpPr>
        <p:spPr>
          <a:xfrm>
            <a:off x="251520" y="1196752"/>
            <a:ext cx="5256584" cy="3631763"/>
          </a:xfrm>
          <a:prstGeom prst="rect">
            <a:avLst/>
          </a:prstGeom>
        </p:spPr>
        <p:txBody>
          <a:bodyPr wrap="square">
            <a:spAutoFit/>
          </a:bodyPr>
          <a:lstStyle/>
          <a:p>
            <a:pPr>
              <a:buClr>
                <a:srgbClr val="C00000"/>
              </a:buClr>
              <a:tabLst>
                <a:tab pos="914400" algn="l"/>
                <a:tab pos="2514600" algn="l"/>
              </a:tabLst>
            </a:pPr>
            <a:r>
              <a:rPr lang="en-US" sz="2500" b="1" dirty="0" smtClean="0">
                <a:solidFill>
                  <a:srgbClr val="0070C0"/>
                </a:solidFill>
                <a:latin typeface="Arial" panose="020B0604020202020204" pitchFamily="34" charset="0"/>
                <a:cs typeface="Arial" panose="020B0604020202020204" pitchFamily="34" charset="0"/>
              </a:rPr>
              <a:t>* Challenge</a:t>
            </a:r>
            <a:endParaRPr lang="en-US" sz="2500" b="1" dirty="0">
              <a:solidFill>
                <a:srgbClr val="0070C0"/>
              </a:solidFill>
              <a:latin typeface="Arial" panose="020B0604020202020204" pitchFamily="34" charset="0"/>
              <a:cs typeface="Arial" panose="020B0604020202020204" pitchFamily="34" charset="0"/>
            </a:endParaRPr>
          </a:p>
          <a:p>
            <a:pPr marL="514350" indent="-514350">
              <a:buClr>
                <a:srgbClr val="C00000"/>
              </a:buClr>
              <a:buFont typeface="+mj-lt"/>
              <a:buAutoNum type="arabicPeriod" startAt="8"/>
              <a:tabLst>
                <a:tab pos="914400" algn="l"/>
                <a:tab pos="2514600" algn="l"/>
              </a:tabLst>
            </a:pPr>
            <a:r>
              <a:rPr lang="en-US" sz="2500" dirty="0" smtClean="0">
                <a:latin typeface="Arial" panose="020B0604020202020204" pitchFamily="34" charset="0"/>
                <a:cs typeface="Arial" panose="020B0604020202020204" pitchFamily="34" charset="0"/>
              </a:rPr>
              <a:t>Work out the bearing for the approach of each plane.</a:t>
            </a:r>
          </a:p>
          <a:p>
            <a:pPr marL="971550" lvl="1" indent="-514350">
              <a:spcAft>
                <a:spcPts val="600"/>
              </a:spcAft>
              <a:buClr>
                <a:srgbClr val="C00000"/>
              </a:buClr>
              <a:buFont typeface="+mj-lt"/>
              <a:buAutoNum type="alphaLcPeriod"/>
              <a:tabLst>
                <a:tab pos="914400" algn="l"/>
                <a:tab pos="2514600" algn="l"/>
              </a:tabLst>
            </a:pP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r>
              <a:rPr lang="en-US" sz="2500" dirty="0" smtClean="0"/>
              <a:t/>
            </a:r>
            <a:br>
              <a:rPr lang="en-US" sz="2500" dirty="0" smtClean="0"/>
            </a:br>
            <a:endParaRPr lang="en-US" sz="2500" dirty="0" smtClean="0"/>
          </a:p>
          <a:p>
            <a:pPr marL="971550" lvl="1" indent="-514350">
              <a:spcAft>
                <a:spcPts val="600"/>
              </a:spcAft>
              <a:buClr>
                <a:srgbClr val="C00000"/>
              </a:buClr>
              <a:buFont typeface="+mj-lt"/>
              <a:buAutoNum type="alphaLcPeriod"/>
              <a:tabLst>
                <a:tab pos="914400" algn="l"/>
                <a:tab pos="2514600" algn="l"/>
              </a:tabLst>
            </a:pPr>
            <a:r>
              <a:rPr lang="en-US" sz="2500" dirty="0" smtClean="0"/>
              <a:t> </a:t>
            </a:r>
            <a:endParaRPr lang="en-US" sz="25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87624" y="2390634"/>
            <a:ext cx="2448267" cy="4154635"/>
          </a:xfrm>
          <a:prstGeom prst="rect">
            <a:avLst/>
          </a:prstGeom>
        </p:spPr>
      </p:pic>
    </p:spTree>
    <p:extLst>
      <p:ext uri="{BB962C8B-B14F-4D97-AF65-F5344CB8AC3E}">
        <p14:creationId xmlns:p14="http://schemas.microsoft.com/office/powerpoint/2010/main" val="1416219958"/>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p:sp>
        <p:nvSpPr>
          <p:cNvPr id="7" name="Rectangle 6"/>
          <p:cNvSpPr/>
          <p:nvPr/>
        </p:nvSpPr>
        <p:spPr>
          <a:xfrm>
            <a:off x="258346" y="1219399"/>
            <a:ext cx="5249758" cy="5016758"/>
          </a:xfrm>
          <a:prstGeom prst="rect">
            <a:avLst/>
          </a:prstGeom>
        </p:spPr>
        <p:txBody>
          <a:bodyPr wrap="square">
            <a:spAutoFit/>
          </a:bodyPr>
          <a:lstStyle/>
          <a:p>
            <a:pPr marL="457200" indent="-457200">
              <a:buClr>
                <a:srgbClr val="C00000"/>
              </a:buClr>
              <a:buFont typeface="+mj-lt"/>
              <a:buAutoNum type="arabicPeriod" startAt="2"/>
              <a:tabLst>
                <a:tab pos="793750" algn="l"/>
              </a:tabLst>
            </a:pPr>
            <a:r>
              <a:rPr lang="en-US" sz="3200" dirty="0">
                <a:latin typeface="Arial" panose="020B0604020202020204" pitchFamily="34" charset="0"/>
                <a:cs typeface="Arial" panose="020B0604020202020204" pitchFamily="34" charset="0"/>
              </a:rPr>
              <a:t>The diagram shows the vectors b and c.</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On </a:t>
            </a:r>
            <a:r>
              <a:rPr lang="en-US" sz="3200" dirty="0">
                <a:latin typeface="Arial" panose="020B0604020202020204" pitchFamily="34" charset="0"/>
                <a:cs typeface="Arial" panose="020B0604020202020204" pitchFamily="34" charset="0"/>
              </a:rPr>
              <a:t>squared paper draw vectors to represent</a:t>
            </a:r>
            <a:endParaRPr lang="en-US" sz="3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793750" algn="l"/>
              </a:tabLst>
            </a:pPr>
            <a:r>
              <a:rPr lang="en-US" sz="3200" b="1" dirty="0" smtClean="0">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 </a:t>
            </a:r>
            <a:r>
              <a:rPr lang="en-US" sz="3200" b="1" dirty="0" smtClean="0">
                <a:latin typeface="Arial" panose="020B0604020202020204" pitchFamily="34" charset="0"/>
                <a:cs typeface="Arial" panose="020B0604020202020204" pitchFamily="34" charset="0"/>
              </a:rPr>
              <a:t>c</a:t>
            </a:r>
            <a:r>
              <a:rPr lang="en-US" sz="3200" dirty="0" smtClean="0">
                <a:latin typeface="Arial" panose="020B0604020202020204" pitchFamily="34" charset="0"/>
                <a:cs typeface="Arial" panose="020B0604020202020204" pitchFamily="34" charset="0"/>
              </a:rPr>
              <a:t>     </a:t>
            </a:r>
            <a:r>
              <a:rPr lang="en-US" sz="3200" dirty="0" smtClean="0">
                <a:solidFill>
                  <a:srgbClr val="C00000"/>
                </a:solidFill>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b</a:t>
            </a:r>
            <a:r>
              <a:rPr lang="en-US" sz="3200" dirty="0" smtClean="0">
                <a:latin typeface="Arial" panose="020B0604020202020204" pitchFamily="34" charset="0"/>
                <a:cs typeface="Arial" panose="020B0604020202020204" pitchFamily="34" charset="0"/>
              </a:rPr>
              <a:t> - </a:t>
            </a:r>
            <a:r>
              <a:rPr lang="en-US" sz="3200" b="1" dirty="0" smtClean="0">
                <a:latin typeface="Arial" panose="020B0604020202020204" pitchFamily="34" charset="0"/>
                <a:cs typeface="Arial" panose="020B0604020202020204" pitchFamily="34" charset="0"/>
              </a:rPr>
              <a:t>c</a:t>
            </a: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4958" y="2276872"/>
            <a:ext cx="2899908" cy="2399922"/>
          </a:xfrm>
          <a:prstGeom prst="rect">
            <a:avLst/>
          </a:prstGeom>
        </p:spPr>
      </p:pic>
      <p:grpSp>
        <p:nvGrpSpPr>
          <p:cNvPr id="6" name="Group 5"/>
          <p:cNvGrpSpPr/>
          <p:nvPr/>
        </p:nvGrpSpPr>
        <p:grpSpPr>
          <a:xfrm>
            <a:off x="3352736" y="2490879"/>
            <a:ext cx="2083359" cy="1923604"/>
            <a:chOff x="303562" y="4581708"/>
            <a:chExt cx="2083359" cy="1923604"/>
          </a:xfrm>
        </p:grpSpPr>
        <p:sp>
          <p:nvSpPr>
            <p:cNvPr id="11" name="Rectangle 10"/>
            <p:cNvSpPr/>
            <p:nvPr/>
          </p:nvSpPr>
          <p:spPr>
            <a:xfrm flipH="1">
              <a:off x="303562" y="4581708"/>
              <a:ext cx="2083359" cy="1923604"/>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Q2a hint</a:t>
              </a: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endParaRPr lang="en-US" sz="2100" dirty="0">
                <a:solidFill>
                  <a:schemeClr val="tx1"/>
                </a:solidFill>
                <a:latin typeface="Arial" panose="020B0604020202020204" pitchFamily="34" charset="0"/>
                <a:cs typeface="Arial" panose="020B0604020202020204" pitchFamily="34" charset="0"/>
              </a:endParaRPr>
            </a:p>
            <a:p>
              <a:endParaRPr lang="en-US" sz="2100" dirty="0" smtClean="0">
                <a:solidFill>
                  <a:schemeClr val="tx1"/>
                </a:solidFill>
                <a:latin typeface="Arial" panose="020B0604020202020204" pitchFamily="34" charset="0"/>
                <a:cs typeface="Arial" panose="020B0604020202020204" pitchFamily="34" charset="0"/>
              </a:endParaRPr>
            </a:p>
            <a:p>
              <a:endParaRPr lang="en-US" sz="2800" dirty="0" smtClean="0">
                <a:solidFill>
                  <a:schemeClr val="tx1"/>
                </a:solidFill>
                <a:latin typeface="Arial" panose="020B0604020202020204" pitchFamily="34" charset="0"/>
                <a:cs typeface="Arial" panose="020B0604020202020204" pitchFamily="34" charset="0"/>
              </a:endParaRPr>
            </a:p>
            <a:p>
              <a:endParaRPr lang="en-US" sz="28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0698" y="5046225"/>
              <a:ext cx="1986513" cy="1407111"/>
            </a:xfrm>
            <a:prstGeom prst="rect">
              <a:avLst/>
            </a:prstGeom>
          </p:spPr>
        </p:pic>
      </p:grpSp>
    </p:spTree>
    <p:extLst>
      <p:ext uri="{BB962C8B-B14F-4D97-AF65-F5344CB8AC3E}">
        <p14:creationId xmlns:p14="http://schemas.microsoft.com/office/powerpoint/2010/main" val="3203845113"/>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8346" y="1219399"/>
                <a:ext cx="5249758" cy="5353838"/>
              </a:xfrm>
              <a:prstGeom prst="rect">
                <a:avLst/>
              </a:prstGeom>
            </p:spPr>
            <p:txBody>
              <a:bodyPr wrap="square">
                <a:spAutoFit/>
              </a:bodyPr>
              <a:lstStyle/>
              <a:p>
                <a:pPr marL="465138" indent="-465138">
                  <a:buClr>
                    <a:srgbClr val="C00000"/>
                  </a:buClr>
                  <a:buFont typeface="+mj-lt"/>
                  <a:buAutoNum type="arabicPeriod" startAt="3"/>
                  <a:tabLst>
                    <a:tab pos="793750" algn="l"/>
                  </a:tabLst>
                </a:pPr>
                <a:r>
                  <a:rPr lang="en-US" sz="2330" b="1" dirty="0" smtClean="0">
                    <a:latin typeface="Arial" panose="020B0604020202020204" pitchFamily="34" charset="0"/>
                    <a:cs typeface="Arial" panose="020B0604020202020204" pitchFamily="34" charset="0"/>
                  </a:rPr>
                  <a:t>a</a:t>
                </a:r>
                <a:r>
                  <a:rPr lang="en-US" sz="2330" dirty="0" smtClean="0">
                    <a:latin typeface="Arial" panose="020B0604020202020204" pitchFamily="34" charset="0"/>
                    <a:cs typeface="Arial" panose="020B0604020202020204" pitchFamily="34" charset="0"/>
                  </a:rPr>
                  <a:t> = </a:t>
                </a:r>
                <a:r>
                  <a:rPr lang="en-US" sz="233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b="0" i="1" smtClean="0">
                            <a:latin typeface="Cambria Math" panose="02040503050406030204" pitchFamily="18" charset="0"/>
                            <a:cs typeface="Arial" panose="020B0604020202020204" pitchFamily="34" charset="0"/>
                          </a:rPr>
                          <m:t>3</m:t>
                        </m:r>
                      </m:num>
                      <m:den>
                        <m:r>
                          <a:rPr lang="en-US" sz="2330" b="0" i="1" smtClean="0">
                            <a:latin typeface="Cambria Math" panose="02040503050406030204" pitchFamily="18" charset="0"/>
                            <a:cs typeface="Arial" panose="020B0604020202020204" pitchFamily="34" charset="0"/>
                          </a:rPr>
                          <m:t>4</m:t>
                        </m:r>
                      </m:den>
                    </m:f>
                  </m:oMath>
                </a14:m>
                <a:r>
                  <a:rPr lang="en-US" sz="2330" dirty="0">
                    <a:latin typeface="Arial" panose="020B0604020202020204" pitchFamily="34" charset="0"/>
                    <a:cs typeface="Arial" panose="020B0604020202020204" pitchFamily="34" charset="0"/>
                  </a:rPr>
                  <a:t>) </a:t>
                </a:r>
                <a:r>
                  <a:rPr lang="en-US" sz="2330" dirty="0" smtClean="0">
                    <a:latin typeface="Arial" panose="020B0604020202020204" pitchFamily="34" charset="0"/>
                    <a:cs typeface="Arial" panose="020B0604020202020204" pitchFamily="34" charset="0"/>
                  </a:rPr>
                  <a:t>and </a:t>
                </a:r>
                <a:r>
                  <a:rPr lang="en-US" sz="2330" b="1" dirty="0" smtClean="0">
                    <a:latin typeface="Arial" panose="020B0604020202020204" pitchFamily="34" charset="0"/>
                    <a:cs typeface="Arial" panose="020B0604020202020204" pitchFamily="34" charset="0"/>
                  </a:rPr>
                  <a:t>b</a:t>
                </a:r>
                <a:r>
                  <a:rPr lang="en-US" sz="2330" dirty="0" smtClean="0">
                    <a:latin typeface="Arial" panose="020B0604020202020204" pitchFamily="34" charset="0"/>
                    <a:cs typeface="Arial" panose="020B0604020202020204" pitchFamily="34" charset="0"/>
                  </a:rPr>
                  <a:t> = </a:t>
                </a:r>
                <a:r>
                  <a:rPr lang="en-US" sz="233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b="0" i="1" smtClean="0">
                            <a:latin typeface="Cambria Math" panose="02040503050406030204" pitchFamily="18" charset="0"/>
                            <a:cs typeface="Arial" panose="020B0604020202020204" pitchFamily="34" charset="0"/>
                          </a:rPr>
                          <m:t>1</m:t>
                        </m:r>
                      </m:num>
                      <m:den>
                        <m:r>
                          <a:rPr lang="en-US" sz="2330" b="0" i="1" smtClean="0">
                            <a:latin typeface="Cambria Math" panose="02040503050406030204" pitchFamily="18" charset="0"/>
                            <a:cs typeface="Arial" panose="020B0604020202020204" pitchFamily="34" charset="0"/>
                          </a:rPr>
                          <m:t>2</m:t>
                        </m:r>
                      </m:den>
                    </m:f>
                  </m:oMath>
                </a14:m>
                <a:r>
                  <a:rPr lang="en-US" sz="2330" dirty="0">
                    <a:latin typeface="Arial" panose="020B0604020202020204" pitchFamily="34" charset="0"/>
                    <a:cs typeface="Arial" panose="020B0604020202020204" pitchFamily="34" charset="0"/>
                  </a:rPr>
                  <a:t>) </a:t>
                </a:r>
                <a:endParaRPr lang="en-US" sz="233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pPr>
                <a:r>
                  <a:rPr lang="en-US" sz="2330" dirty="0" smtClean="0">
                    <a:latin typeface="Arial" panose="020B0604020202020204" pitchFamily="34" charset="0"/>
                    <a:cs typeface="Arial" panose="020B0604020202020204" pitchFamily="34" charset="0"/>
                  </a:rPr>
                  <a:t>On </a:t>
                </a:r>
                <a:r>
                  <a:rPr lang="en-US" sz="2330" dirty="0">
                    <a:latin typeface="Arial" panose="020B0604020202020204" pitchFamily="34" charset="0"/>
                    <a:cs typeface="Arial" panose="020B0604020202020204" pitchFamily="34" charset="0"/>
                  </a:rPr>
                  <a:t>squared paper draw the vectors</a:t>
                </a:r>
              </a:p>
              <a:p>
                <a:pPr marL="1258888" lvl="2" indent="-344488">
                  <a:buClr>
                    <a:srgbClr val="C00000"/>
                  </a:buClr>
                  <a:buFont typeface="+mj-lt"/>
                  <a:buAutoNum type="romanLcPeriod"/>
                  <a:tabLst>
                    <a:tab pos="793750" algn="l"/>
                  </a:tabLst>
                </a:pPr>
                <a:r>
                  <a:rPr lang="en-US" sz="2330" dirty="0">
                    <a:latin typeface="Arial" panose="020B0604020202020204" pitchFamily="34" charset="0"/>
                    <a:cs typeface="Arial" panose="020B0604020202020204" pitchFamily="34" charset="0"/>
                  </a:rPr>
                  <a:t>a </a:t>
                </a:r>
                <a:r>
                  <a:rPr lang="en-US" sz="2330" dirty="0" smtClean="0">
                    <a:latin typeface="Arial" panose="020B0604020202020204" pitchFamily="34" charset="0"/>
                    <a:cs typeface="Arial" panose="020B0604020202020204" pitchFamily="34" charset="0"/>
                  </a:rPr>
                  <a:t>  ii </a:t>
                </a:r>
                <a:r>
                  <a:rPr lang="en-US" sz="2330" b="1" dirty="0">
                    <a:latin typeface="Arial" panose="020B0604020202020204" pitchFamily="34" charset="0"/>
                    <a:cs typeface="Arial" panose="020B0604020202020204" pitchFamily="34" charset="0"/>
                  </a:rPr>
                  <a:t>b</a:t>
                </a:r>
                <a:r>
                  <a:rPr lang="en-US" sz="2330" dirty="0">
                    <a:latin typeface="Arial" panose="020B0604020202020204" pitchFamily="34" charset="0"/>
                    <a:cs typeface="Arial" panose="020B0604020202020204" pitchFamily="34" charset="0"/>
                  </a:rPr>
                  <a:t> </a:t>
                </a:r>
                <a:r>
                  <a:rPr lang="en-US" sz="2330" dirty="0" smtClean="0">
                    <a:latin typeface="Arial" panose="020B0604020202020204" pitchFamily="34" charset="0"/>
                    <a:cs typeface="Arial" panose="020B0604020202020204" pitchFamily="34" charset="0"/>
                  </a:rPr>
                  <a:t>  iii </a:t>
                </a:r>
                <a:r>
                  <a:rPr lang="en-US" sz="2330" b="1" dirty="0">
                    <a:latin typeface="Arial" panose="020B0604020202020204" pitchFamily="34" charset="0"/>
                    <a:cs typeface="Arial" panose="020B0604020202020204" pitchFamily="34" charset="0"/>
                  </a:rPr>
                  <a:t>a </a:t>
                </a:r>
                <a:r>
                  <a:rPr lang="en-US" sz="2330" dirty="0">
                    <a:latin typeface="Arial" panose="020B0604020202020204" pitchFamily="34" charset="0"/>
                    <a:cs typeface="Arial" panose="020B0604020202020204" pitchFamily="34" charset="0"/>
                  </a:rPr>
                  <a:t>+</a:t>
                </a:r>
                <a:r>
                  <a:rPr lang="en-US" sz="2330" b="1" dirty="0">
                    <a:latin typeface="Arial" panose="020B0604020202020204" pitchFamily="34" charset="0"/>
                    <a:cs typeface="Arial" panose="020B0604020202020204" pitchFamily="34" charset="0"/>
                  </a:rPr>
                  <a:t> b</a:t>
                </a:r>
                <a:r>
                  <a:rPr lang="en-US" sz="2330" dirty="0">
                    <a:latin typeface="Arial" panose="020B0604020202020204" pitchFamily="34" charset="0"/>
                    <a:cs typeface="Arial" panose="020B0604020202020204" pitchFamily="34" charset="0"/>
                  </a:rPr>
                  <a:t> </a:t>
                </a:r>
                <a:r>
                  <a:rPr lang="en-US" sz="2330" dirty="0" smtClean="0">
                    <a:latin typeface="Arial" panose="020B0604020202020204" pitchFamily="34" charset="0"/>
                    <a:cs typeface="Arial" panose="020B0604020202020204" pitchFamily="34" charset="0"/>
                  </a:rPr>
                  <a:t> iv. </a:t>
                </a:r>
                <a:r>
                  <a:rPr lang="en-US" sz="2330" b="1" dirty="0">
                    <a:latin typeface="Arial" panose="020B0604020202020204" pitchFamily="34" charset="0"/>
                    <a:cs typeface="Arial" panose="020B0604020202020204" pitchFamily="34" charset="0"/>
                  </a:rPr>
                  <a:t>a </a:t>
                </a:r>
                <a:r>
                  <a:rPr lang="en-US" sz="2330" dirty="0">
                    <a:latin typeface="Arial" panose="020B0604020202020204" pitchFamily="34" charset="0"/>
                    <a:cs typeface="Arial" panose="020B0604020202020204" pitchFamily="34" charset="0"/>
                  </a:rPr>
                  <a:t>-</a:t>
                </a:r>
                <a:r>
                  <a:rPr lang="en-US" sz="2330" b="1" dirty="0">
                    <a:latin typeface="Arial" panose="020B0604020202020204" pitchFamily="34" charset="0"/>
                    <a:cs typeface="Arial" panose="020B0604020202020204" pitchFamily="34" charset="0"/>
                  </a:rPr>
                  <a:t> b</a:t>
                </a:r>
              </a:p>
              <a:p>
                <a:pPr marL="914400" lvl="1" indent="-457200">
                  <a:buClr>
                    <a:srgbClr val="C00000"/>
                  </a:buClr>
                  <a:buFont typeface="+mj-lt"/>
                  <a:buAutoNum type="alphaLcPeriod"/>
                  <a:tabLst>
                    <a:tab pos="793750" algn="l"/>
                  </a:tabLst>
                </a:pPr>
                <a:r>
                  <a:rPr lang="en-US" sz="2330" dirty="0" smtClean="0">
                    <a:latin typeface="Arial" panose="020B0604020202020204" pitchFamily="34" charset="0"/>
                    <a:cs typeface="Arial" panose="020B0604020202020204" pitchFamily="34" charset="0"/>
                  </a:rPr>
                  <a:t>Use </a:t>
                </a:r>
                <a:r>
                  <a:rPr lang="en-US" sz="2330" dirty="0">
                    <a:latin typeface="Arial" panose="020B0604020202020204" pitchFamily="34" charset="0"/>
                    <a:cs typeface="Arial" panose="020B0604020202020204" pitchFamily="34" charset="0"/>
                  </a:rPr>
                  <a:t>your answers to part </a:t>
                </a:r>
                <a:r>
                  <a:rPr lang="en-US" sz="2330" b="1" dirty="0">
                    <a:latin typeface="Arial" panose="020B0604020202020204" pitchFamily="34" charset="0"/>
                    <a:cs typeface="Arial" panose="020B0604020202020204" pitchFamily="34" charset="0"/>
                  </a:rPr>
                  <a:t>a</a:t>
                </a:r>
                <a:r>
                  <a:rPr lang="en-US" sz="2330" dirty="0">
                    <a:latin typeface="Arial" panose="020B0604020202020204" pitchFamily="34" charset="0"/>
                    <a:cs typeface="Arial" panose="020B0604020202020204" pitchFamily="34" charset="0"/>
                  </a:rPr>
                  <a:t> to write as column vectors </a:t>
                </a:r>
                <a:endParaRPr lang="en-US" sz="2330" dirty="0" smtClean="0">
                  <a:latin typeface="Arial" panose="020B0604020202020204" pitchFamily="34" charset="0"/>
                  <a:cs typeface="Arial" panose="020B0604020202020204" pitchFamily="34" charset="0"/>
                </a:endParaRPr>
              </a:p>
              <a:p>
                <a:pPr marL="1311275" lvl="2" indent="-396875">
                  <a:buClr>
                    <a:srgbClr val="C00000"/>
                  </a:buClr>
                  <a:buFont typeface="+mj-lt"/>
                  <a:buAutoNum type="romanLcPeriod"/>
                  <a:tabLst>
                    <a:tab pos="793750" algn="l"/>
                  </a:tabLst>
                </a:pPr>
                <a:r>
                  <a:rPr lang="en-US" sz="2330" b="1" dirty="0" smtClean="0">
                    <a:latin typeface="Arial" panose="020B0604020202020204" pitchFamily="34" charset="0"/>
                    <a:cs typeface="Arial" panose="020B0604020202020204" pitchFamily="34" charset="0"/>
                  </a:rPr>
                  <a:t>  a</a:t>
                </a:r>
                <a:r>
                  <a:rPr lang="en-US" sz="2330" dirty="0" smtClean="0">
                    <a:latin typeface="Arial" panose="020B0604020202020204" pitchFamily="34" charset="0"/>
                    <a:cs typeface="Arial" panose="020B0604020202020204" pitchFamily="34" charset="0"/>
                  </a:rPr>
                  <a:t> </a:t>
                </a:r>
                <a:r>
                  <a:rPr lang="en-US" sz="2330" dirty="0">
                    <a:latin typeface="Arial" panose="020B0604020202020204" pitchFamily="34" charset="0"/>
                    <a:cs typeface="Arial" panose="020B0604020202020204" pitchFamily="34" charset="0"/>
                  </a:rPr>
                  <a:t>+ </a:t>
                </a:r>
                <a:r>
                  <a:rPr lang="en-US" sz="2330" b="1" dirty="0">
                    <a:latin typeface="Arial" panose="020B0604020202020204" pitchFamily="34" charset="0"/>
                    <a:cs typeface="Arial" panose="020B0604020202020204" pitchFamily="34" charset="0"/>
                  </a:rPr>
                  <a:t>b</a:t>
                </a:r>
                <a:r>
                  <a:rPr lang="en-US" sz="2330" dirty="0">
                    <a:latin typeface="Arial" panose="020B0604020202020204" pitchFamily="34" charset="0"/>
                    <a:cs typeface="Arial" panose="020B0604020202020204" pitchFamily="34" charset="0"/>
                  </a:rPr>
                  <a:t> </a:t>
                </a:r>
                <a:r>
                  <a:rPr lang="en-US" sz="2330" dirty="0" smtClean="0">
                    <a:latin typeface="Arial" panose="020B0604020202020204" pitchFamily="34" charset="0"/>
                    <a:cs typeface="Arial" panose="020B0604020202020204" pitchFamily="34" charset="0"/>
                  </a:rPr>
                  <a:t>   </a:t>
                </a:r>
                <a:r>
                  <a:rPr lang="en-US" sz="2330" dirty="0" smtClean="0">
                    <a:solidFill>
                      <a:srgbClr val="C00000"/>
                    </a:solidFill>
                    <a:latin typeface="Arial" panose="020B0604020202020204" pitchFamily="34" charset="0"/>
                    <a:cs typeface="Arial" panose="020B0604020202020204" pitchFamily="34" charset="0"/>
                  </a:rPr>
                  <a:t>ii.</a:t>
                </a:r>
                <a:r>
                  <a:rPr lang="en-US" sz="2330" dirty="0" smtClean="0">
                    <a:latin typeface="Arial" panose="020B0604020202020204" pitchFamily="34" charset="0"/>
                    <a:cs typeface="Arial" panose="020B0604020202020204" pitchFamily="34" charset="0"/>
                  </a:rPr>
                  <a:t> </a:t>
                </a:r>
                <a:r>
                  <a:rPr lang="en-US" sz="2330" b="1" dirty="0">
                    <a:latin typeface="Arial" panose="020B0604020202020204" pitchFamily="34" charset="0"/>
                    <a:cs typeface="Arial" panose="020B0604020202020204" pitchFamily="34" charset="0"/>
                  </a:rPr>
                  <a:t>a</a:t>
                </a:r>
                <a:r>
                  <a:rPr lang="en-US" sz="2330" dirty="0">
                    <a:latin typeface="Arial" panose="020B0604020202020204" pitchFamily="34" charset="0"/>
                    <a:cs typeface="Arial" panose="020B0604020202020204" pitchFamily="34" charset="0"/>
                  </a:rPr>
                  <a:t> - </a:t>
                </a:r>
                <a:r>
                  <a:rPr lang="en-US" sz="2330" b="1" dirty="0">
                    <a:latin typeface="Arial" panose="020B0604020202020204" pitchFamily="34" charset="0"/>
                    <a:cs typeface="Arial" panose="020B0604020202020204" pitchFamily="34" charset="0"/>
                  </a:rPr>
                  <a:t>b</a:t>
                </a:r>
                <a:r>
                  <a:rPr lang="en-US" sz="2330" dirty="0">
                    <a:latin typeface="Arial" panose="020B0604020202020204" pitchFamily="34" charset="0"/>
                    <a:cs typeface="Arial" panose="020B0604020202020204" pitchFamily="34" charset="0"/>
                  </a:rPr>
                  <a:t>  </a:t>
                </a:r>
                <a:r>
                  <a:rPr lang="en-US" sz="2330" dirty="0" smtClean="0">
                    <a:latin typeface="Arial" panose="020B0604020202020204" pitchFamily="34" charset="0"/>
                    <a:cs typeface="Arial" panose="020B0604020202020204" pitchFamily="34" charset="0"/>
                  </a:rPr>
                  <a:t> </a:t>
                </a:r>
                <a:r>
                  <a:rPr lang="en-US" sz="2330" dirty="0" smtClean="0">
                    <a:solidFill>
                      <a:srgbClr val="C00000"/>
                    </a:solidFill>
                    <a:latin typeface="Arial" panose="020B0604020202020204" pitchFamily="34" charset="0"/>
                    <a:cs typeface="Arial" panose="020B0604020202020204" pitchFamily="34" charset="0"/>
                  </a:rPr>
                  <a:t>iii.</a:t>
                </a:r>
                <a:r>
                  <a:rPr lang="en-US" sz="2330" dirty="0" smtClean="0">
                    <a:latin typeface="Arial" panose="020B0604020202020204" pitchFamily="34" charset="0"/>
                    <a:cs typeface="Arial" panose="020B0604020202020204" pitchFamily="34" charset="0"/>
                  </a:rPr>
                  <a:t> 2</a:t>
                </a:r>
                <a:r>
                  <a:rPr lang="en-US" sz="2330" b="1" dirty="0" smtClean="0">
                    <a:latin typeface="Arial" panose="020B0604020202020204" pitchFamily="34" charset="0"/>
                    <a:cs typeface="Arial" panose="020B0604020202020204" pitchFamily="34" charset="0"/>
                  </a:rPr>
                  <a:t>a</a:t>
                </a:r>
                <a:r>
                  <a:rPr lang="en-US" sz="2330" dirty="0" smtClean="0">
                    <a:latin typeface="Arial" panose="020B0604020202020204" pitchFamily="34" charset="0"/>
                    <a:cs typeface="Arial" panose="020B0604020202020204" pitchFamily="34" charset="0"/>
                  </a:rPr>
                  <a:t> </a:t>
                </a:r>
                <a:r>
                  <a:rPr lang="en-US" sz="2330" dirty="0">
                    <a:latin typeface="Arial" panose="020B0604020202020204" pitchFamily="34" charset="0"/>
                    <a:cs typeface="Arial" panose="020B0604020202020204" pitchFamily="34" charset="0"/>
                  </a:rPr>
                  <a:t>+ </a:t>
                </a:r>
                <a:r>
                  <a:rPr lang="en-US" sz="2330" b="1" dirty="0">
                    <a:latin typeface="Arial" panose="020B0604020202020204" pitchFamily="34" charset="0"/>
                    <a:cs typeface="Arial" panose="020B0604020202020204" pitchFamily="34" charset="0"/>
                  </a:rPr>
                  <a:t>b</a:t>
                </a:r>
              </a:p>
              <a:p>
                <a:pPr marL="914400" lvl="1" indent="-457200">
                  <a:buClr>
                    <a:srgbClr val="C00000"/>
                  </a:buClr>
                  <a:buFont typeface="+mj-lt"/>
                  <a:buAutoNum type="alphaLcPeriod"/>
                  <a:tabLst>
                    <a:tab pos="793750" algn="l"/>
                  </a:tabLst>
                </a:pPr>
                <a:r>
                  <a:rPr lang="en-US" sz="2330" dirty="0" smtClean="0">
                    <a:latin typeface="Arial" panose="020B0604020202020204" pitchFamily="34" charset="0"/>
                    <a:cs typeface="Arial" panose="020B0604020202020204" pitchFamily="34" charset="0"/>
                  </a:rPr>
                  <a:t>Work </a:t>
                </a:r>
                <a:r>
                  <a:rPr lang="en-US" sz="2330" dirty="0">
                    <a:latin typeface="Arial" panose="020B0604020202020204" pitchFamily="34" charset="0"/>
                    <a:cs typeface="Arial" panose="020B0604020202020204" pitchFamily="34" charset="0"/>
                  </a:rPr>
                  <a:t>out</a:t>
                </a:r>
              </a:p>
              <a:p>
                <a:pPr marL="1311275" lvl="2" indent="-396875">
                  <a:spcAft>
                    <a:spcPts val="1200"/>
                  </a:spcAft>
                  <a:buClr>
                    <a:srgbClr val="C00000"/>
                  </a:buClr>
                  <a:buFont typeface="+mj-lt"/>
                  <a:buAutoNum type="romanLcPeriod"/>
                  <a:tabLst>
                    <a:tab pos="793750" algn="l"/>
                  </a:tabLst>
                </a:pPr>
                <a:r>
                  <a:rPr lang="en-US" sz="2330" b="1" dirty="0">
                    <a:latin typeface="Arial" panose="020B0604020202020204" pitchFamily="34" charset="0"/>
                    <a:cs typeface="Arial" panose="020B0604020202020204" pitchFamily="34" charset="0"/>
                  </a:rPr>
                  <a:t>a</a:t>
                </a:r>
                <a:r>
                  <a:rPr lang="en-US" sz="2330" dirty="0">
                    <a:latin typeface="Arial" panose="020B0604020202020204" pitchFamily="34" charset="0"/>
                    <a:cs typeface="Arial" panose="020B0604020202020204" pitchFamily="34" charset="0"/>
                  </a:rPr>
                  <a:t> + </a:t>
                </a:r>
                <a:r>
                  <a:rPr lang="en-US" sz="2330" b="1" dirty="0" smtClean="0">
                    <a:latin typeface="Arial" panose="020B0604020202020204" pitchFamily="34" charset="0"/>
                    <a:cs typeface="Arial" panose="020B0604020202020204" pitchFamily="34" charset="0"/>
                  </a:rPr>
                  <a:t>b </a:t>
                </a:r>
                <a:r>
                  <a:rPr lang="en-US" sz="2330" dirty="0" smtClean="0">
                    <a:latin typeface="Arial" panose="020B0604020202020204" pitchFamily="34" charset="0"/>
                    <a:cs typeface="Arial" panose="020B0604020202020204" pitchFamily="34" charset="0"/>
                  </a:rPr>
                  <a:t>= </a:t>
                </a:r>
                <a:r>
                  <a:rPr lang="en-US" sz="233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i="1">
                            <a:latin typeface="Cambria Math" panose="02040503050406030204" pitchFamily="18" charset="0"/>
                            <a:cs typeface="Arial" panose="020B0604020202020204" pitchFamily="34" charset="0"/>
                          </a:rPr>
                          <m:t>3</m:t>
                        </m:r>
                      </m:num>
                      <m:den>
                        <m:r>
                          <a:rPr lang="en-US" sz="2330" i="1">
                            <a:latin typeface="Cambria Math" panose="02040503050406030204" pitchFamily="18" charset="0"/>
                            <a:cs typeface="Arial" panose="020B0604020202020204" pitchFamily="34" charset="0"/>
                          </a:rPr>
                          <m:t>4</m:t>
                        </m:r>
                      </m:den>
                    </m:f>
                  </m:oMath>
                </a14:m>
                <a:r>
                  <a:rPr lang="en-US" sz="2330" dirty="0" smtClean="0">
                    <a:latin typeface="Arial" panose="020B0604020202020204" pitchFamily="34" charset="0"/>
                    <a:cs typeface="Arial" panose="020B0604020202020204" pitchFamily="34" charset="0"/>
                  </a:rPr>
                  <a:t>) + </a:t>
                </a:r>
                <a:r>
                  <a:rPr lang="en-US" sz="233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b="0" i="1" smtClean="0">
                            <a:latin typeface="Cambria Math" panose="02040503050406030204" pitchFamily="18" charset="0"/>
                            <a:cs typeface="Arial" panose="020B0604020202020204" pitchFamily="34" charset="0"/>
                          </a:rPr>
                          <m:t>1</m:t>
                        </m:r>
                      </m:num>
                      <m:den>
                        <m:r>
                          <a:rPr lang="en-US" sz="2330" b="0" i="1" smtClean="0">
                            <a:latin typeface="Cambria Math" panose="02040503050406030204" pitchFamily="18" charset="0"/>
                            <a:cs typeface="Arial" panose="020B0604020202020204" pitchFamily="34" charset="0"/>
                          </a:rPr>
                          <m:t>2</m:t>
                        </m:r>
                      </m:den>
                    </m:f>
                  </m:oMath>
                </a14:m>
                <a:r>
                  <a:rPr lang="en-US" sz="2330" dirty="0" smtClean="0">
                    <a:latin typeface="Arial" panose="020B0604020202020204" pitchFamily="34" charset="0"/>
                    <a:cs typeface="Arial" panose="020B0604020202020204" pitchFamily="34" charset="0"/>
                  </a:rPr>
                  <a:t>) = </a:t>
                </a:r>
                <a:r>
                  <a:rPr lang="en-US" sz="233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i="1">
                            <a:latin typeface="Cambria Math" panose="02040503050406030204" pitchFamily="18" charset="0"/>
                            <a:cs typeface="Arial" panose="020B0604020202020204" pitchFamily="34" charset="0"/>
                          </a:rPr>
                          <m:t>3</m:t>
                        </m:r>
                        <m:r>
                          <a:rPr lang="en-US" sz="2330" b="0" i="1" smtClean="0">
                            <a:latin typeface="Cambria Math" panose="02040503050406030204" pitchFamily="18" charset="0"/>
                            <a:cs typeface="Arial" panose="020B0604020202020204" pitchFamily="34" charset="0"/>
                          </a:rPr>
                          <m:t> + 1</m:t>
                        </m:r>
                      </m:num>
                      <m:den>
                        <m:r>
                          <a:rPr lang="en-US" sz="2330" i="1">
                            <a:latin typeface="Cambria Math" panose="02040503050406030204" pitchFamily="18" charset="0"/>
                            <a:cs typeface="Arial" panose="020B0604020202020204" pitchFamily="34" charset="0"/>
                          </a:rPr>
                          <m:t>4</m:t>
                        </m:r>
                        <m:r>
                          <a:rPr lang="en-US" sz="2330" b="0" i="1" smtClean="0">
                            <a:latin typeface="Cambria Math" panose="02040503050406030204" pitchFamily="18" charset="0"/>
                            <a:cs typeface="Arial" panose="020B0604020202020204" pitchFamily="34" charset="0"/>
                          </a:rPr>
                          <m:t> + 2</m:t>
                        </m:r>
                      </m:den>
                    </m:f>
                  </m:oMath>
                </a14:m>
                <a:r>
                  <a:rPr lang="en-US" sz="2330" dirty="0">
                    <a:latin typeface="Arial" panose="020B0604020202020204" pitchFamily="34" charset="0"/>
                    <a:cs typeface="Arial" panose="020B0604020202020204" pitchFamily="34" charset="0"/>
                  </a:rPr>
                  <a:t>)</a:t>
                </a:r>
                <a:endParaRPr lang="en-US" sz="2330" b="1" dirty="0" smtClean="0">
                  <a:latin typeface="Arial" panose="020B0604020202020204" pitchFamily="34" charset="0"/>
                  <a:cs typeface="Arial" panose="020B0604020202020204" pitchFamily="34" charset="0"/>
                </a:endParaRPr>
              </a:p>
              <a:p>
                <a:pPr marL="1311275" lvl="2" indent="-396875">
                  <a:spcAft>
                    <a:spcPts val="1200"/>
                  </a:spcAft>
                  <a:buClr>
                    <a:srgbClr val="C00000"/>
                  </a:buClr>
                  <a:buFont typeface="+mj-lt"/>
                  <a:buAutoNum type="romanLcPeriod"/>
                  <a:tabLst>
                    <a:tab pos="793750" algn="l"/>
                  </a:tabLst>
                </a:pPr>
                <a:r>
                  <a:rPr lang="en-US" sz="2330" b="1" dirty="0" smtClean="0">
                    <a:latin typeface="Arial" panose="020B0604020202020204" pitchFamily="34" charset="0"/>
                    <a:cs typeface="Arial" panose="020B0604020202020204" pitchFamily="34" charset="0"/>
                  </a:rPr>
                  <a:t>a </a:t>
                </a:r>
                <a:r>
                  <a:rPr lang="en-US" sz="2330" dirty="0" smtClean="0">
                    <a:latin typeface="Arial" panose="020B0604020202020204" pitchFamily="34" charset="0"/>
                    <a:cs typeface="Arial" panose="020B0604020202020204" pitchFamily="34" charset="0"/>
                  </a:rPr>
                  <a:t>– </a:t>
                </a:r>
                <a:r>
                  <a:rPr lang="en-US" sz="2330" b="1" dirty="0" smtClean="0">
                    <a:latin typeface="Arial" panose="020B0604020202020204" pitchFamily="34" charset="0"/>
                    <a:cs typeface="Arial" panose="020B0604020202020204" pitchFamily="34" charset="0"/>
                  </a:rPr>
                  <a:t>b </a:t>
                </a:r>
                <a:r>
                  <a:rPr lang="en-US" sz="2330" dirty="0" smtClean="0">
                    <a:latin typeface="Arial" panose="020B0604020202020204" pitchFamily="34" charset="0"/>
                    <a:cs typeface="Arial" panose="020B0604020202020204" pitchFamily="34" charset="0"/>
                  </a:rPr>
                  <a:t>= </a:t>
                </a:r>
                <a:r>
                  <a:rPr lang="en-US" sz="2330" b="1" dirty="0" smtClean="0">
                    <a:latin typeface="Arial" panose="020B0604020202020204" pitchFamily="34" charset="0"/>
                    <a:cs typeface="Arial" panose="020B0604020202020204" pitchFamily="34" charset="0"/>
                  </a:rPr>
                  <a:t>c </a:t>
                </a:r>
                <a:r>
                  <a:rPr lang="en-US" sz="2330" dirty="0" smtClean="0">
                    <a:latin typeface="Arial" panose="020B0604020202020204" pitchFamily="34" charset="0"/>
                    <a:cs typeface="Arial" panose="020B0604020202020204" pitchFamily="34" charset="0"/>
                  </a:rPr>
                  <a:t>= </a:t>
                </a:r>
                <a:r>
                  <a:rPr lang="en-US" sz="233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i="1">
                            <a:latin typeface="Cambria Math" panose="02040503050406030204" pitchFamily="18" charset="0"/>
                            <a:cs typeface="Arial" panose="020B0604020202020204" pitchFamily="34" charset="0"/>
                          </a:rPr>
                          <m:t>3</m:t>
                        </m:r>
                      </m:num>
                      <m:den>
                        <m:r>
                          <a:rPr lang="en-US" sz="2330" i="1">
                            <a:latin typeface="Cambria Math" panose="02040503050406030204" pitchFamily="18" charset="0"/>
                            <a:cs typeface="Arial" panose="020B0604020202020204" pitchFamily="34" charset="0"/>
                          </a:rPr>
                          <m:t>4</m:t>
                        </m:r>
                      </m:den>
                    </m:f>
                  </m:oMath>
                </a14:m>
                <a:r>
                  <a:rPr lang="en-US" sz="2330" dirty="0" smtClean="0">
                    <a:latin typeface="Arial" panose="020B0604020202020204" pitchFamily="34" charset="0"/>
                    <a:cs typeface="Arial" panose="020B0604020202020204" pitchFamily="34" charset="0"/>
                  </a:rPr>
                  <a:t>) - </a:t>
                </a:r>
                <a:r>
                  <a:rPr lang="en-US" sz="233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b="0" i="1" smtClean="0">
                            <a:latin typeface="Cambria Math" panose="02040503050406030204" pitchFamily="18" charset="0"/>
                            <a:cs typeface="Arial" panose="020B0604020202020204" pitchFamily="34" charset="0"/>
                          </a:rPr>
                          <m:t>1</m:t>
                        </m:r>
                      </m:num>
                      <m:den>
                        <m:r>
                          <a:rPr lang="en-US" sz="2330" b="0" i="1" smtClean="0">
                            <a:latin typeface="Cambria Math" panose="02040503050406030204" pitchFamily="18" charset="0"/>
                            <a:cs typeface="Arial" panose="020B0604020202020204" pitchFamily="34" charset="0"/>
                          </a:rPr>
                          <m:t>2</m:t>
                        </m:r>
                      </m:den>
                    </m:f>
                  </m:oMath>
                </a14:m>
                <a:r>
                  <a:rPr lang="en-US" sz="2330" dirty="0">
                    <a:latin typeface="Arial" panose="020B0604020202020204" pitchFamily="34" charset="0"/>
                    <a:cs typeface="Arial" panose="020B0604020202020204" pitchFamily="34" charset="0"/>
                  </a:rPr>
                  <a:t>)</a:t>
                </a:r>
                <a:r>
                  <a:rPr lang="en-US" sz="2330" dirty="0" smtClean="0">
                    <a:latin typeface="Arial" panose="020B0604020202020204" pitchFamily="34" charset="0"/>
                    <a:cs typeface="Arial" panose="020B0604020202020204" pitchFamily="34" charset="0"/>
                  </a:rPr>
                  <a:t>,</a:t>
                </a:r>
                <a:endParaRPr lang="en-US" sz="2330" dirty="0">
                  <a:latin typeface="Arial" panose="020B0604020202020204" pitchFamily="34" charset="0"/>
                  <a:cs typeface="Arial" panose="020B0604020202020204" pitchFamily="34" charset="0"/>
                </a:endParaRPr>
              </a:p>
              <a:p>
                <a:pPr marL="1311275" lvl="2" indent="-396875">
                  <a:buClr>
                    <a:srgbClr val="C00000"/>
                  </a:buClr>
                  <a:buFont typeface="+mj-lt"/>
                  <a:buAutoNum type="romanLcPeriod"/>
                  <a:tabLst>
                    <a:tab pos="793750" algn="l"/>
                  </a:tabLst>
                </a:pPr>
                <a:r>
                  <a:rPr lang="en-US" sz="2330" dirty="0" smtClean="0">
                    <a:latin typeface="Arial" panose="020B0604020202020204" pitchFamily="34" charset="0"/>
                    <a:cs typeface="Arial" panose="020B0604020202020204" pitchFamily="34" charset="0"/>
                  </a:rPr>
                  <a:t>2</a:t>
                </a:r>
                <a:r>
                  <a:rPr lang="en-US" sz="2330" b="1" dirty="0" smtClean="0">
                    <a:latin typeface="Arial" panose="020B0604020202020204" pitchFamily="34" charset="0"/>
                    <a:cs typeface="Arial" panose="020B0604020202020204" pitchFamily="34" charset="0"/>
                  </a:rPr>
                  <a:t>a</a:t>
                </a:r>
                <a:r>
                  <a:rPr lang="en-US" sz="2330" dirty="0" smtClean="0">
                    <a:latin typeface="Arial" panose="020B0604020202020204" pitchFamily="34" charset="0"/>
                    <a:cs typeface="Arial" panose="020B0604020202020204" pitchFamily="34" charset="0"/>
                  </a:rPr>
                  <a:t> </a:t>
                </a:r>
                <a:r>
                  <a:rPr lang="en-US" sz="2330" dirty="0">
                    <a:latin typeface="Arial" panose="020B0604020202020204" pitchFamily="34" charset="0"/>
                    <a:cs typeface="Arial" panose="020B0604020202020204" pitchFamily="34" charset="0"/>
                  </a:rPr>
                  <a:t>+ </a:t>
                </a:r>
                <a:r>
                  <a:rPr lang="en-US" sz="2330" b="1" dirty="0">
                    <a:latin typeface="Arial" panose="020B0604020202020204" pitchFamily="34" charset="0"/>
                    <a:cs typeface="Arial" panose="020B0604020202020204" pitchFamily="34" charset="0"/>
                  </a:rPr>
                  <a:t>b</a:t>
                </a:r>
                <a:r>
                  <a:rPr lang="en-US" sz="2330" dirty="0">
                    <a:latin typeface="Arial" panose="020B0604020202020204" pitchFamily="34" charset="0"/>
                    <a:cs typeface="Arial" panose="020B0604020202020204" pitchFamily="34" charset="0"/>
                  </a:rPr>
                  <a:t> = </a:t>
                </a:r>
                <a:r>
                  <a:rPr lang="en-US" sz="2330" dirty="0" smtClean="0">
                    <a:latin typeface="Arial" panose="020B0604020202020204" pitchFamily="34" charset="0"/>
                    <a:cs typeface="Arial" panose="020B0604020202020204" pitchFamily="34" charset="0"/>
                  </a:rPr>
                  <a:t>2(</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b="0" i="1" smtClean="0">
                            <a:latin typeface="Cambria Math" panose="02040503050406030204" pitchFamily="18" charset="0"/>
                            <a:cs typeface="Arial" panose="020B0604020202020204" pitchFamily="34" charset="0"/>
                          </a:rPr>
                          <m:t>3</m:t>
                        </m:r>
                      </m:num>
                      <m:den>
                        <m:r>
                          <a:rPr lang="en-US" sz="2330" b="0" i="1" smtClean="0">
                            <a:latin typeface="Cambria Math" panose="02040503050406030204" pitchFamily="18" charset="0"/>
                            <a:cs typeface="Arial" panose="020B0604020202020204" pitchFamily="34" charset="0"/>
                          </a:rPr>
                          <m:t>4</m:t>
                        </m:r>
                      </m:den>
                    </m:f>
                  </m:oMath>
                </a14:m>
                <a:r>
                  <a:rPr lang="en-US" sz="2330" dirty="0" smtClean="0">
                    <a:latin typeface="Arial" panose="020B0604020202020204" pitchFamily="34" charset="0"/>
                    <a:cs typeface="Arial" panose="020B0604020202020204" pitchFamily="34" charset="0"/>
                  </a:rPr>
                  <a:t>) - </a:t>
                </a:r>
                <a:r>
                  <a:rPr lang="en-US" sz="2330" dirty="0">
                    <a:latin typeface="Arial" panose="020B0604020202020204" pitchFamily="34" charset="0"/>
                    <a:cs typeface="Arial" panose="020B0604020202020204" pitchFamily="34" charset="0"/>
                  </a:rPr>
                  <a:t>(</a:t>
                </a:r>
                <a14:m>
                  <m:oMath xmlns:m="http://schemas.openxmlformats.org/officeDocument/2006/math">
                    <m:f>
                      <m:fPr>
                        <m:type m:val="noBar"/>
                        <m:ctrlPr>
                          <a:rPr lang="en-US" sz="2330" i="1">
                            <a:latin typeface="Cambria Math" panose="02040503050406030204" pitchFamily="18" charset="0"/>
                            <a:cs typeface="Arial" panose="020B0604020202020204" pitchFamily="34" charset="0"/>
                          </a:rPr>
                        </m:ctrlPr>
                      </m:fPr>
                      <m:num>
                        <m:r>
                          <a:rPr lang="en-US" sz="2330" i="1">
                            <a:latin typeface="Cambria Math" panose="02040503050406030204" pitchFamily="18" charset="0"/>
                            <a:cs typeface="Arial" panose="020B0604020202020204" pitchFamily="34" charset="0"/>
                          </a:rPr>
                          <m:t>1</m:t>
                        </m:r>
                      </m:num>
                      <m:den>
                        <m:r>
                          <a:rPr lang="en-US" sz="2330" b="0" i="1" smtClean="0">
                            <a:latin typeface="Cambria Math" panose="02040503050406030204" pitchFamily="18" charset="0"/>
                            <a:cs typeface="Arial" panose="020B0604020202020204" pitchFamily="34" charset="0"/>
                          </a:rPr>
                          <m:t>2</m:t>
                        </m:r>
                      </m:den>
                    </m:f>
                  </m:oMath>
                </a14:m>
                <a:r>
                  <a:rPr lang="en-US" sz="2330" dirty="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793750" algn="l"/>
                  </a:tabLst>
                </a:pPr>
                <a:r>
                  <a:rPr lang="en-US" sz="2330" dirty="0" smtClean="0">
                    <a:latin typeface="Arial" panose="020B0604020202020204" pitchFamily="34" charset="0"/>
                    <a:cs typeface="Arial" panose="020B0604020202020204" pitchFamily="34" charset="0"/>
                  </a:rPr>
                  <a:t>What </a:t>
                </a:r>
                <a:r>
                  <a:rPr lang="en-US" sz="2330" dirty="0">
                    <a:latin typeface="Arial" panose="020B0604020202020204" pitchFamily="34" charset="0"/>
                    <a:cs typeface="Arial" panose="020B0604020202020204" pitchFamily="34" charset="0"/>
                  </a:rPr>
                  <a:t>do you notice about your answers to parts </a:t>
                </a:r>
                <a:r>
                  <a:rPr lang="en-US" sz="2330" b="1" dirty="0">
                    <a:latin typeface="Arial" panose="020B0604020202020204" pitchFamily="34" charset="0"/>
                    <a:cs typeface="Arial" panose="020B0604020202020204" pitchFamily="34" charset="0"/>
                  </a:rPr>
                  <a:t>b</a:t>
                </a:r>
                <a:r>
                  <a:rPr lang="en-US" sz="2330" dirty="0">
                    <a:latin typeface="Arial" panose="020B0604020202020204" pitchFamily="34" charset="0"/>
                    <a:cs typeface="Arial" panose="020B0604020202020204" pitchFamily="34" charset="0"/>
                  </a:rPr>
                  <a:t> and </a:t>
                </a:r>
                <a:r>
                  <a:rPr lang="en-US" sz="2330" b="1" dirty="0">
                    <a:latin typeface="Arial" panose="020B0604020202020204" pitchFamily="34" charset="0"/>
                    <a:cs typeface="Arial" panose="020B0604020202020204" pitchFamily="34" charset="0"/>
                  </a:rPr>
                  <a:t>c</a:t>
                </a:r>
                <a:r>
                  <a:rPr lang="en-US" sz="2330" dirty="0">
                    <a:latin typeface="Arial" panose="020B0604020202020204" pitchFamily="34" charset="0"/>
                    <a:cs typeface="Arial" panose="020B0604020202020204" pitchFamily="34" charset="0"/>
                  </a:rPr>
                  <a:t>?</a:t>
                </a:r>
                <a:endParaRPr lang="en-US" sz="2330" b="1" dirty="0" smtClean="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8346" y="1219399"/>
                <a:ext cx="5249758" cy="5353838"/>
              </a:xfrm>
              <a:prstGeom prst="rect">
                <a:avLst/>
              </a:prstGeom>
              <a:blipFill rotWithShape="0">
                <a:blip r:embed="rId4"/>
                <a:stretch>
                  <a:fillRect l="-1392" t="-456" r="-696" b="-1708"/>
                </a:stretch>
              </a:blipFill>
            </p:spPr>
            <p:txBody>
              <a:bodyPr/>
              <a:lstStyle/>
              <a:p>
                <a:r>
                  <a:rPr lang="en-US">
                    <a:noFill/>
                  </a:rPr>
                  <a:t> </a:t>
                </a:r>
              </a:p>
            </p:txBody>
          </p:sp>
        </mc:Fallback>
      </mc:AlternateContent>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4" name="Oval 3"/>
          <p:cNvSpPr/>
          <p:nvPr/>
        </p:nvSpPr>
        <p:spPr>
          <a:xfrm>
            <a:off x="2699792" y="4221088"/>
            <a:ext cx="216024" cy="216024"/>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13326" y="4221088"/>
            <a:ext cx="222570" cy="216024"/>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67944" y="4198487"/>
            <a:ext cx="576064" cy="238625"/>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699792" y="4437112"/>
            <a:ext cx="216024" cy="216024"/>
          </a:xfrm>
          <a:prstGeom prst="ellipse">
            <a:avLst/>
          </a:prstGeom>
          <a:noFill/>
          <a:ln w="28575"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19872" y="4437112"/>
            <a:ext cx="216024" cy="216024"/>
          </a:xfrm>
          <a:prstGeom prst="ellipse">
            <a:avLst/>
          </a:prstGeom>
          <a:noFill/>
          <a:ln w="28575"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67944" y="4437112"/>
            <a:ext cx="576064" cy="216024"/>
          </a:xfrm>
          <a:prstGeom prst="ellipse">
            <a:avLst/>
          </a:prstGeom>
          <a:noFill/>
          <a:ln w="28575"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913326"/>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8346" y="1219399"/>
                <a:ext cx="5249758" cy="4283993"/>
              </a:xfrm>
              <a:prstGeom prst="rect">
                <a:avLst/>
              </a:prstGeom>
            </p:spPr>
            <p:txBody>
              <a:bodyPr wrap="square">
                <a:spAutoFit/>
              </a:bodyPr>
              <a:lstStyle/>
              <a:p>
                <a:pPr marL="465138" indent="-465138">
                  <a:buClr>
                    <a:srgbClr val="C00000"/>
                  </a:buClr>
                  <a:buFont typeface="+mj-lt"/>
                  <a:buAutoNum type="arabicPeriod" startAt="4"/>
                  <a:tabLst>
                    <a:tab pos="2519363" algn="l"/>
                  </a:tabLst>
                </a:pPr>
                <a:r>
                  <a:rPr lang="en-US" sz="2650" b="1" dirty="0" smtClean="0">
                    <a:latin typeface="Arial" panose="020B0604020202020204" pitchFamily="34" charset="0"/>
                    <a:cs typeface="Arial" panose="020B0604020202020204" pitchFamily="34" charset="0"/>
                  </a:rPr>
                  <a:t>a</a:t>
                </a:r>
                <a:r>
                  <a:rPr lang="en-US" sz="2650" dirty="0" smtClean="0">
                    <a:latin typeface="Arial" panose="020B0604020202020204" pitchFamily="34" charset="0"/>
                    <a:cs typeface="Arial" panose="020B0604020202020204" pitchFamily="34" charset="0"/>
                  </a:rPr>
                  <a:t> = </a:t>
                </a:r>
                <a:r>
                  <a:rPr lang="en-US" sz="2650" dirty="0">
                    <a:latin typeface="Arial" panose="020B0604020202020204" pitchFamily="34" charset="0"/>
                    <a:cs typeface="Arial" panose="020B0604020202020204" pitchFamily="34" charset="0"/>
                  </a:rPr>
                  <a:t>(</a:t>
                </a:r>
                <a14:m>
                  <m:oMath xmlns:m="http://schemas.openxmlformats.org/officeDocument/2006/math">
                    <m:f>
                      <m:fPr>
                        <m:type m:val="noBar"/>
                        <m:ctrlPr>
                          <a:rPr lang="en-US" sz="2650" i="1">
                            <a:latin typeface="Cambria Math" panose="02040503050406030204" pitchFamily="18" charset="0"/>
                            <a:cs typeface="Arial" panose="020B0604020202020204" pitchFamily="34" charset="0"/>
                          </a:rPr>
                        </m:ctrlPr>
                      </m:fPr>
                      <m:num>
                        <m:r>
                          <a:rPr lang="en-US" sz="2650" b="0" i="0" smtClean="0">
                            <a:latin typeface="Cambria Math" panose="02040503050406030204" pitchFamily="18" charset="0"/>
                            <a:cs typeface="Arial" panose="020B0604020202020204" pitchFamily="34" charset="0"/>
                          </a:rPr>
                          <m:t>3</m:t>
                        </m:r>
                      </m:num>
                      <m:den>
                        <m:r>
                          <a:rPr lang="en-US" sz="2650" b="0" i="0" smtClean="0">
                            <a:latin typeface="Cambria Math" panose="02040503050406030204" pitchFamily="18" charset="0"/>
                            <a:cs typeface="Arial" panose="020B0604020202020204" pitchFamily="34" charset="0"/>
                          </a:rPr>
                          <m:t>2</m:t>
                        </m:r>
                      </m:den>
                    </m:f>
                  </m:oMath>
                </a14:m>
                <a:r>
                  <a:rPr lang="en-US" sz="2650" dirty="0">
                    <a:latin typeface="Arial" panose="020B0604020202020204" pitchFamily="34" charset="0"/>
                    <a:cs typeface="Arial" panose="020B0604020202020204" pitchFamily="34" charset="0"/>
                  </a:rPr>
                  <a:t>) </a:t>
                </a:r>
                <a:r>
                  <a:rPr lang="en-US" sz="2650" dirty="0" smtClean="0">
                    <a:latin typeface="Arial" panose="020B0604020202020204" pitchFamily="34" charset="0"/>
                    <a:cs typeface="Arial" panose="020B0604020202020204" pitchFamily="34" charset="0"/>
                  </a:rPr>
                  <a:t>and </a:t>
                </a:r>
                <a:r>
                  <a:rPr lang="en-US" sz="2650" b="1" dirty="0" smtClean="0">
                    <a:latin typeface="Arial" panose="020B0604020202020204" pitchFamily="34" charset="0"/>
                    <a:cs typeface="Arial" panose="020B0604020202020204" pitchFamily="34" charset="0"/>
                  </a:rPr>
                  <a:t>b</a:t>
                </a:r>
                <a:r>
                  <a:rPr lang="en-US" sz="2650" dirty="0" smtClean="0">
                    <a:latin typeface="Arial" panose="020B0604020202020204" pitchFamily="34" charset="0"/>
                    <a:cs typeface="Arial" panose="020B0604020202020204" pitchFamily="34" charset="0"/>
                  </a:rPr>
                  <a:t> = </a:t>
                </a:r>
                <a:r>
                  <a:rPr lang="en-US" sz="2650" dirty="0">
                    <a:latin typeface="Arial" panose="020B0604020202020204" pitchFamily="34" charset="0"/>
                    <a:cs typeface="Arial" panose="020B0604020202020204" pitchFamily="34" charset="0"/>
                  </a:rPr>
                  <a:t>(</a:t>
                </a:r>
                <a14:m>
                  <m:oMath xmlns:m="http://schemas.openxmlformats.org/officeDocument/2006/math">
                    <m:f>
                      <m:fPr>
                        <m:type m:val="noBar"/>
                        <m:ctrlPr>
                          <a:rPr lang="en-US" sz="2650" i="1">
                            <a:latin typeface="Cambria Math" panose="02040503050406030204" pitchFamily="18" charset="0"/>
                            <a:cs typeface="Arial" panose="020B0604020202020204" pitchFamily="34" charset="0"/>
                          </a:rPr>
                        </m:ctrlPr>
                      </m:fPr>
                      <m:num>
                        <m:r>
                          <a:rPr lang="en-US" sz="2650" b="0" i="0" smtClean="0">
                            <a:latin typeface="Cambria Math" panose="02040503050406030204" pitchFamily="18" charset="0"/>
                            <a:cs typeface="Arial" panose="020B0604020202020204" pitchFamily="34" charset="0"/>
                          </a:rPr>
                          <m:t>−1</m:t>
                        </m:r>
                      </m:num>
                      <m:den>
                        <m:r>
                          <a:rPr lang="en-US" sz="2650" b="0" i="0" smtClean="0">
                            <a:latin typeface="Cambria Math" panose="02040503050406030204" pitchFamily="18" charset="0"/>
                            <a:cs typeface="Arial" panose="020B0604020202020204" pitchFamily="34" charset="0"/>
                          </a:rPr>
                          <m:t>4</m:t>
                        </m:r>
                      </m:den>
                    </m:f>
                  </m:oMath>
                </a14:m>
                <a:r>
                  <a:rPr lang="en-US" sz="2650" dirty="0" smtClean="0">
                    <a:latin typeface="Arial" panose="020B0604020202020204" pitchFamily="34" charset="0"/>
                    <a:cs typeface="Arial" panose="020B0604020202020204" pitchFamily="34" charset="0"/>
                  </a:rPr>
                  <a:t>). Calculate:</a:t>
                </a:r>
              </a:p>
              <a:p>
                <a:pPr marL="922338" lvl="1" indent="-465138">
                  <a:buClr>
                    <a:srgbClr val="C00000"/>
                  </a:buClr>
                  <a:buFont typeface="+mj-lt"/>
                  <a:buAutoNum type="alphaLcPeriod"/>
                  <a:tabLst>
                    <a:tab pos="2519363" algn="l"/>
                  </a:tabLst>
                </a:pPr>
                <a:r>
                  <a:rPr lang="pt-BR" sz="2650" dirty="0">
                    <a:latin typeface="Arial" panose="020B0604020202020204" pitchFamily="34" charset="0"/>
                    <a:cs typeface="Arial" panose="020B0604020202020204" pitchFamily="34" charset="0"/>
                  </a:rPr>
                  <a:t>2</a:t>
                </a:r>
                <a:r>
                  <a:rPr lang="pt-BR" sz="2650" b="1" dirty="0">
                    <a:latin typeface="Arial" panose="020B0604020202020204" pitchFamily="34" charset="0"/>
                    <a:cs typeface="Arial" panose="020B0604020202020204" pitchFamily="34" charset="0"/>
                  </a:rPr>
                  <a:t>a</a:t>
                </a:r>
                <a:r>
                  <a:rPr lang="pt-BR" sz="2650" dirty="0">
                    <a:latin typeface="Arial" panose="020B0604020202020204" pitchFamily="34" charset="0"/>
                    <a:cs typeface="Arial" panose="020B0604020202020204" pitchFamily="34" charset="0"/>
                  </a:rPr>
                  <a:t> + </a:t>
                </a:r>
                <a:r>
                  <a:rPr lang="pt-BR" sz="2650" b="1" dirty="0" smtClean="0">
                    <a:latin typeface="Arial" panose="020B0604020202020204" pitchFamily="34" charset="0"/>
                    <a:cs typeface="Arial" panose="020B0604020202020204" pitchFamily="34" charset="0"/>
                  </a:rPr>
                  <a:t>b</a:t>
                </a:r>
                <a:r>
                  <a:rPr lang="pt-BR" sz="2650" dirty="0" smtClean="0">
                    <a:latin typeface="Arial" panose="020B0604020202020204" pitchFamily="34" charset="0"/>
                    <a:cs typeface="Arial" panose="020B0604020202020204" pitchFamily="34" charset="0"/>
                  </a:rPr>
                  <a:t>  	</a:t>
                </a:r>
                <a:r>
                  <a:rPr lang="pt-BR" sz="2650" dirty="0" smtClean="0">
                    <a:solidFill>
                      <a:srgbClr val="C00000"/>
                    </a:solidFill>
                    <a:latin typeface="Arial" panose="020B0604020202020204" pitchFamily="34" charset="0"/>
                    <a:cs typeface="Arial" panose="020B0604020202020204" pitchFamily="34" charset="0"/>
                  </a:rPr>
                  <a:t>b.</a:t>
                </a:r>
                <a:r>
                  <a:rPr lang="pt-BR" sz="2650" dirty="0" smtClean="0">
                    <a:latin typeface="Arial" panose="020B0604020202020204" pitchFamily="34" charset="0"/>
                    <a:cs typeface="Arial" panose="020B0604020202020204" pitchFamily="34" charset="0"/>
                  </a:rPr>
                  <a:t>  </a:t>
                </a:r>
                <a:r>
                  <a:rPr lang="pt-BR" sz="2650" b="1" dirty="0" smtClean="0">
                    <a:latin typeface="Arial" panose="020B0604020202020204" pitchFamily="34" charset="0"/>
                    <a:cs typeface="Arial" panose="020B0604020202020204" pitchFamily="34" charset="0"/>
                  </a:rPr>
                  <a:t>a</a:t>
                </a:r>
                <a:r>
                  <a:rPr lang="pt-BR" sz="2650" dirty="0" smtClean="0">
                    <a:latin typeface="Arial" panose="020B0604020202020204" pitchFamily="34" charset="0"/>
                    <a:cs typeface="Arial" panose="020B0604020202020204" pitchFamily="34" charset="0"/>
                  </a:rPr>
                  <a:t> - 3</a:t>
                </a:r>
                <a:r>
                  <a:rPr lang="pt-BR" sz="2650" b="1" dirty="0" smtClean="0">
                    <a:latin typeface="Arial" panose="020B0604020202020204" pitchFamily="34" charset="0"/>
                    <a:cs typeface="Arial" panose="020B0604020202020204" pitchFamily="34" charset="0"/>
                  </a:rPr>
                  <a:t>b</a:t>
                </a:r>
                <a:r>
                  <a:rPr lang="pt-BR" sz="2650" dirty="0" smtClean="0">
                    <a:latin typeface="Arial" panose="020B0604020202020204" pitchFamily="34" charset="0"/>
                    <a:cs typeface="Arial" panose="020B0604020202020204" pitchFamily="34" charset="0"/>
                  </a:rPr>
                  <a:t> </a:t>
                </a:r>
              </a:p>
              <a:p>
                <a:pPr marL="922338" lvl="1" indent="-465138">
                  <a:buClr>
                    <a:srgbClr val="C00000"/>
                  </a:buClr>
                  <a:buFont typeface="+mj-lt"/>
                  <a:buAutoNum type="alphaLcPeriod" startAt="3"/>
                  <a:tabLst>
                    <a:tab pos="2519363" algn="l"/>
                  </a:tabLst>
                </a:pPr>
                <a:r>
                  <a:rPr lang="pt-BR" sz="2650" dirty="0" smtClean="0">
                    <a:latin typeface="Arial" panose="020B0604020202020204" pitchFamily="34" charset="0"/>
                    <a:cs typeface="Arial" panose="020B0604020202020204" pitchFamily="34" charset="0"/>
                  </a:rPr>
                  <a:t>4</a:t>
                </a:r>
                <a:r>
                  <a:rPr lang="pt-BR" sz="2650" b="1" dirty="0" smtClean="0">
                    <a:latin typeface="Arial" panose="020B0604020202020204" pitchFamily="34" charset="0"/>
                    <a:cs typeface="Arial" panose="020B0604020202020204" pitchFamily="34" charset="0"/>
                  </a:rPr>
                  <a:t>a</a:t>
                </a:r>
                <a:r>
                  <a:rPr lang="pt-BR" sz="2650" dirty="0" smtClean="0">
                    <a:latin typeface="Arial" panose="020B0604020202020204" pitchFamily="34" charset="0"/>
                    <a:cs typeface="Arial" panose="020B0604020202020204" pitchFamily="34" charset="0"/>
                  </a:rPr>
                  <a:t> </a:t>
                </a:r>
                <a:r>
                  <a:rPr lang="pt-BR" sz="2650" dirty="0">
                    <a:latin typeface="Arial" panose="020B0604020202020204" pitchFamily="34" charset="0"/>
                    <a:cs typeface="Arial" panose="020B0604020202020204" pitchFamily="34" charset="0"/>
                  </a:rPr>
                  <a:t>+ </a:t>
                </a:r>
                <a:r>
                  <a:rPr lang="pt-BR" sz="2650" dirty="0" smtClean="0">
                    <a:latin typeface="Arial" panose="020B0604020202020204" pitchFamily="34" charset="0"/>
                    <a:cs typeface="Arial" panose="020B0604020202020204" pitchFamily="34" charset="0"/>
                  </a:rPr>
                  <a:t>2</a:t>
                </a:r>
                <a:r>
                  <a:rPr lang="pt-BR" sz="2650" b="1" dirty="0" smtClean="0">
                    <a:latin typeface="Arial" panose="020B0604020202020204" pitchFamily="34" charset="0"/>
                    <a:cs typeface="Arial" panose="020B0604020202020204" pitchFamily="34" charset="0"/>
                  </a:rPr>
                  <a:t>b	</a:t>
                </a:r>
                <a:r>
                  <a:rPr lang="pt-BR" sz="2650" dirty="0" smtClean="0">
                    <a:solidFill>
                      <a:srgbClr val="C00000"/>
                    </a:solidFill>
                    <a:latin typeface="Arial" panose="020B0604020202020204" pitchFamily="34" charset="0"/>
                    <a:cs typeface="Arial" panose="020B0604020202020204" pitchFamily="34" charset="0"/>
                  </a:rPr>
                  <a:t>d.</a:t>
                </a:r>
                <a:r>
                  <a:rPr lang="pt-BR" sz="2650" b="1" dirty="0" smtClean="0">
                    <a:latin typeface="Arial" panose="020B0604020202020204" pitchFamily="34" charset="0"/>
                    <a:cs typeface="Arial" panose="020B0604020202020204" pitchFamily="34" charset="0"/>
                  </a:rPr>
                  <a:t>  </a:t>
                </a:r>
                <a:r>
                  <a:rPr lang="pt-BR" sz="2650" dirty="0" smtClean="0">
                    <a:latin typeface="Arial" panose="020B0604020202020204" pitchFamily="34" charset="0"/>
                    <a:cs typeface="Arial" panose="020B0604020202020204" pitchFamily="34" charset="0"/>
                  </a:rPr>
                  <a:t>3(</a:t>
                </a:r>
                <a:r>
                  <a:rPr lang="pt-BR" sz="2650" b="1" dirty="0" smtClean="0">
                    <a:latin typeface="Arial" panose="020B0604020202020204" pitchFamily="34" charset="0"/>
                    <a:cs typeface="Arial" panose="020B0604020202020204" pitchFamily="34" charset="0"/>
                  </a:rPr>
                  <a:t>a</a:t>
                </a:r>
                <a:r>
                  <a:rPr lang="pt-BR" sz="2650" dirty="0" smtClean="0">
                    <a:latin typeface="Arial" panose="020B0604020202020204" pitchFamily="34" charset="0"/>
                    <a:cs typeface="Arial" panose="020B0604020202020204" pitchFamily="34" charset="0"/>
                  </a:rPr>
                  <a:t> – </a:t>
                </a:r>
                <a:r>
                  <a:rPr lang="pt-BR" sz="2650" b="1" dirty="0" smtClean="0">
                    <a:latin typeface="Arial" panose="020B0604020202020204" pitchFamily="34" charset="0"/>
                    <a:cs typeface="Arial" panose="020B0604020202020204" pitchFamily="34" charset="0"/>
                  </a:rPr>
                  <a:t>b</a:t>
                </a:r>
                <a:r>
                  <a:rPr lang="pt-BR" sz="2650" dirty="0" smtClean="0">
                    <a:latin typeface="Arial" panose="020B0604020202020204" pitchFamily="34" charset="0"/>
                    <a:cs typeface="Arial" panose="020B0604020202020204" pitchFamily="34" charset="0"/>
                  </a:rPr>
                  <a:t>)</a:t>
                </a:r>
              </a:p>
              <a:p>
                <a:pPr marL="465138" indent="-465138">
                  <a:buClr>
                    <a:srgbClr val="C00000"/>
                  </a:buClr>
                  <a:buFont typeface="+mj-lt"/>
                  <a:buAutoNum type="arabicPeriod" startAt="4"/>
                  <a:tabLst>
                    <a:tab pos="2519363" algn="l"/>
                  </a:tabLst>
                </a:pPr>
                <a14:m>
                  <m:oMath xmlns:m="http://schemas.openxmlformats.org/officeDocument/2006/math">
                    <m:acc>
                      <m:accPr>
                        <m:chr m:val="⃗"/>
                        <m:ctrlPr>
                          <a:rPr lang="en-US" sz="2650" b="1" i="1" dirty="0">
                            <a:latin typeface="Cambria Math" panose="02040503050406030204" pitchFamily="18" charset="0"/>
                          </a:rPr>
                        </m:ctrlPr>
                      </m:accPr>
                      <m:e>
                        <m:r>
                          <a:rPr lang="en-US" sz="2650" b="1" i="0" dirty="0" smtClean="0">
                            <a:latin typeface="Cambria Math" panose="02040503050406030204" pitchFamily="18" charset="0"/>
                          </a:rPr>
                          <m:t>𝐀𝐁</m:t>
                        </m:r>
                      </m:e>
                    </m:acc>
                  </m:oMath>
                </a14:m>
                <a:r>
                  <a:rPr lang="en-US" sz="2650" dirty="0" smtClean="0">
                    <a:latin typeface="Arial" panose="020B0604020202020204" pitchFamily="34" charset="0"/>
                    <a:cs typeface="Arial" panose="020B0604020202020204" pitchFamily="34" charset="0"/>
                  </a:rPr>
                  <a:t> = </a:t>
                </a:r>
                <a:r>
                  <a:rPr lang="en-US" sz="2650" dirty="0">
                    <a:latin typeface="Arial" panose="020B0604020202020204" pitchFamily="34" charset="0"/>
                    <a:cs typeface="Arial" panose="020B0604020202020204" pitchFamily="34" charset="0"/>
                  </a:rPr>
                  <a:t>(</a:t>
                </a:r>
                <a14:m>
                  <m:oMath xmlns:m="http://schemas.openxmlformats.org/officeDocument/2006/math">
                    <m:f>
                      <m:fPr>
                        <m:type m:val="noBar"/>
                        <m:ctrlPr>
                          <a:rPr lang="en-US" sz="2650" i="1">
                            <a:latin typeface="Cambria Math" panose="02040503050406030204" pitchFamily="18" charset="0"/>
                            <a:cs typeface="Arial" panose="020B0604020202020204" pitchFamily="34" charset="0"/>
                          </a:rPr>
                        </m:ctrlPr>
                      </m:fPr>
                      <m:num>
                        <m:r>
                          <a:rPr lang="en-US" sz="2650" b="0" i="0" smtClean="0">
                            <a:latin typeface="Cambria Math" panose="02040503050406030204" pitchFamily="18" charset="0"/>
                            <a:cs typeface="Arial" panose="020B0604020202020204" pitchFamily="34" charset="0"/>
                          </a:rPr>
                          <m:t>2</m:t>
                        </m:r>
                      </m:num>
                      <m:den>
                        <m:r>
                          <a:rPr lang="en-US" sz="2650" b="0" i="0" smtClean="0">
                            <a:latin typeface="Cambria Math" panose="02040503050406030204" pitchFamily="18" charset="0"/>
                            <a:cs typeface="Arial" panose="020B0604020202020204" pitchFamily="34" charset="0"/>
                          </a:rPr>
                          <m:t>4</m:t>
                        </m:r>
                      </m:den>
                    </m:f>
                  </m:oMath>
                </a14:m>
                <a:r>
                  <a:rPr lang="en-US" sz="265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650" b="1" i="1" dirty="0">
                            <a:latin typeface="Cambria Math" panose="02040503050406030204" pitchFamily="18" charset="0"/>
                          </a:rPr>
                        </m:ctrlPr>
                      </m:accPr>
                      <m:e>
                        <m:r>
                          <a:rPr lang="en-US" sz="2650" b="1" i="0" dirty="0" smtClean="0">
                            <a:latin typeface="Cambria Math" panose="02040503050406030204" pitchFamily="18" charset="0"/>
                          </a:rPr>
                          <m:t>𝐁𝐂</m:t>
                        </m:r>
                      </m:e>
                    </m:acc>
                  </m:oMath>
                </a14:m>
                <a:r>
                  <a:rPr lang="en-US" sz="265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650" i="1">
                            <a:latin typeface="Cambria Math" panose="02040503050406030204" pitchFamily="18" charset="0"/>
                            <a:cs typeface="Arial" panose="020B0604020202020204" pitchFamily="34" charset="0"/>
                          </a:rPr>
                        </m:ctrlPr>
                      </m:fPr>
                      <m:num>
                        <m:r>
                          <a:rPr lang="en-US" sz="2650" b="0" i="0" smtClean="0">
                            <a:latin typeface="Cambria Math" panose="02040503050406030204" pitchFamily="18" charset="0"/>
                            <a:cs typeface="Arial" panose="020B0604020202020204" pitchFamily="34" charset="0"/>
                          </a:rPr>
                          <m:t>4</m:t>
                        </m:r>
                      </m:num>
                      <m:den>
                        <m:r>
                          <a:rPr lang="en-US" sz="2650" b="0" i="0" smtClean="0">
                            <a:latin typeface="Cambria Math" panose="02040503050406030204" pitchFamily="18" charset="0"/>
                            <a:cs typeface="Arial" panose="020B0604020202020204" pitchFamily="34" charset="0"/>
                          </a:rPr>
                          <m:t>−1</m:t>
                        </m:r>
                      </m:den>
                    </m:f>
                  </m:oMath>
                </a14:m>
                <a:r>
                  <a:rPr lang="en-US" sz="265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2650" b="1" i="1" dirty="0">
                            <a:latin typeface="Cambria Math" panose="02040503050406030204" pitchFamily="18" charset="0"/>
                          </a:rPr>
                        </m:ctrlPr>
                      </m:accPr>
                      <m:e>
                        <m:r>
                          <a:rPr lang="en-US" sz="2650" b="1" i="0" dirty="0" smtClean="0">
                            <a:latin typeface="Cambria Math" panose="02040503050406030204" pitchFamily="18" charset="0"/>
                          </a:rPr>
                          <m:t>𝐂𝐃</m:t>
                        </m:r>
                      </m:e>
                    </m:acc>
                  </m:oMath>
                </a14:m>
                <a:r>
                  <a:rPr lang="en-US" sz="265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650" i="1">
                            <a:latin typeface="Cambria Math" panose="02040503050406030204" pitchFamily="18" charset="0"/>
                            <a:cs typeface="Arial" panose="020B0604020202020204" pitchFamily="34" charset="0"/>
                          </a:rPr>
                        </m:ctrlPr>
                      </m:fPr>
                      <m:num>
                        <m:r>
                          <a:rPr lang="en-US" sz="2650" b="0" i="0" smtClean="0">
                            <a:latin typeface="Cambria Math" panose="02040503050406030204" pitchFamily="18" charset="0"/>
                            <a:cs typeface="Arial" panose="020B0604020202020204" pitchFamily="34" charset="0"/>
                          </a:rPr>
                          <m:t>−5</m:t>
                        </m:r>
                      </m:num>
                      <m:den>
                        <m:r>
                          <a:rPr lang="en-US" sz="2650" b="0" i="0" smtClean="0">
                            <a:latin typeface="Cambria Math" panose="02040503050406030204" pitchFamily="18" charset="0"/>
                            <a:cs typeface="Arial" panose="020B0604020202020204" pitchFamily="34" charset="0"/>
                          </a:rPr>
                          <m:t>3</m:t>
                        </m:r>
                      </m:den>
                    </m:f>
                  </m:oMath>
                </a14:m>
                <a:r>
                  <a:rPr lang="en-US" sz="2650" dirty="0" smtClean="0">
                    <a:latin typeface="Arial" panose="020B0604020202020204" pitchFamily="34" charset="0"/>
                    <a:cs typeface="Arial" panose="020B0604020202020204" pitchFamily="34" charset="0"/>
                  </a:rPr>
                  <a:t>). Work out:</a:t>
                </a:r>
              </a:p>
              <a:p>
                <a:pPr marL="971550" lvl="1" indent="-514350">
                  <a:buClr>
                    <a:srgbClr val="C00000"/>
                  </a:buClr>
                  <a:buFont typeface="+mj-lt"/>
                  <a:buAutoNum type="alphaLcPeriod"/>
                  <a:tabLst>
                    <a:tab pos="2743200" algn="l"/>
                  </a:tabLst>
                </a:pPr>
                <a14:m>
                  <m:oMath xmlns:m="http://schemas.openxmlformats.org/officeDocument/2006/math">
                    <m:acc>
                      <m:accPr>
                        <m:chr m:val="⃗"/>
                        <m:ctrlPr>
                          <a:rPr lang="en-US" sz="2650" b="1" i="1" dirty="0">
                            <a:latin typeface="Cambria Math" panose="02040503050406030204" pitchFamily="18" charset="0"/>
                          </a:rPr>
                        </m:ctrlPr>
                      </m:accPr>
                      <m:e>
                        <m:r>
                          <a:rPr lang="en-US" sz="2650" b="1" i="0" dirty="0">
                            <a:latin typeface="Cambria Math" panose="02040503050406030204" pitchFamily="18" charset="0"/>
                          </a:rPr>
                          <m:t>𝐀𝐁</m:t>
                        </m:r>
                      </m:e>
                    </m:acc>
                  </m:oMath>
                </a14:m>
                <a:r>
                  <a:rPr lang="en-US" sz="265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2650" b="1" i="1" dirty="0">
                            <a:latin typeface="Cambria Math" panose="02040503050406030204" pitchFamily="18" charset="0"/>
                          </a:rPr>
                        </m:ctrlPr>
                      </m:accPr>
                      <m:e>
                        <m:r>
                          <a:rPr lang="en-US" sz="2650" b="1" i="0" dirty="0" smtClean="0">
                            <a:latin typeface="Cambria Math" panose="02040503050406030204" pitchFamily="18" charset="0"/>
                          </a:rPr>
                          <m:t>𝐁𝐂</m:t>
                        </m:r>
                      </m:e>
                    </m:acc>
                  </m:oMath>
                </a14:m>
                <a:r>
                  <a:rPr lang="en-US" sz="2650" b="1" dirty="0" smtClean="0">
                    <a:latin typeface="Arial" panose="020B0604020202020204" pitchFamily="34" charset="0"/>
                  </a:rPr>
                  <a:t> 	</a:t>
                </a:r>
                <a:r>
                  <a:rPr lang="en-US" sz="2650" dirty="0" smtClean="0">
                    <a:solidFill>
                      <a:srgbClr val="C00000"/>
                    </a:solidFill>
                    <a:latin typeface="Arial" panose="020B0604020202020204" pitchFamily="34" charset="0"/>
                  </a:rPr>
                  <a:t>b.</a:t>
                </a:r>
                <a:r>
                  <a:rPr lang="en-US" sz="2650" b="1" dirty="0" smtClean="0">
                    <a:latin typeface="Arial" panose="020B0604020202020204" pitchFamily="34" charset="0"/>
                  </a:rPr>
                  <a:t> </a:t>
                </a:r>
                <a14:m>
                  <m:oMath xmlns:m="http://schemas.openxmlformats.org/officeDocument/2006/math">
                    <m:acc>
                      <m:accPr>
                        <m:chr m:val="⃗"/>
                        <m:ctrlPr>
                          <a:rPr lang="en-US" sz="2650" b="1" i="1" dirty="0">
                            <a:latin typeface="Cambria Math" panose="02040503050406030204" pitchFamily="18" charset="0"/>
                          </a:rPr>
                        </m:ctrlPr>
                      </m:accPr>
                      <m:e>
                        <m:r>
                          <a:rPr lang="en-US" sz="2650" b="1" i="0" dirty="0" smtClean="0">
                            <a:latin typeface="Cambria Math" panose="02040503050406030204" pitchFamily="18" charset="0"/>
                          </a:rPr>
                          <m:t>𝐁𝐂</m:t>
                        </m:r>
                      </m:e>
                    </m:acc>
                  </m:oMath>
                </a14:m>
                <a:r>
                  <a:rPr lang="en-US" sz="2650" dirty="0">
                    <a:latin typeface="Arial" panose="020B0604020202020204" pitchFamily="34" charset="0"/>
                    <a:cs typeface="Arial" panose="020B0604020202020204" pitchFamily="34" charset="0"/>
                  </a:rPr>
                  <a:t> + </a:t>
                </a:r>
                <a14:m>
                  <m:oMath xmlns:m="http://schemas.openxmlformats.org/officeDocument/2006/math">
                    <m:acc>
                      <m:accPr>
                        <m:chr m:val="⃗"/>
                        <m:ctrlPr>
                          <a:rPr lang="en-US" sz="2650" b="1" i="1" dirty="0">
                            <a:latin typeface="Cambria Math" panose="02040503050406030204" pitchFamily="18" charset="0"/>
                          </a:rPr>
                        </m:ctrlPr>
                      </m:accPr>
                      <m:e>
                        <m:r>
                          <a:rPr lang="en-US" sz="2650" b="1" i="0" dirty="0" smtClean="0">
                            <a:latin typeface="Cambria Math" panose="02040503050406030204" pitchFamily="18" charset="0"/>
                          </a:rPr>
                          <m:t>𝐂𝐃</m:t>
                        </m:r>
                      </m:e>
                    </m:acc>
                  </m:oMath>
                </a14:m>
                <a:endParaRPr lang="en-US" sz="265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9363" algn="l"/>
                  </a:tabLst>
                </a:pPr>
                <a14:m>
                  <m:oMath xmlns:m="http://schemas.openxmlformats.org/officeDocument/2006/math">
                    <m:r>
                      <a:rPr lang="en-US" sz="2650" b="1" i="0" dirty="0" smtClean="0">
                        <a:latin typeface="Cambria Math" panose="02040503050406030204" pitchFamily="18" charset="0"/>
                      </a:rPr>
                      <m:t>𝟐</m:t>
                    </m:r>
                    <m:acc>
                      <m:accPr>
                        <m:chr m:val="⃗"/>
                        <m:ctrlPr>
                          <a:rPr lang="en-US" sz="2650" b="1" i="1" dirty="0">
                            <a:latin typeface="Cambria Math" panose="02040503050406030204" pitchFamily="18" charset="0"/>
                          </a:rPr>
                        </m:ctrlPr>
                      </m:accPr>
                      <m:e>
                        <m:r>
                          <a:rPr lang="en-US" sz="2650" b="1" i="0" dirty="0">
                            <a:latin typeface="Cambria Math" panose="02040503050406030204" pitchFamily="18" charset="0"/>
                          </a:rPr>
                          <m:t>𝐀𝐁</m:t>
                        </m:r>
                      </m:e>
                    </m:acc>
                  </m:oMath>
                </a14:m>
                <a:r>
                  <a:rPr lang="en-US" sz="2650" dirty="0">
                    <a:latin typeface="Arial" panose="020B0604020202020204" pitchFamily="34" charset="0"/>
                    <a:cs typeface="Arial" panose="020B0604020202020204" pitchFamily="34" charset="0"/>
                  </a:rPr>
                  <a:t> + </a:t>
                </a:r>
                <a14:m>
                  <m:oMath xmlns:m="http://schemas.openxmlformats.org/officeDocument/2006/math">
                    <m:acc>
                      <m:accPr>
                        <m:chr m:val="⃗"/>
                        <m:ctrlPr>
                          <a:rPr lang="en-US" sz="2650" b="1" i="1" dirty="0">
                            <a:latin typeface="Cambria Math" panose="02040503050406030204" pitchFamily="18" charset="0"/>
                          </a:rPr>
                        </m:ctrlPr>
                      </m:accPr>
                      <m:e>
                        <m:r>
                          <a:rPr lang="en-US" sz="2650" b="1" i="0" dirty="0" smtClean="0">
                            <a:latin typeface="Cambria Math" panose="02040503050406030204" pitchFamily="18" charset="0"/>
                          </a:rPr>
                          <m:t>𝐂𝐃</m:t>
                        </m:r>
                      </m:e>
                    </m:acc>
                  </m:oMath>
                </a14:m>
                <a:endParaRPr lang="en-US" sz="2650" dirty="0" smtClean="0">
                  <a:latin typeface="Arial" panose="020B0604020202020204" pitchFamily="34" charset="0"/>
                  <a:cs typeface="Arial" panose="020B0604020202020204" pitchFamily="34" charset="0"/>
                </a:endParaRPr>
              </a:p>
              <a:p>
                <a:pPr marL="514350" indent="-514350">
                  <a:buClr>
                    <a:srgbClr val="C00000"/>
                  </a:buClr>
                  <a:buFont typeface="+mj-lt"/>
                  <a:buAutoNum type="arabicPeriod" startAt="4"/>
                  <a:tabLst>
                    <a:tab pos="2519363" algn="l"/>
                  </a:tabLst>
                </a:pPr>
                <a:r>
                  <a:rPr lang="en-US" sz="2650" b="1" dirty="0">
                    <a:latin typeface="Arial" panose="020B0604020202020204" pitchFamily="34" charset="0"/>
                    <a:cs typeface="Arial" panose="020B0604020202020204" pitchFamily="34" charset="0"/>
                  </a:rPr>
                  <a:t>a</a:t>
                </a:r>
                <a:r>
                  <a:rPr lang="en-US" sz="265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650" i="1">
                            <a:latin typeface="Cambria Math" panose="02040503050406030204" pitchFamily="18" charset="0"/>
                            <a:cs typeface="Arial" panose="020B0604020202020204" pitchFamily="34" charset="0"/>
                          </a:rPr>
                        </m:ctrlPr>
                      </m:fPr>
                      <m:num>
                        <m:r>
                          <a:rPr lang="en-US" sz="2650" b="0" i="0" smtClean="0">
                            <a:latin typeface="Cambria Math" panose="02040503050406030204" pitchFamily="18" charset="0"/>
                            <a:cs typeface="Arial" panose="020B0604020202020204" pitchFamily="34" charset="0"/>
                          </a:rPr>
                          <m:t>2</m:t>
                        </m:r>
                      </m:num>
                      <m:den>
                        <m:r>
                          <a:rPr lang="en-US" sz="2650" b="0" i="0" smtClean="0">
                            <a:latin typeface="Cambria Math" panose="02040503050406030204" pitchFamily="18" charset="0"/>
                            <a:cs typeface="Arial" panose="020B0604020202020204" pitchFamily="34" charset="0"/>
                          </a:rPr>
                          <m:t>7</m:t>
                        </m:r>
                      </m:den>
                    </m:f>
                  </m:oMath>
                </a14:m>
                <a:r>
                  <a:rPr lang="en-US" sz="2650" dirty="0" smtClean="0">
                    <a:latin typeface="Arial" panose="020B0604020202020204" pitchFamily="34" charset="0"/>
                    <a:cs typeface="Arial" panose="020B0604020202020204" pitchFamily="34" charset="0"/>
                  </a:rPr>
                  <a:t>), </a:t>
                </a:r>
                <a:r>
                  <a:rPr lang="en-US" sz="2650" b="1" dirty="0" smtClean="0">
                    <a:latin typeface="Arial" panose="020B0604020202020204" pitchFamily="34" charset="0"/>
                    <a:cs typeface="Arial" panose="020B0604020202020204" pitchFamily="34" charset="0"/>
                  </a:rPr>
                  <a:t>b</a:t>
                </a:r>
                <a:r>
                  <a:rPr lang="en-US" sz="2650" dirty="0" smtClean="0">
                    <a:latin typeface="Arial" panose="020B0604020202020204" pitchFamily="34" charset="0"/>
                    <a:cs typeface="Arial" panose="020B0604020202020204" pitchFamily="34" charset="0"/>
                  </a:rPr>
                  <a:t> </a:t>
                </a:r>
                <a:r>
                  <a:rPr lang="en-US" sz="2650" dirty="0">
                    <a:latin typeface="Arial" panose="020B0604020202020204" pitchFamily="34" charset="0"/>
                    <a:cs typeface="Arial" panose="020B0604020202020204" pitchFamily="34" charset="0"/>
                  </a:rPr>
                  <a:t>= (</a:t>
                </a:r>
                <a14:m>
                  <m:oMath xmlns:m="http://schemas.openxmlformats.org/officeDocument/2006/math">
                    <m:f>
                      <m:fPr>
                        <m:type m:val="noBar"/>
                        <m:ctrlPr>
                          <a:rPr lang="en-US" sz="2650" i="1">
                            <a:latin typeface="Cambria Math" panose="02040503050406030204" pitchFamily="18" charset="0"/>
                            <a:cs typeface="Arial" panose="020B0604020202020204" pitchFamily="34" charset="0"/>
                          </a:rPr>
                        </m:ctrlPr>
                      </m:fPr>
                      <m:num>
                        <m:r>
                          <a:rPr lang="en-US" sz="2650">
                            <a:latin typeface="Cambria Math" panose="02040503050406030204" pitchFamily="18" charset="0"/>
                            <a:cs typeface="Arial" panose="020B0604020202020204" pitchFamily="34" charset="0"/>
                          </a:rPr>
                          <m:t>−1</m:t>
                        </m:r>
                      </m:num>
                      <m:den>
                        <m:r>
                          <a:rPr lang="en-US" sz="2650" b="0" i="0" smtClean="0">
                            <a:latin typeface="Cambria Math" panose="02040503050406030204" pitchFamily="18" charset="0"/>
                            <a:cs typeface="Arial" panose="020B0604020202020204" pitchFamily="34" charset="0"/>
                          </a:rPr>
                          <m:t>−3</m:t>
                        </m:r>
                      </m:den>
                    </m:f>
                  </m:oMath>
                </a14:m>
                <a:r>
                  <a:rPr lang="en-US" sz="2650" dirty="0" smtClean="0">
                    <a:latin typeface="Arial" panose="020B0604020202020204" pitchFamily="34" charset="0"/>
                    <a:cs typeface="Arial" panose="020B0604020202020204" pitchFamily="34" charset="0"/>
                  </a:rPr>
                  <a:t>) and </a:t>
                </a:r>
                <a:r>
                  <a:rPr lang="en-US" sz="2650" b="1" dirty="0" smtClean="0">
                    <a:latin typeface="Arial" panose="020B0604020202020204" pitchFamily="34" charset="0"/>
                    <a:cs typeface="Arial" panose="020B0604020202020204" pitchFamily="34" charset="0"/>
                  </a:rPr>
                  <a:t>a</a:t>
                </a:r>
                <a:r>
                  <a:rPr lang="en-US" sz="2650" dirty="0" smtClean="0">
                    <a:latin typeface="Arial" panose="020B0604020202020204" pitchFamily="34" charset="0"/>
                    <a:cs typeface="Arial" panose="020B0604020202020204" pitchFamily="34" charset="0"/>
                  </a:rPr>
                  <a:t> – </a:t>
                </a:r>
                <a:r>
                  <a:rPr lang="en-US" sz="2650" b="1" dirty="0" smtClean="0">
                    <a:latin typeface="Arial" panose="020B0604020202020204" pitchFamily="34" charset="0"/>
                    <a:cs typeface="Arial" panose="020B0604020202020204" pitchFamily="34" charset="0"/>
                  </a:rPr>
                  <a:t>x</a:t>
                </a:r>
                <a:r>
                  <a:rPr lang="en-US" sz="2650" dirty="0" smtClean="0">
                    <a:latin typeface="Arial" panose="020B0604020202020204" pitchFamily="34" charset="0"/>
                    <a:cs typeface="Arial" panose="020B0604020202020204" pitchFamily="34" charset="0"/>
                  </a:rPr>
                  <a:t> = </a:t>
                </a:r>
                <a:r>
                  <a:rPr lang="en-US" sz="2650" b="1" dirty="0" smtClean="0">
                    <a:latin typeface="Arial" panose="020B0604020202020204" pitchFamily="34" charset="0"/>
                    <a:cs typeface="Arial" panose="020B0604020202020204" pitchFamily="34" charset="0"/>
                  </a:rPr>
                  <a:t>b</a:t>
                </a:r>
                <a:r>
                  <a:rPr lang="en-US" sz="2650" dirty="0" smtClean="0">
                    <a:latin typeface="Arial" panose="020B0604020202020204" pitchFamily="34" charset="0"/>
                    <a:cs typeface="Arial" panose="020B0604020202020204" pitchFamily="34" charset="0"/>
                  </a:rPr>
                  <a:t>.</a:t>
                </a:r>
                <a:r>
                  <a:rPr lang="en-US" sz="2650" dirty="0">
                    <a:latin typeface="Arial" panose="020B0604020202020204" pitchFamily="34" charset="0"/>
                    <a:cs typeface="Arial" panose="020B0604020202020204" pitchFamily="34" charset="0"/>
                  </a:rPr>
                  <a:t/>
                </a:r>
                <a:br>
                  <a:rPr lang="en-US" sz="2650" dirty="0">
                    <a:latin typeface="Arial" panose="020B0604020202020204" pitchFamily="34" charset="0"/>
                    <a:cs typeface="Arial" panose="020B0604020202020204" pitchFamily="34" charset="0"/>
                  </a:rPr>
                </a:br>
                <a:r>
                  <a:rPr lang="en-US" sz="2650" dirty="0" smtClean="0">
                    <a:latin typeface="Arial" panose="020B0604020202020204" pitchFamily="34" charset="0"/>
                    <a:cs typeface="Arial" panose="020B0604020202020204" pitchFamily="34" charset="0"/>
                  </a:rPr>
                  <a:t>Find </a:t>
                </a:r>
                <a:r>
                  <a:rPr lang="en-US" sz="2650" b="1" dirty="0" smtClean="0">
                    <a:latin typeface="Arial" panose="020B0604020202020204" pitchFamily="34" charset="0"/>
                    <a:cs typeface="Arial" panose="020B0604020202020204" pitchFamily="34" charset="0"/>
                  </a:rPr>
                  <a:t>x</a:t>
                </a:r>
                <a:r>
                  <a:rPr lang="en-US" sz="2650" dirty="0" smtClean="0">
                    <a:latin typeface="Arial" panose="020B0604020202020204" pitchFamily="34" charset="0"/>
                    <a:cs typeface="Arial" panose="020B0604020202020204" pitchFamily="34" charset="0"/>
                  </a:rPr>
                  <a:t> as a column vector.</a:t>
                </a:r>
              </a:p>
            </p:txBody>
          </p:sp>
        </mc:Choice>
        <mc:Fallback xmlns="">
          <p:sp>
            <p:nvSpPr>
              <p:cNvPr id="7" name="Rectangle 6"/>
              <p:cNvSpPr>
                <a:spLocks noRot="1" noChangeAspect="1" noMove="1" noResize="1" noEditPoints="1" noAdjustHandles="1" noChangeArrowheads="1" noChangeShapeType="1" noTextEdit="1"/>
              </p:cNvSpPr>
              <p:nvPr/>
            </p:nvSpPr>
            <p:spPr>
              <a:xfrm>
                <a:off x="258346" y="1219399"/>
                <a:ext cx="5249758" cy="4283993"/>
              </a:xfrm>
              <a:prstGeom prst="rect">
                <a:avLst/>
              </a:prstGeom>
              <a:blipFill rotWithShape="0">
                <a:blip r:embed="rId4"/>
                <a:stretch>
                  <a:fillRect l="-1856" t="-427" r="-116" b="-996"/>
                </a:stretch>
              </a:blipFill>
            </p:spPr>
            <p:txBody>
              <a:bodyPr/>
              <a:lstStyle/>
              <a:p>
                <a:r>
                  <a:rPr lang="en-US">
                    <a:noFill/>
                  </a:rPr>
                  <a:t> </a:t>
                </a:r>
              </a:p>
            </p:txBody>
          </p:sp>
        </mc:Fallback>
      </mc:AlternateContent>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1520" y="5484838"/>
            <a:ext cx="5223279" cy="1112514"/>
          </a:xfrm>
          <a:prstGeom prst="rect">
            <a:avLst/>
          </a:prstGeom>
          <a:ln w="41275">
            <a:solidFill>
              <a:srgbClr val="C00000"/>
            </a:solidFill>
          </a:ln>
        </p:spPr>
      </p:pic>
    </p:spTree>
    <p:extLst>
      <p:ext uri="{BB962C8B-B14F-4D97-AF65-F5344CB8AC3E}">
        <p14:creationId xmlns:p14="http://schemas.microsoft.com/office/powerpoint/2010/main" val="2463233870"/>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258346" y="1219399"/>
                <a:ext cx="5249758" cy="4402167"/>
              </a:xfrm>
              <a:prstGeom prst="rect">
                <a:avLst/>
              </a:prstGeom>
            </p:spPr>
            <p:txBody>
              <a:bodyPr wrap="square">
                <a:spAutoFit/>
              </a:bodyPr>
              <a:lstStyle/>
              <a:p>
                <a:pPr>
                  <a:buClr>
                    <a:srgbClr val="C00000"/>
                  </a:buClr>
                  <a:tabLst>
                    <a:tab pos="2519363" algn="l"/>
                  </a:tabLst>
                </a:pPr>
                <a:r>
                  <a:rPr lang="en-US" sz="2500" b="1" dirty="0" smtClean="0">
                    <a:solidFill>
                      <a:srgbClr val="0070C0"/>
                    </a:solidFill>
                    <a:latin typeface="Arial" panose="020B0604020202020204" pitchFamily="34" charset="0"/>
                    <a:cs typeface="Arial" panose="020B0604020202020204" pitchFamily="34" charset="0"/>
                  </a:rPr>
                  <a:t>Geometrical problems</a:t>
                </a:r>
              </a:p>
              <a:p>
                <a:pPr marL="514350" indent="-514350">
                  <a:buClr>
                    <a:srgbClr val="C00000"/>
                  </a:buClr>
                  <a:buFont typeface="+mj-lt"/>
                  <a:buAutoNum type="arabicPeriod"/>
                  <a:tabLst>
                    <a:tab pos="2519363" algn="l"/>
                  </a:tabLst>
                </a:pPr>
                <a:r>
                  <a:rPr lang="en-US" sz="2500" dirty="0" smtClean="0">
                    <a:latin typeface="Arial" panose="020B0604020202020204" pitchFamily="34" charset="0"/>
                    <a:cs typeface="Arial" panose="020B0604020202020204" pitchFamily="34" charset="0"/>
                  </a:rPr>
                  <a:t>Draw </a:t>
                </a:r>
                <a:r>
                  <a:rPr lang="en-US" sz="2500" dirty="0">
                    <a:latin typeface="Arial" panose="020B0604020202020204" pitchFamily="34" charset="0"/>
                    <a:cs typeface="Arial" panose="020B0604020202020204" pitchFamily="34" charset="0"/>
                  </a:rPr>
                  <a:t>two parallel lines of the same length on a squared grid. Write their column vectors. What do you notice about the vectors of parallel </a:t>
                </a:r>
                <a:r>
                  <a:rPr lang="en-US" sz="2500" dirty="0" smtClean="0">
                    <a:latin typeface="Arial" panose="020B0604020202020204" pitchFamily="34" charset="0"/>
                    <a:cs typeface="Arial" panose="020B0604020202020204" pitchFamily="34" charset="0"/>
                  </a:rPr>
                  <a:t>lines?</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Draw </a:t>
                </a:r>
                <a:r>
                  <a:rPr lang="en-US" sz="2500" dirty="0">
                    <a:latin typeface="Arial" panose="020B0604020202020204" pitchFamily="34" charset="0"/>
                    <a:cs typeface="Arial" panose="020B0604020202020204" pitchFamily="34" charset="0"/>
                  </a:rPr>
                  <a:t>some more pairs of parallel lines to check your findings</a:t>
                </a:r>
                <a:r>
                  <a:rPr lang="en-US" sz="2500" dirty="0" smtClean="0">
                    <a:latin typeface="Arial" panose="020B0604020202020204" pitchFamily="34" charset="0"/>
                    <a:cs typeface="Arial" panose="020B0604020202020204" pitchFamily="34" charset="0"/>
                  </a:rPr>
                  <a:t>.</a:t>
                </a:r>
              </a:p>
              <a:p>
                <a:pPr marL="514350" indent="-514350">
                  <a:buClr>
                    <a:srgbClr val="C00000"/>
                  </a:buClr>
                  <a:buFont typeface="+mj-lt"/>
                  <a:buAutoNum type="arabicPeriod" startAt="3"/>
                  <a:tabLst>
                    <a:tab pos="2519363" algn="l"/>
                  </a:tabLst>
                </a:pPr>
                <a:r>
                  <a:rPr lang="en-US" sz="2500" dirty="0" smtClean="0">
                    <a:latin typeface="Arial" panose="020B0604020202020204" pitchFamily="34" charset="0"/>
                    <a:cs typeface="Arial" panose="020B0604020202020204" pitchFamily="34" charset="0"/>
                  </a:rPr>
                  <a:t>Which vectors are parallel?</a:t>
                </a:r>
                <a:br>
                  <a:rPr lang="en-US" sz="2500" dirty="0" smtClean="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6</m:t>
                        </m:r>
                      </m:num>
                      <m:den>
                        <m:r>
                          <a:rPr lang="en-US" sz="2500" b="0" i="1" smtClean="0">
                            <a:latin typeface="Cambria Math" panose="02040503050406030204" pitchFamily="18" charset="0"/>
                            <a:cs typeface="Arial" panose="020B0604020202020204" pitchFamily="34" charset="0"/>
                          </a:rPr>
                          <m:t>6</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i="1">
                            <a:latin typeface="Cambria Math" panose="02040503050406030204" pitchFamily="18" charset="0"/>
                            <a:cs typeface="Arial" panose="020B0604020202020204" pitchFamily="34" charset="0"/>
                          </a:rPr>
                          <m:t>2</m:t>
                        </m:r>
                      </m:num>
                      <m:den>
                        <m:r>
                          <a:rPr lang="en-US" sz="2500" b="0" i="1" smtClean="0">
                            <a:latin typeface="Cambria Math" panose="02040503050406030204" pitchFamily="18" charset="0"/>
                            <a:cs typeface="Arial" panose="020B0604020202020204" pitchFamily="34" charset="0"/>
                          </a:rPr>
                          <m:t>3</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1</m:t>
                        </m:r>
                      </m:num>
                      <m:den>
                        <m:r>
                          <a:rPr lang="en-US" sz="2500" b="0" i="1" smtClean="0">
                            <a:latin typeface="Cambria Math" panose="02040503050406030204" pitchFamily="18" charset="0"/>
                            <a:cs typeface="Arial" panose="020B0604020202020204" pitchFamily="34" charset="0"/>
                          </a:rPr>
                          <m:t>3</m:t>
                        </m:r>
                      </m:den>
                    </m:f>
                  </m:oMath>
                </a14:m>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4</m:t>
                        </m:r>
                      </m:num>
                      <m:den>
                        <m:r>
                          <a:rPr lang="en-US" sz="2500" b="0" i="1" smtClean="0">
                            <a:latin typeface="Cambria Math" panose="02040503050406030204" pitchFamily="18" charset="0"/>
                            <a:cs typeface="Arial" panose="020B0604020202020204" pitchFamily="34" charset="0"/>
                          </a:rPr>
                          <m:t>5</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−4</m:t>
                        </m:r>
                      </m:num>
                      <m:den>
                        <m:r>
                          <a:rPr lang="en-US" sz="2500" b="0" i="1" smtClean="0">
                            <a:latin typeface="Cambria Math" panose="02040503050406030204" pitchFamily="18" charset="0"/>
                            <a:cs typeface="Arial" panose="020B0604020202020204" pitchFamily="34" charset="0"/>
                          </a:rPr>
                          <m:t>−6</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i="1">
                            <a:latin typeface="Cambria Math" panose="02040503050406030204" pitchFamily="18" charset="0"/>
                            <a:cs typeface="Arial" panose="020B0604020202020204" pitchFamily="34" charset="0"/>
                          </a:rPr>
                          <m:t>2</m:t>
                        </m:r>
                      </m:num>
                      <m:den>
                        <m:r>
                          <a:rPr lang="en-US" sz="2500" b="0" i="1" smtClean="0">
                            <a:latin typeface="Cambria Math" panose="02040503050406030204" pitchFamily="18" charset="0"/>
                            <a:cs typeface="Arial" panose="020B0604020202020204" pitchFamily="34" charset="0"/>
                          </a:rPr>
                          <m:t>−3</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type m:val="noBa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8</m:t>
                        </m:r>
                      </m:num>
                      <m:den>
                        <m:r>
                          <a:rPr lang="en-US" sz="2500" b="0" i="1" smtClean="0">
                            <a:latin typeface="Cambria Math" panose="02040503050406030204" pitchFamily="18" charset="0"/>
                            <a:cs typeface="Arial" panose="020B0604020202020204" pitchFamily="34" charset="0"/>
                          </a:rPr>
                          <m:t>12</m:t>
                        </m:r>
                      </m:den>
                    </m:f>
                  </m:oMath>
                </a14:m>
                <a:r>
                  <a:rPr lang="en-US" sz="2500" dirty="0">
                    <a:latin typeface="Arial" panose="020B0604020202020204" pitchFamily="34" charset="0"/>
                    <a:cs typeface="Arial" panose="020B0604020202020204" pitchFamily="34" charset="0"/>
                  </a:rPr>
                  <a:t>)</a:t>
                </a:r>
                <a:endParaRPr lang="en-US" sz="2500" dirty="0" smtClean="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8346" y="1219399"/>
                <a:ext cx="5249758" cy="4402167"/>
              </a:xfrm>
              <a:prstGeom prst="rect">
                <a:avLst/>
              </a:prstGeom>
              <a:blipFill rotWithShape="0">
                <a:blip r:embed="rId4"/>
                <a:stretch>
                  <a:fillRect l="-1856" t="-970" r="-580" b="-1385"/>
                </a:stretch>
              </a:blipFill>
            </p:spPr>
            <p:txBody>
              <a:bodyPr/>
              <a:lstStyle/>
              <a:p>
                <a:r>
                  <a:rPr lang="en-US">
                    <a:noFill/>
                  </a:rPr>
                  <a:t> </a:t>
                </a:r>
              </a:p>
            </p:txBody>
          </p:sp>
        </mc:Fallback>
      </mc:AlternateContent>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flipH="1">
                <a:off x="251520" y="5661248"/>
                <a:ext cx="5204539" cy="87818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For any number </a:t>
                </a:r>
                <a:r>
                  <a:rPr lang="en-US" sz="2400" i="1" dirty="0">
                    <a:solidFill>
                      <a:schemeClr val="tx1"/>
                    </a:solidFill>
                    <a:latin typeface="Arial" panose="020B0604020202020204" pitchFamily="34" charset="0"/>
                    <a:cs typeface="Arial" panose="020B0604020202020204" pitchFamily="34" charset="0"/>
                  </a:rPr>
                  <a:t>k</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a:t>
                </a:r>
                <a14:m>
                  <m:oMath xmlns:m="http://schemas.openxmlformats.org/officeDocument/2006/math">
                    <m:acc>
                      <m:accPr>
                        <m:chr m:val="⃗"/>
                        <m:ctrlPr>
                          <a:rPr lang="en-US" sz="2400" b="1" i="1" dirty="0" smtClean="0">
                            <a:solidFill>
                              <a:schemeClr val="tx1"/>
                            </a:solidFill>
                            <a:latin typeface="Cambria Math" panose="02040503050406030204" pitchFamily="18" charset="0"/>
                          </a:rPr>
                        </m:ctrlPr>
                      </m:accPr>
                      <m:e>
                        <m:r>
                          <a:rPr lang="en-US" sz="2400" b="1" i="0" dirty="0" smtClean="0">
                            <a:solidFill>
                              <a:schemeClr val="tx1"/>
                            </a:solidFill>
                            <a:latin typeface="Cambria Math" panose="02040503050406030204" pitchFamily="18" charset="0"/>
                          </a:rPr>
                          <m:t>𝐀𝐁</m:t>
                        </m:r>
                      </m:e>
                    </m:acc>
                  </m:oMath>
                </a14:m>
                <a:r>
                  <a:rPr lang="en-US" sz="2400" dirty="0">
                    <a:solidFill>
                      <a:schemeClr val="tx1"/>
                    </a:solidFill>
                    <a:latin typeface="Arial" panose="020B0604020202020204" pitchFamily="34" charset="0"/>
                    <a:cs typeface="Arial" panose="020B0604020202020204" pitchFamily="34" charset="0"/>
                  </a:rPr>
                  <a:t> and </a:t>
                </a:r>
                <a:r>
                  <a:rPr lang="en-US" sz="2400" i="1" dirty="0" smtClean="0">
                    <a:solidFill>
                      <a:schemeClr val="tx1"/>
                    </a:solidFill>
                    <a:latin typeface="Arial" panose="020B0604020202020204" pitchFamily="34" charset="0"/>
                    <a:cs typeface="Arial" panose="020B0604020202020204" pitchFamily="34" charset="0"/>
                  </a:rPr>
                  <a:t>k</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𝐀𝐁</m:t>
                        </m:r>
                      </m:e>
                    </m:acc>
                  </m:oMath>
                </a14:m>
                <a:r>
                  <a:rPr lang="en-US" sz="2400" dirty="0">
                    <a:solidFill>
                      <a:schemeClr val="tx1"/>
                    </a:solidFill>
                    <a:latin typeface="Arial" panose="020B0604020202020204" pitchFamily="34" charset="0"/>
                    <a:cs typeface="Arial" panose="020B0604020202020204" pitchFamily="34" charset="0"/>
                  </a:rPr>
                  <a:t> are parallel to </a:t>
                </a:r>
                <a14:m>
                  <m:oMath xmlns:m="http://schemas.openxmlformats.org/officeDocument/2006/math">
                    <m:acc>
                      <m:accPr>
                        <m:chr m:val="⃗"/>
                        <m:ctrlPr>
                          <a:rPr lang="en-US" sz="2400" b="1" i="1" dirty="0">
                            <a:solidFill>
                              <a:schemeClr val="tx1"/>
                            </a:solidFill>
                            <a:latin typeface="Cambria Math" panose="02040503050406030204" pitchFamily="18" charset="0"/>
                          </a:rPr>
                        </m:ctrlPr>
                      </m:accPr>
                      <m:e>
                        <m:r>
                          <a:rPr lang="en-US" sz="2400" b="1" dirty="0">
                            <a:solidFill>
                              <a:schemeClr val="tx1"/>
                            </a:solidFill>
                            <a:latin typeface="Cambria Math" panose="02040503050406030204" pitchFamily="18" charset="0"/>
                          </a:rPr>
                          <m:t>𝐀𝐁</m:t>
                        </m:r>
                      </m:e>
                    </m:acc>
                  </m:oMath>
                </a14:m>
                <a:r>
                  <a:rPr lang="en-US" sz="2400" dirty="0">
                    <a:solidFill>
                      <a:schemeClr val="tx1"/>
                    </a:solidFill>
                    <a:latin typeface="Arial" panose="020B060402020202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flipH="1">
                <a:off x="251520" y="5661248"/>
                <a:ext cx="5204539" cy="878189"/>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110193253"/>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179512" y="1219399"/>
                <a:ext cx="5249758" cy="5462521"/>
              </a:xfrm>
              <a:prstGeom prst="rect">
                <a:avLst/>
              </a:prstGeom>
            </p:spPr>
            <p:txBody>
              <a:bodyPr wrap="square">
                <a:spAutoFit/>
              </a:bodyPr>
              <a:lstStyle/>
              <a:p>
                <a:pPr marL="514350" indent="-514350">
                  <a:buClr>
                    <a:srgbClr val="C00000"/>
                  </a:buClr>
                  <a:buFont typeface="+mj-lt"/>
                  <a:buAutoNum type="arabicPeriod" startAt="2"/>
                  <a:tabLst>
                    <a:tab pos="2519363" algn="l"/>
                  </a:tabLst>
                </a:pPr>
                <a:r>
                  <a:rPr lang="en-US" sz="2200" dirty="0" smtClean="0">
                    <a:latin typeface="Arial" panose="020B0604020202020204" pitchFamily="34" charset="0"/>
                    <a:cs typeface="Arial" panose="020B0604020202020204" pitchFamily="34" charset="0"/>
                  </a:rPr>
                  <a:t>Which vectors are parallel?</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514350" indent="-514350">
                  <a:buClr>
                    <a:srgbClr val="C00000"/>
                  </a:buClr>
                  <a:buFont typeface="+mj-lt"/>
                  <a:buAutoNum type="arabicPeriod" startAt="2"/>
                  <a:tabLst>
                    <a:tab pos="2519363" algn="l"/>
                  </a:tabLst>
                </a:pPr>
                <a:endParaRPr lang="en-US" sz="2200" dirty="0" smtClean="0">
                  <a:latin typeface="Arial" panose="020B0604020202020204" pitchFamily="34" charset="0"/>
                  <a:cs typeface="Arial" panose="020B0604020202020204" pitchFamily="34" charset="0"/>
                </a:endParaRPr>
              </a:p>
              <a:p>
                <a:pPr marL="514350" indent="-514350">
                  <a:buClr>
                    <a:srgbClr val="C00000"/>
                  </a:buClr>
                  <a:buFont typeface="+mj-lt"/>
                  <a:buAutoNum type="arabicPeriod" startAt="5"/>
                  <a:tabLst>
                    <a:tab pos="2519363" algn="l"/>
                  </a:tabLst>
                </a:pP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dirty="0" smtClean="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rPr>
                  <a:t>(</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4</m:t>
                        </m:r>
                      </m:num>
                      <m:den>
                        <m:r>
                          <a:rPr lang="en-US" sz="2200" i="0">
                            <a:latin typeface="Cambria Math" panose="02040503050406030204" pitchFamily="18" charset="0"/>
                            <a:cs typeface="Arial" panose="020B0604020202020204" pitchFamily="34" charset="0"/>
                          </a:rPr>
                          <m:t>1</m:t>
                        </m:r>
                      </m:den>
                    </m:f>
                  </m:oMath>
                </a14:m>
                <a:r>
                  <a:rPr lang="en-US" sz="22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𝐁𝐂</m:t>
                        </m:r>
                      </m:e>
                    </m:acc>
                  </m:oMath>
                </a14:m>
                <a:r>
                  <a:rPr lang="en-US" sz="22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−3</m:t>
                        </m:r>
                      </m:num>
                      <m:den>
                        <m:r>
                          <a:rPr lang="en-US" sz="2200" b="0" i="0" smtClean="0">
                            <a:latin typeface="Cambria Math" panose="02040503050406030204" pitchFamily="18" charset="0"/>
                            <a:cs typeface="Arial" panose="020B0604020202020204" pitchFamily="34" charset="0"/>
                          </a:rPr>
                          <m:t>2</m:t>
                        </m:r>
                      </m:den>
                    </m:f>
                  </m:oMath>
                </a14:m>
                <a:r>
                  <a:rPr lang="en-US" sz="220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2200" b="1" i="1" dirty="0">
                            <a:latin typeface="Cambria Math" panose="02040503050406030204" pitchFamily="18" charset="0"/>
                          </a:rPr>
                        </m:ctrlPr>
                      </m:accPr>
                      <m:e>
                        <m:r>
                          <a:rPr lang="en-US" sz="2200" b="1" dirty="0">
                            <a:latin typeface="Cambria Math" panose="02040503050406030204" pitchFamily="18" charset="0"/>
                          </a:rPr>
                          <m:t>𝐂𝐃</m:t>
                        </m:r>
                      </m:e>
                    </m:acc>
                  </m:oMath>
                </a14:m>
                <a:r>
                  <a:rPr lang="en-US" sz="2200" dirty="0">
                    <a:latin typeface="Arial" panose="020B0604020202020204" pitchFamily="34" charset="0"/>
                    <a:cs typeface="Arial" panose="020B0604020202020204" pitchFamily="34" charset="0"/>
                  </a:rPr>
                  <a:t> = (</a:t>
                </a:r>
                <a14:m>
                  <m:oMath xmlns:m="http://schemas.openxmlformats.org/officeDocument/2006/math">
                    <m:f>
                      <m:fPr>
                        <m:type m:val="noBar"/>
                        <m:ctrlPr>
                          <a:rPr lang="en-US" sz="2200" i="1">
                            <a:latin typeface="Cambria Math" panose="02040503050406030204" pitchFamily="18" charset="0"/>
                            <a:cs typeface="Arial" panose="020B0604020202020204" pitchFamily="34" charset="0"/>
                          </a:rPr>
                        </m:ctrlPr>
                      </m:fPr>
                      <m:num>
                        <m:r>
                          <a:rPr lang="en-US" sz="2200">
                            <a:latin typeface="Cambria Math" panose="02040503050406030204" pitchFamily="18" charset="0"/>
                            <a:cs typeface="Arial" panose="020B0604020202020204" pitchFamily="34" charset="0"/>
                          </a:rPr>
                          <m:t>2</m:t>
                        </m:r>
                      </m:num>
                      <m:den>
                        <m:r>
                          <a:rPr lang="en-US" sz="2200" b="0" i="0" smtClean="0">
                            <a:latin typeface="Cambria Math" panose="02040503050406030204" pitchFamily="18" charset="0"/>
                            <a:cs typeface="Arial" panose="020B0604020202020204" pitchFamily="34" charset="0"/>
                          </a:rPr>
                          <m:t>−5</m:t>
                        </m:r>
                      </m:den>
                    </m:f>
                  </m:oMath>
                </a14:m>
                <a:r>
                  <a:rPr lang="en-US" sz="2200" dirty="0" smtClean="0">
                    <a:latin typeface="Arial" panose="020B0604020202020204" pitchFamily="34" charset="0"/>
                    <a:cs typeface="Arial" panose="020B0604020202020204" pitchFamily="34" charset="0"/>
                  </a:rPr>
                  <a:t>)</a:t>
                </a:r>
              </a:p>
              <a:p>
                <a:pPr marL="862013" lvl="1" indent="-404813">
                  <a:buClr>
                    <a:srgbClr val="C00000"/>
                  </a:buClr>
                  <a:buFont typeface="+mj-lt"/>
                  <a:buAutoNum type="alphaLcPeriod"/>
                  <a:tabLst>
                    <a:tab pos="2519363" algn="l"/>
                  </a:tabLst>
                </a:pPr>
                <a:r>
                  <a:rPr lang="en-US" sz="2200" dirty="0" smtClean="0">
                    <a:latin typeface="Arial" panose="020B0604020202020204" pitchFamily="34" charset="0"/>
                    <a:cs typeface="Arial" panose="020B0604020202020204" pitchFamily="34" charset="0"/>
                  </a:rPr>
                  <a:t>On </a:t>
                </a:r>
                <a:r>
                  <a:rPr lang="en-US" sz="2200" dirty="0">
                    <a:latin typeface="Arial" panose="020B0604020202020204" pitchFamily="34" charset="0"/>
                    <a:cs typeface="Arial" panose="020B0604020202020204" pitchFamily="34" charset="0"/>
                  </a:rPr>
                  <a:t>squared paper draw a diagram to show ABCD. </a:t>
                </a:r>
                <a:endParaRPr lang="en-US" sz="22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a:tabLst>
                    <a:tab pos="2519363" algn="l"/>
                  </a:tabLst>
                </a:pPr>
                <a:r>
                  <a:rPr lang="en-US" sz="2200" dirty="0" smtClean="0">
                    <a:latin typeface="Arial" panose="020B0604020202020204" pitchFamily="34" charset="0"/>
                    <a:cs typeface="Arial" panose="020B0604020202020204" pitchFamily="34" charset="0"/>
                  </a:rPr>
                  <a:t>Find </a:t>
                </a: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column </a:t>
                </a:r>
                <a:r>
                  <a:rPr lang="en-US" sz="2200" dirty="0">
                    <a:latin typeface="Arial" panose="020B0604020202020204" pitchFamily="34" charset="0"/>
                    <a:cs typeface="Arial" panose="020B0604020202020204" pitchFamily="34" charset="0"/>
                  </a:rPr>
                  <a:t>vector for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m:t>
                        </m:r>
                        <m:r>
                          <a:rPr lang="en-US" sz="2200" b="1" dirty="0">
                            <a:latin typeface="Cambria Math" panose="02040503050406030204" pitchFamily="18" charset="0"/>
                          </a:rPr>
                          <m:t>𝐃</m:t>
                        </m:r>
                      </m:e>
                    </m:acc>
                  </m:oMath>
                </a14:m>
                <a:endParaRPr lang="en-US" sz="22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a:tabLst>
                    <a:tab pos="2519363" algn="l"/>
                  </a:tabLst>
                </a:pPr>
                <a:r>
                  <a:rPr lang="en-US" sz="2200" dirty="0" smtClean="0">
                    <a:latin typeface="Arial" panose="020B0604020202020204" pitchFamily="34" charset="0"/>
                    <a:cs typeface="Arial" panose="020B0604020202020204" pitchFamily="34" charset="0"/>
                  </a:rPr>
                  <a:t>Show </a:t>
                </a:r>
                <a:r>
                  <a:rPr lang="en-US" sz="2200" dirty="0">
                    <a:latin typeface="Arial" panose="020B0604020202020204" pitchFamily="34" charset="0"/>
                    <a:cs typeface="Arial" panose="020B0604020202020204" pitchFamily="34" charset="0"/>
                  </a:rPr>
                  <a:t>that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𝐀𝐂</m:t>
                        </m:r>
                      </m:e>
                    </m:acc>
                  </m:oMath>
                </a14:m>
                <a:r>
                  <a:rPr lang="en-US" sz="2200" dirty="0">
                    <a:latin typeface="Arial" panose="020B0604020202020204" pitchFamily="34" charset="0"/>
                    <a:cs typeface="Arial" panose="020B0604020202020204" pitchFamily="34" charset="0"/>
                  </a:rPr>
                  <a:t> = </a:t>
                </a:r>
                <a14:m>
                  <m:oMath xmlns:m="http://schemas.openxmlformats.org/officeDocument/2006/math">
                    <m:acc>
                      <m:accPr>
                        <m:chr m:val="⃗"/>
                        <m:ctrlPr>
                          <a:rPr lang="en-US" sz="2200" b="1" i="1" dirty="0">
                            <a:latin typeface="Cambria Math" panose="02040503050406030204" pitchFamily="18" charset="0"/>
                          </a:rPr>
                        </m:ctrlPr>
                      </m:accPr>
                      <m:e>
                        <m:r>
                          <a:rPr lang="en-US" sz="2200" b="1" dirty="0">
                            <a:latin typeface="Cambria Math" panose="02040503050406030204" pitchFamily="18" charset="0"/>
                          </a:rPr>
                          <m:t>𝐃</m:t>
                        </m:r>
                        <m:r>
                          <a:rPr lang="en-US" sz="2200" b="1" i="0" dirty="0" smtClean="0">
                            <a:latin typeface="Cambria Math" panose="02040503050406030204" pitchFamily="18" charset="0"/>
                          </a:rPr>
                          <m:t>𝐁</m:t>
                        </m:r>
                      </m:e>
                    </m:acc>
                  </m:oMath>
                </a14:m>
                <a:r>
                  <a:rPr lang="en-US" sz="2200" dirty="0" smtClean="0">
                    <a:latin typeface="Arial" panose="020B0604020202020204" pitchFamily="34" charset="0"/>
                    <a:cs typeface="Arial" panose="020B0604020202020204" pitchFamily="34" charset="0"/>
                  </a:rPr>
                  <a:t>.</a:t>
                </a:r>
              </a:p>
              <a:p>
                <a:pPr lvl="1">
                  <a:buClr>
                    <a:srgbClr val="C00000"/>
                  </a:buClr>
                  <a:tabLst>
                    <a:tab pos="2519363"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does this tell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you </a:t>
                </a:r>
                <a:r>
                  <a:rPr lang="en-US" sz="2200" dirty="0">
                    <a:latin typeface="Arial" panose="020B0604020202020204" pitchFamily="34" charset="0"/>
                    <a:cs typeface="Arial" panose="020B0604020202020204" pitchFamily="34" charset="0"/>
                  </a:rPr>
                  <a:t>about the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vectors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𝐀𝐂</m:t>
                        </m:r>
                      </m:e>
                    </m:acc>
                  </m:oMath>
                </a14:m>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a:t>
                </a:r>
                <a14:m>
                  <m:oMath xmlns:m="http://schemas.openxmlformats.org/officeDocument/2006/math">
                    <m:acc>
                      <m:accPr>
                        <m:chr m:val="⃗"/>
                        <m:ctrlPr>
                          <a:rPr lang="en-US" sz="2200" b="1" i="1" dirty="0">
                            <a:latin typeface="Cambria Math" panose="02040503050406030204" pitchFamily="18" charset="0"/>
                          </a:rPr>
                        </m:ctrlPr>
                      </m:accPr>
                      <m:e>
                        <m:r>
                          <a:rPr lang="en-US" sz="2200" b="1" dirty="0">
                            <a:latin typeface="Cambria Math" panose="02040503050406030204" pitchFamily="18" charset="0"/>
                          </a:rPr>
                          <m:t>𝐃</m:t>
                        </m:r>
                        <m:r>
                          <a:rPr lang="en-US" sz="2200" b="1" i="0" dirty="0" smtClean="0">
                            <a:latin typeface="Cambria Math" panose="02040503050406030204" pitchFamily="18" charset="0"/>
                          </a:rPr>
                          <m:t>𝐁</m:t>
                        </m:r>
                      </m:e>
                    </m:acc>
                  </m:oMath>
                </a14:m>
                <a:r>
                  <a:rPr lang="en-US" sz="2200" dirty="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9512" y="1219399"/>
                <a:ext cx="5249758" cy="5462521"/>
              </a:xfrm>
              <a:prstGeom prst="rect">
                <a:avLst/>
              </a:prstGeom>
              <a:blipFill rotWithShape="0">
                <a:blip r:embed="rId4"/>
                <a:stretch>
                  <a:fillRect l="-1392" t="-670" b="-1451"/>
                </a:stretch>
              </a:blipFill>
            </p:spPr>
            <p:txBody>
              <a:bodyPr/>
              <a:lstStyle/>
              <a:p>
                <a:r>
                  <a:rPr lang="en-US">
                    <a:noFill/>
                  </a:rPr>
                  <a:t> </a:t>
                </a:r>
              </a:p>
            </p:txBody>
          </p:sp>
        </mc:Fallback>
      </mc:AlternateContent>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
        <p:nvSpPr>
          <p:cNvPr id="9" name="Rectangle 8"/>
          <p:cNvSpPr/>
          <p:nvPr/>
        </p:nvSpPr>
        <p:spPr>
          <a:xfrm flipH="1">
            <a:off x="221940" y="2900156"/>
            <a:ext cx="5214156"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 hint</a:t>
            </a:r>
            <a:r>
              <a:rPr lang="en-US" sz="2000" dirty="0" smtClean="0">
                <a:solidFill>
                  <a:schemeClr val="tx1"/>
                </a:solidFill>
                <a:latin typeface="Arial" panose="020B0604020202020204" pitchFamily="34" charset="0"/>
                <a:cs typeface="Arial" panose="020B0604020202020204" pitchFamily="34" charset="0"/>
              </a:rPr>
              <a:t> – For </a:t>
            </a:r>
            <a:r>
              <a:rPr lang="en-US" sz="2000" dirty="0">
                <a:solidFill>
                  <a:schemeClr val="tx1"/>
                </a:solidFill>
                <a:latin typeface="Arial" panose="020B0604020202020204" pitchFamily="34" charset="0"/>
                <a:cs typeface="Arial" panose="020B0604020202020204" pitchFamily="34" charset="0"/>
              </a:rPr>
              <a:t>any number </a:t>
            </a:r>
            <a:r>
              <a:rPr lang="en-US" sz="2000" i="1" dirty="0">
                <a:solidFill>
                  <a:schemeClr val="tx1"/>
                </a:solidFill>
                <a:latin typeface="Arial" panose="020B0604020202020204" pitchFamily="34" charset="0"/>
                <a:cs typeface="Arial" panose="020B0604020202020204" pitchFamily="34" charset="0"/>
              </a:rPr>
              <a:t>k</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a:t>
            </a:r>
            <a:r>
              <a:rPr lang="en-US" sz="2000" dirty="0">
                <a:solidFill>
                  <a:schemeClr val="tx1"/>
                </a:solidFill>
                <a:latin typeface="Arial" panose="020B0604020202020204" pitchFamily="34" charset="0"/>
                <a:cs typeface="Arial" panose="020B0604020202020204" pitchFamily="34" charset="0"/>
              </a:rPr>
              <a:t> and </a:t>
            </a:r>
            <a:r>
              <a:rPr lang="en-US" sz="2000" i="1" dirty="0" err="1">
                <a:solidFill>
                  <a:schemeClr val="tx1"/>
                </a:solidFill>
                <a:latin typeface="Arial" panose="020B0604020202020204" pitchFamily="34" charset="0"/>
                <a:cs typeface="Arial" panose="020B0604020202020204" pitchFamily="34" charset="0"/>
              </a:rPr>
              <a:t>k</a:t>
            </a:r>
            <a:r>
              <a:rPr lang="en-US" sz="2000" b="1" dirty="0" err="1">
                <a:solidFill>
                  <a:schemeClr val="tx1"/>
                </a:solidFill>
                <a:latin typeface="Arial" panose="020B0604020202020204" pitchFamily="34" charset="0"/>
                <a:cs typeface="Arial" panose="020B0604020202020204" pitchFamily="34" charset="0"/>
              </a:rPr>
              <a:t>a</a:t>
            </a:r>
            <a:r>
              <a:rPr lang="en-US" sz="2000" dirty="0">
                <a:solidFill>
                  <a:schemeClr val="tx1"/>
                </a:solidFill>
                <a:latin typeface="Arial" panose="020B0604020202020204" pitchFamily="34" charset="0"/>
                <a:cs typeface="Arial" panose="020B0604020202020204" pitchFamily="34" charset="0"/>
              </a:rPr>
              <a:t> are parallel to </a:t>
            </a:r>
            <a:r>
              <a:rPr lang="en-US" sz="2000" b="1" dirty="0">
                <a:solidFill>
                  <a:schemeClr val="tx1"/>
                </a:solidFill>
                <a:latin typeface="Arial" panose="020B0604020202020204" pitchFamily="34" charset="0"/>
                <a:cs typeface="Arial" panose="020B0604020202020204" pitchFamily="34" charset="0"/>
              </a:rPr>
              <a:t>a</a:t>
            </a:r>
            <a:r>
              <a:rPr lang="en-US" sz="2000" dirty="0">
                <a:solidFill>
                  <a:schemeClr val="tx1"/>
                </a:solidFill>
                <a:latin typeface="Arial" panose="020B0604020202020204" pitchFamily="34" charset="0"/>
                <a:cs typeface="Arial" panose="020B0604020202020204" pitchFamily="34" charset="0"/>
              </a:rPr>
              <a:t>.</a:t>
            </a:r>
          </a:p>
        </p:txBody>
      </p:sp>
      <p:sp>
        <p:nvSpPr>
          <p:cNvPr id="10" name="Rounded Rectangle 9"/>
          <p:cNvSpPr/>
          <p:nvPr/>
        </p:nvSpPr>
        <p:spPr>
          <a:xfrm>
            <a:off x="518369" y="1628800"/>
            <a:ext cx="1118245" cy="576064"/>
          </a:xfrm>
          <a:prstGeom prst="roundRect">
            <a:avLst/>
          </a:prstGeom>
          <a:solidFill>
            <a:schemeClr val="accent3">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smtClean="0">
                <a:solidFill>
                  <a:schemeClr val="tx1"/>
                </a:solidFill>
                <a:latin typeface="Arial" panose="020B0604020202020204" pitchFamily="34" charset="0"/>
                <a:cs typeface="Arial" panose="020B0604020202020204" pitchFamily="34" charset="0"/>
              </a:rPr>
              <a:t>a</a:t>
            </a:r>
            <a:r>
              <a:rPr lang="en-US" sz="2200" dirty="0" smtClean="0">
                <a:solidFill>
                  <a:schemeClr val="tx1"/>
                </a:solidFill>
                <a:latin typeface="Arial" panose="020B0604020202020204" pitchFamily="34" charset="0"/>
                <a:cs typeface="Arial" panose="020B0604020202020204" pitchFamily="34" charset="0"/>
              </a:rPr>
              <a:t> + </a:t>
            </a:r>
            <a:r>
              <a:rPr lang="en-US" sz="2200" b="1" dirty="0" smtClean="0">
                <a:solidFill>
                  <a:schemeClr val="tx1"/>
                </a:solidFill>
                <a:latin typeface="Arial" panose="020B0604020202020204" pitchFamily="34" charset="0"/>
                <a:cs typeface="Arial" panose="020B0604020202020204" pitchFamily="34" charset="0"/>
              </a:rPr>
              <a:t>b</a:t>
            </a:r>
            <a:endParaRPr lang="en-US" sz="2200" b="1"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725563" y="1628800"/>
            <a:ext cx="1118245" cy="576064"/>
          </a:xfrm>
          <a:prstGeom prst="roundRect">
            <a:avLst/>
          </a:prstGeom>
          <a:solidFill>
            <a:schemeClr val="accent4">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smtClean="0">
                <a:solidFill>
                  <a:schemeClr val="tx1"/>
                </a:solidFill>
                <a:latin typeface="Arial" panose="020B0604020202020204" pitchFamily="34" charset="0"/>
                <a:cs typeface="Arial" panose="020B0604020202020204" pitchFamily="34" charset="0"/>
              </a:rPr>
              <a:t>2(a</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a:t>
            </a:r>
            <a:r>
              <a:rPr lang="en-US" sz="2200" b="1" dirty="0" smtClean="0">
                <a:solidFill>
                  <a:schemeClr val="tx1"/>
                </a:solidFill>
                <a:latin typeface="Arial" panose="020B0604020202020204" pitchFamily="34" charset="0"/>
                <a:cs typeface="Arial" panose="020B0604020202020204" pitchFamily="34" charset="0"/>
              </a:rPr>
              <a:t>b)</a:t>
            </a:r>
            <a:endParaRPr lang="en-US" sz="2200" b="1"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2983582" y="1628800"/>
            <a:ext cx="1118245" cy="576064"/>
          </a:xfrm>
          <a:prstGeom prst="roundRect">
            <a:avLst/>
          </a:prstGeom>
          <a:solidFill>
            <a:schemeClr val="tx2">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smtClean="0">
                <a:solidFill>
                  <a:schemeClr val="tx1"/>
                </a:solidFill>
                <a:latin typeface="Arial" panose="020B0604020202020204" pitchFamily="34" charset="0"/>
                <a:cs typeface="Arial" panose="020B0604020202020204" pitchFamily="34" charset="0"/>
              </a:rPr>
              <a:t>3a</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3</a:t>
            </a:r>
            <a:r>
              <a:rPr lang="en-US" sz="2200" b="1" dirty="0" smtClean="0">
                <a:solidFill>
                  <a:schemeClr val="tx1"/>
                </a:solidFill>
                <a:latin typeface="Arial" panose="020B0604020202020204" pitchFamily="34" charset="0"/>
                <a:cs typeface="Arial" panose="020B0604020202020204" pitchFamily="34" charset="0"/>
              </a:rPr>
              <a:t>b</a:t>
            </a:r>
            <a:endParaRPr lang="en-US" sz="2200" b="1"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4245843" y="1628800"/>
            <a:ext cx="1118245" cy="576064"/>
          </a:xfrm>
          <a:prstGeom prst="roundRect">
            <a:avLst/>
          </a:pr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solidFill>
                  <a:schemeClr val="tx1"/>
                </a:solidFill>
                <a:latin typeface="Arial" panose="020B0604020202020204" pitchFamily="34" charset="0"/>
                <a:cs typeface="Arial" panose="020B0604020202020204" pitchFamily="34" charset="0"/>
              </a:rPr>
              <a:t>a</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a:t>
            </a:r>
            <a:r>
              <a:rPr lang="en-US" sz="2200" b="1" dirty="0">
                <a:solidFill>
                  <a:schemeClr val="tx1"/>
                </a:solidFill>
                <a:latin typeface="Arial" panose="020B0604020202020204" pitchFamily="34" charset="0"/>
                <a:cs typeface="Arial" panose="020B0604020202020204" pitchFamily="34" charset="0"/>
              </a:rPr>
              <a:t>b</a:t>
            </a:r>
          </a:p>
        </p:txBody>
      </p:sp>
      <p:sp>
        <p:nvSpPr>
          <p:cNvPr id="15" name="Rounded Rectangle 14"/>
          <p:cNvSpPr/>
          <p:nvPr/>
        </p:nvSpPr>
        <p:spPr>
          <a:xfrm>
            <a:off x="518369" y="2276872"/>
            <a:ext cx="1118245" cy="576064"/>
          </a:xfrm>
          <a:prstGeom prst="roundRect">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smtClean="0">
                <a:solidFill>
                  <a:schemeClr val="tx1"/>
                </a:solidFill>
                <a:latin typeface="Arial" panose="020B0604020202020204" pitchFamily="34" charset="0"/>
                <a:cs typeface="Arial" panose="020B0604020202020204" pitchFamily="34" charset="0"/>
              </a:rPr>
              <a:t>2a</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a:t>
            </a:r>
            <a:r>
              <a:rPr lang="en-US" sz="2200" b="1" dirty="0">
                <a:solidFill>
                  <a:schemeClr val="tx1"/>
                </a:solidFill>
                <a:latin typeface="Arial" panose="020B0604020202020204" pitchFamily="34" charset="0"/>
                <a:cs typeface="Arial" panose="020B0604020202020204" pitchFamily="34" charset="0"/>
              </a:rPr>
              <a:t>b</a:t>
            </a:r>
          </a:p>
        </p:txBody>
      </p:sp>
      <p:sp>
        <p:nvSpPr>
          <p:cNvPr id="16" name="Rounded Rectangle 15"/>
          <p:cNvSpPr/>
          <p:nvPr/>
        </p:nvSpPr>
        <p:spPr>
          <a:xfrm>
            <a:off x="1725563" y="2276872"/>
            <a:ext cx="1118245" cy="576064"/>
          </a:xfrm>
          <a:prstGeom prst="roundRect">
            <a:avLst/>
          </a:prstGeom>
          <a:solidFill>
            <a:srgbClr val="FFC0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solidFill>
                  <a:schemeClr val="tx1"/>
                </a:solidFill>
                <a:latin typeface="Arial" panose="020B0604020202020204" pitchFamily="34" charset="0"/>
                <a:cs typeface="Arial" panose="020B0604020202020204" pitchFamily="34" charset="0"/>
              </a:rPr>
              <a:t>a</a:t>
            </a:r>
            <a:r>
              <a:rPr lang="en-US" sz="2200" dirty="0">
                <a:solidFill>
                  <a:schemeClr val="tx1"/>
                </a:solidFill>
                <a:latin typeface="Arial" panose="020B0604020202020204" pitchFamily="34" charset="0"/>
                <a:cs typeface="Arial" panose="020B0604020202020204" pitchFamily="34" charset="0"/>
              </a:rPr>
              <a:t> + </a:t>
            </a:r>
            <a:r>
              <a:rPr lang="en-US" sz="2200" dirty="0" smtClean="0">
                <a:solidFill>
                  <a:schemeClr val="tx1"/>
                </a:solidFill>
                <a:latin typeface="Arial" panose="020B0604020202020204" pitchFamily="34" charset="0"/>
                <a:cs typeface="Arial" panose="020B0604020202020204" pitchFamily="34" charset="0"/>
              </a:rPr>
              <a:t>2</a:t>
            </a:r>
            <a:r>
              <a:rPr lang="en-US" sz="2200" b="1" dirty="0" smtClean="0">
                <a:solidFill>
                  <a:schemeClr val="tx1"/>
                </a:solidFill>
                <a:latin typeface="Arial" panose="020B0604020202020204" pitchFamily="34" charset="0"/>
                <a:cs typeface="Arial" panose="020B0604020202020204" pitchFamily="34" charset="0"/>
              </a:rPr>
              <a:t>b</a:t>
            </a:r>
            <a:endParaRPr lang="en-US" sz="2200" b="1"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2955678" y="2276872"/>
            <a:ext cx="1163649" cy="576064"/>
          </a:xfrm>
          <a:prstGeom prst="roundRect">
            <a:avLst/>
          </a:prstGeom>
          <a:solidFill>
            <a:schemeClr val="accent6">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smtClean="0">
                <a:solidFill>
                  <a:schemeClr val="tx1"/>
                </a:solidFill>
                <a:latin typeface="Arial" panose="020B0604020202020204" pitchFamily="34" charset="0"/>
                <a:cs typeface="Arial" panose="020B0604020202020204" pitchFamily="34" charset="0"/>
              </a:rPr>
              <a:t>2a</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2</a:t>
            </a:r>
            <a:r>
              <a:rPr lang="en-US" sz="2200" b="1" dirty="0" smtClean="0">
                <a:solidFill>
                  <a:schemeClr val="tx1"/>
                </a:solidFill>
                <a:latin typeface="Arial" panose="020B0604020202020204" pitchFamily="34" charset="0"/>
                <a:cs typeface="Arial" panose="020B0604020202020204" pitchFamily="34" charset="0"/>
              </a:rPr>
              <a:t>b</a:t>
            </a:r>
            <a:endParaRPr lang="en-US" sz="2200" b="1" dirty="0">
              <a:solidFill>
                <a:schemeClr val="tx1"/>
              </a:solidFill>
              <a:latin typeface="Arial" panose="020B0604020202020204" pitchFamily="34" charset="0"/>
              <a:cs typeface="Arial" panose="020B0604020202020204" pitchFamily="34" charset="0"/>
            </a:endParaRPr>
          </a:p>
        </p:txBody>
      </p:sp>
      <p:grpSp>
        <p:nvGrpSpPr>
          <p:cNvPr id="3" name="Group 2"/>
          <p:cNvGrpSpPr/>
          <p:nvPr/>
        </p:nvGrpSpPr>
        <p:grpSpPr>
          <a:xfrm>
            <a:off x="3347864" y="5645859"/>
            <a:ext cx="2088232" cy="923330"/>
            <a:chOff x="912772" y="5816771"/>
            <a:chExt cx="2088232" cy="923330"/>
          </a:xfrm>
        </p:grpSpPr>
        <p:sp>
          <p:nvSpPr>
            <p:cNvPr id="19" name="Rectangle 18"/>
            <p:cNvSpPr/>
            <p:nvPr/>
          </p:nvSpPr>
          <p:spPr>
            <a:xfrm flipH="1">
              <a:off x="912772" y="5816771"/>
              <a:ext cx="2088232" cy="923330"/>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Q5a </a:t>
              </a:r>
              <a:br>
                <a:rPr lang="en-US" sz="2000" b="1" dirty="0" smtClean="0">
                  <a:solidFill>
                    <a:srgbClr val="C00000"/>
                  </a:solidFill>
                  <a:latin typeface="Arial" panose="020B0604020202020204" pitchFamily="34" charset="0"/>
                  <a:cs typeface="Arial" panose="020B0604020202020204" pitchFamily="34" charset="0"/>
                </a:rPr>
              </a:br>
              <a:r>
                <a:rPr lang="en-US" sz="2000" b="1" dirty="0" smtClean="0">
                  <a:solidFill>
                    <a:srgbClr val="C00000"/>
                  </a:solidFill>
                  <a:latin typeface="Arial" panose="020B0604020202020204" pitchFamily="34" charset="0"/>
                  <a:cs typeface="Arial" panose="020B0604020202020204" pitchFamily="34" charset="0"/>
                </a:rPr>
                <a:t>hint</a:t>
              </a:r>
              <a:r>
                <a:rPr lang="en-US" sz="2000" dirty="0" smtClean="0">
                  <a:solidFill>
                    <a:schemeClr val="tx1"/>
                  </a:solidFill>
                  <a:latin typeface="Arial" panose="020B0604020202020204" pitchFamily="34" charset="0"/>
                  <a:cs typeface="Arial" panose="020B0604020202020204" pitchFamily="34" charset="0"/>
                </a:rPr>
                <a:t> </a:t>
              </a:r>
            </a:p>
            <a:p>
              <a:endParaRPr lang="en-US" sz="1400" dirty="0" smtClean="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88836" y="5877272"/>
              <a:ext cx="1440160" cy="798679"/>
            </a:xfrm>
            <a:prstGeom prst="rect">
              <a:avLst/>
            </a:prstGeom>
          </p:spPr>
        </p:pic>
      </p:grpSp>
    </p:spTree>
    <p:extLst>
      <p:ext uri="{BB962C8B-B14F-4D97-AF65-F5344CB8AC3E}">
        <p14:creationId xmlns:p14="http://schemas.microsoft.com/office/powerpoint/2010/main" val="1159330483"/>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179512" y="1219399"/>
                <a:ext cx="5249758" cy="5342809"/>
              </a:xfrm>
              <a:prstGeom prst="rect">
                <a:avLst/>
              </a:prstGeom>
            </p:spPr>
            <p:txBody>
              <a:bodyPr wrap="square">
                <a:spAutoFit/>
              </a:bodyPr>
              <a:lstStyle/>
              <a:p>
                <a:pPr marL="465138" indent="-465138">
                  <a:buClr>
                    <a:srgbClr val="C00000"/>
                  </a:buClr>
                  <a:buFont typeface="+mj-lt"/>
                  <a:buAutoNum type="arabicPeriod" startAt="4"/>
                  <a:tabLst>
                    <a:tab pos="2519363" algn="l"/>
                  </a:tabLst>
                </a:pPr>
                <a:r>
                  <a:rPr lang="en-US" sz="2200" dirty="0" smtClean="0">
                    <a:latin typeface="Arial" panose="020B0604020202020204" pitchFamily="34" charset="0"/>
                    <a:cs typeface="Arial" panose="020B0604020202020204" pitchFamily="34" charset="0"/>
                  </a:rPr>
                  <a:t>ABCD is a trapezium.</a:t>
                </a:r>
                <a:br>
                  <a:rPr lang="en-US" sz="22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𝐀𝐁</m:t>
                        </m:r>
                      </m:e>
                    </m:acc>
                  </m:oMath>
                </a14:m>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𝐀𝐃</m:t>
                        </m:r>
                      </m:e>
                    </m:acc>
                  </m:oMath>
                </a14:m>
                <a:r>
                  <a:rPr lang="en-US" sz="2200" dirty="0">
                    <a:latin typeface="Arial" panose="020B0604020202020204" pitchFamily="34" charset="0"/>
                    <a:cs typeface="Arial" panose="020B0604020202020204" pitchFamily="34" charset="0"/>
                  </a:rPr>
                  <a:t> = </a:t>
                </a:r>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a:tabLst>
                    <a:tab pos="2519363" algn="l"/>
                  </a:tabLst>
                </a:pPr>
                <a:r>
                  <a:rPr lang="en-US" sz="2200" dirty="0" smtClean="0">
                    <a:latin typeface="Arial" panose="020B0604020202020204" pitchFamily="34" charset="0"/>
                    <a:cs typeface="Arial" panose="020B0604020202020204" pitchFamily="34" charset="0"/>
                  </a:rPr>
                  <a:t>CD </a:t>
                </a:r>
                <a:r>
                  <a:rPr lang="en-US" sz="2200" dirty="0">
                    <a:latin typeface="Arial" panose="020B0604020202020204" pitchFamily="34" charset="0"/>
                    <a:cs typeface="Arial" panose="020B0604020202020204" pitchFamily="34" charset="0"/>
                  </a:rPr>
                  <a:t>is parallel to </a:t>
                </a:r>
                <a:r>
                  <a:rPr lang="en-US" sz="2200" dirty="0" smtClean="0">
                    <a:latin typeface="Arial" panose="020B0604020202020204" pitchFamily="34" charset="0"/>
                    <a:cs typeface="Arial" panose="020B0604020202020204" pitchFamily="34" charset="0"/>
                  </a:rPr>
                  <a:t>AB.</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does this tell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you about </a:t>
                </a:r>
                <a:r>
                  <a:rPr lang="en-US" sz="2200" dirty="0">
                    <a:latin typeface="Arial" panose="020B0604020202020204" pitchFamily="34" charset="0"/>
                    <a:cs typeface="Arial" panose="020B0604020202020204" pitchFamily="34" charset="0"/>
                  </a:rPr>
                  <a:t>the vectors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m:t>
                        </m:r>
                        <m:r>
                          <a:rPr lang="en-US" sz="2200" b="1" dirty="0">
                            <a:latin typeface="Cambria Math" panose="02040503050406030204" pitchFamily="18" charset="0"/>
                          </a:rPr>
                          <m:t>𝐁</m:t>
                        </m:r>
                      </m:e>
                    </m:acc>
                  </m:oMath>
                </a14:m>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𝐂𝐃</m:t>
                        </m:r>
                      </m:e>
                    </m:acc>
                  </m:oMath>
                </a14:m>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862013" lvl="1" indent="-404813">
                  <a:buClr>
                    <a:srgbClr val="C00000"/>
                  </a:buClr>
                  <a:buFont typeface="+mj-lt"/>
                  <a:buAutoNum type="alphaLcPeriod"/>
                  <a:tabLst>
                    <a:tab pos="2519363" algn="l"/>
                  </a:tabLst>
                </a:pPr>
                <a:r>
                  <a:rPr lang="en-US" sz="2200" dirty="0" smtClean="0">
                    <a:latin typeface="Arial" panose="020B0604020202020204" pitchFamily="34" charset="0"/>
                    <a:cs typeface="Arial" panose="020B0604020202020204" pitchFamily="34" charset="0"/>
                  </a:rPr>
                  <a:t>CD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2AB. Copy </a:t>
                </a:r>
                <a:r>
                  <a:rPr lang="en-US" sz="2200" dirty="0">
                    <a:latin typeface="Arial" panose="020B0604020202020204" pitchFamily="34" charset="0"/>
                    <a:cs typeface="Arial" panose="020B0604020202020204" pitchFamily="34" charset="0"/>
                  </a:rPr>
                  <a:t>and complete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𝐂𝐃</m:t>
                        </m:r>
                      </m:e>
                    </m:acc>
                  </m:oMath>
                </a14:m>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sym typeface="Wingdings" panose="05000000000000000000" pitchFamily="2" charset="2"/>
                  </a:rPr>
                  <a:t></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𝐀</m:t>
                        </m:r>
                        <m:r>
                          <a:rPr lang="en-US" sz="2200" b="1" dirty="0">
                            <a:latin typeface="Cambria Math" panose="02040503050406030204" pitchFamily="18" charset="0"/>
                          </a:rPr>
                          <m:t>𝐁</m:t>
                        </m:r>
                      </m:e>
                    </m:acc>
                  </m:oMath>
                </a14:m>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sym typeface="Wingdings" panose="05000000000000000000" pitchFamily="2" charset="2"/>
                  </a:rPr>
                  <a:t></a:t>
                </a:r>
                <a:r>
                  <a:rPr lang="en-US" sz="2200" dirty="0" smtClean="0">
                    <a:latin typeface="Arial" panose="020B0604020202020204" pitchFamily="34" charset="0"/>
                    <a:cs typeface="Arial" panose="020B0604020202020204" pitchFamily="34" charset="0"/>
                  </a:rPr>
                  <a:t> </a:t>
                </a:r>
              </a:p>
              <a:p>
                <a:pPr marL="862013" lvl="1" indent="-404813">
                  <a:buClr>
                    <a:srgbClr val="C00000"/>
                  </a:buClr>
                  <a:buFont typeface="+mj-lt"/>
                  <a:buAutoNum type="alphaLcPeriod"/>
                  <a:tabLst>
                    <a:tab pos="1311275" algn="l"/>
                  </a:tabLst>
                </a:pPr>
                <a:r>
                  <a:rPr lang="en-US" sz="2200" dirty="0" smtClean="0">
                    <a:latin typeface="Arial" panose="020B0604020202020204" pitchFamily="34" charset="0"/>
                    <a:cs typeface="Arial" panose="020B0604020202020204" pitchFamily="34" charset="0"/>
                  </a:rPr>
                  <a:t>Copy </a:t>
                </a:r>
                <a:r>
                  <a:rPr lang="en-US" sz="2200" dirty="0">
                    <a:latin typeface="Arial" panose="020B0604020202020204" pitchFamily="34" charset="0"/>
                    <a:cs typeface="Arial" panose="020B0604020202020204" pitchFamily="34" charset="0"/>
                  </a:rPr>
                  <a:t>and </a:t>
                </a:r>
                <a:r>
                  <a:rPr lang="en-US" sz="2200" dirty="0" smtClean="0">
                    <a:latin typeface="Arial" panose="020B0604020202020204" pitchFamily="34" charset="0"/>
                    <a:cs typeface="Arial" panose="020B0604020202020204" pitchFamily="34" charset="0"/>
                  </a:rPr>
                  <a:t>complete</a:t>
                </a:r>
                <a:br>
                  <a:rPr lang="en-US" sz="2200" dirty="0" smtClean="0">
                    <a:latin typeface="Arial" panose="020B0604020202020204" pitchFamily="34" charset="0"/>
                    <a:cs typeface="Arial" panose="020B0604020202020204" pitchFamily="34" charset="0"/>
                  </a:rPr>
                </a:b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𝐁𝐂</m:t>
                        </m:r>
                      </m:e>
                    </m:acc>
                  </m:oMath>
                </a14:m>
                <a:r>
                  <a:rPr lang="en-US" sz="2200" dirty="0">
                    <a:latin typeface="Arial" panose="020B0604020202020204" pitchFamily="34" charset="0"/>
                    <a:cs typeface="Arial" panose="020B0604020202020204" pitchFamily="34" charset="0"/>
                    <a:sym typeface="Wingdings" panose="05000000000000000000" pitchFamily="2" charset="2"/>
                  </a:rPr>
                  <a:t> </a:t>
                </a:r>
                <a:r>
                  <a:rPr lang="en-US" sz="2200" dirty="0" smtClean="0">
                    <a:latin typeface="Arial" panose="020B0604020202020204" pitchFamily="34" charset="0"/>
                    <a:cs typeface="Arial" panose="020B0604020202020204" pitchFamily="34" charset="0"/>
                    <a:sym typeface="Wingdings" panose="05000000000000000000" pitchFamily="2" charset="2"/>
                  </a:rPr>
                  <a:t>	</a:t>
                </a:r>
                <a:r>
                  <a:rPr lang="en-US" sz="22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200" b="1" i="1" dirty="0">
                            <a:latin typeface="Cambria Math" panose="02040503050406030204" pitchFamily="18" charset="0"/>
                          </a:rPr>
                        </m:ctrlPr>
                      </m:accPr>
                      <m:e>
                        <m:r>
                          <a:rPr lang="en-US" sz="2200" b="1" i="0" dirty="0" smtClean="0">
                            <a:latin typeface="Cambria Math" panose="02040503050406030204" pitchFamily="18" charset="0"/>
                          </a:rPr>
                          <m:t>𝐁𝐀</m:t>
                        </m:r>
                      </m:e>
                    </m:acc>
                  </m:oMath>
                </a14:m>
                <a:r>
                  <a:rPr lang="en-US" sz="2200" dirty="0" smtClean="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sym typeface="Wingdings" panose="05000000000000000000" pitchFamily="2" charset="2"/>
                  </a:rPr>
                  <a:t> </a:t>
                </a:r>
                <a:r>
                  <a:rPr lang="en-US"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sym typeface="Wingdings" panose="05000000000000000000" pitchFamily="2" charset="2"/>
                  </a:rPr>
                  <a:t></a:t>
                </a:r>
                <a:br>
                  <a:rPr lang="en-US" sz="2200" dirty="0" smtClean="0">
                    <a:latin typeface="Arial" panose="020B0604020202020204" pitchFamily="34" charset="0"/>
                    <a:cs typeface="Arial" panose="020B0604020202020204" pitchFamily="34" charset="0"/>
                    <a:sym typeface="Wingdings" panose="05000000000000000000" pitchFamily="2" charset="2"/>
                  </a:rPr>
                </a:br>
                <a:r>
                  <a:rPr lang="en-US" sz="2200" dirty="0" smtClean="0">
                    <a:latin typeface="Arial" panose="020B0604020202020204" pitchFamily="34" charset="0"/>
                    <a:cs typeface="Arial" panose="020B0604020202020204" pitchFamily="34" charset="0"/>
                    <a:sym typeface="Wingdings" panose="05000000000000000000" pitchFamily="2" charset="2"/>
                  </a:rPr>
                  <a:t>	</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sym typeface="Wingdings" panose="05000000000000000000" pitchFamily="2" charset="2"/>
                  </a:rPr>
                  <a:t> </a:t>
                </a:r>
                <a:r>
                  <a:rPr lang="en-US"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sym typeface="Wingdings" panose="05000000000000000000" pitchFamily="2" charset="2"/>
                  </a:rPr>
                  <a:t></a:t>
                </a:r>
                <a:br>
                  <a:rPr lang="en-US" sz="2200" dirty="0" smtClean="0">
                    <a:latin typeface="Arial" panose="020B0604020202020204" pitchFamily="34" charset="0"/>
                    <a:cs typeface="Arial" panose="020B0604020202020204" pitchFamily="34" charset="0"/>
                    <a:sym typeface="Wingdings" panose="05000000000000000000" pitchFamily="2" charset="2"/>
                  </a:rPr>
                </a:br>
                <a:r>
                  <a:rPr lang="en-US" sz="2200" dirty="0" smtClean="0">
                    <a:latin typeface="Arial" panose="020B0604020202020204" pitchFamily="34" charset="0"/>
                    <a:cs typeface="Arial" panose="020B0604020202020204" pitchFamily="34" charset="0"/>
                  </a:rPr>
                  <a:t>Simplify </a:t>
                </a:r>
                <a:r>
                  <a:rPr lang="en-US" sz="2200" dirty="0">
                    <a:latin typeface="Arial" panose="020B0604020202020204" pitchFamily="34" charset="0"/>
                    <a:cs typeface="Arial" panose="020B0604020202020204" pitchFamily="34" charset="0"/>
                  </a:rPr>
                  <a:t>your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answer </a:t>
                </a:r>
                <a:r>
                  <a:rPr lang="en-US" sz="2200" dirty="0">
                    <a:latin typeface="Arial" panose="020B0604020202020204" pitchFamily="34" charset="0"/>
                    <a:cs typeface="Arial" panose="020B0604020202020204" pitchFamily="34" charset="0"/>
                  </a:rPr>
                  <a:t>by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collecting </a:t>
                </a:r>
                <a:r>
                  <a:rPr lang="en-US" sz="2200" dirty="0">
                    <a:latin typeface="Arial" panose="020B0604020202020204" pitchFamily="34" charset="0"/>
                    <a:cs typeface="Arial" panose="020B0604020202020204" pitchFamily="34" charset="0"/>
                  </a:rPr>
                  <a:t>like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vectors.</a:t>
                </a:r>
              </a:p>
            </p:txBody>
          </p:sp>
        </mc:Choice>
        <mc:Fallback xmlns="">
          <p:sp>
            <p:nvSpPr>
              <p:cNvPr id="7" name="Rectangle 6"/>
              <p:cNvSpPr>
                <a:spLocks noRot="1" noChangeAspect="1" noMove="1" noResize="1" noEditPoints="1" noAdjustHandles="1" noChangeArrowheads="1" noChangeShapeType="1" noTextEdit="1"/>
              </p:cNvSpPr>
              <p:nvPr/>
            </p:nvSpPr>
            <p:spPr>
              <a:xfrm>
                <a:off x="179512" y="1219399"/>
                <a:ext cx="5249758" cy="5342809"/>
              </a:xfrm>
              <a:prstGeom prst="rect">
                <a:avLst/>
              </a:prstGeom>
              <a:blipFill rotWithShape="0">
                <a:blip r:embed="rId4"/>
                <a:stretch>
                  <a:fillRect l="-1276" t="-685" b="-1598"/>
                </a:stretch>
              </a:blipFill>
            </p:spPr>
            <p:txBody>
              <a:bodyPr/>
              <a:lstStyle/>
              <a:p>
                <a:r>
                  <a:rPr lang="en-US">
                    <a:noFill/>
                  </a:rPr>
                  <a:t> </a:t>
                </a:r>
              </a:p>
            </p:txBody>
          </p:sp>
        </mc:Fallback>
      </mc:AlternateContent>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23928" y="1220201"/>
            <a:ext cx="1584176" cy="2083229"/>
          </a:xfrm>
          <a:prstGeom prst="rect">
            <a:avLst/>
          </a:prstGeom>
        </p:spPr>
      </p:pic>
      <p:sp>
        <p:nvSpPr>
          <p:cNvPr id="20" name="Rectangle 19"/>
          <p:cNvSpPr/>
          <p:nvPr/>
        </p:nvSpPr>
        <p:spPr>
          <a:xfrm flipH="1">
            <a:off x="3707904" y="3858141"/>
            <a:ext cx="1742362" cy="2739211"/>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Trace around the diagram.</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4400" dirty="0" smtClean="0">
                <a:solidFill>
                  <a:schemeClr val="tx1"/>
                </a:solidFill>
                <a:latin typeface="Arial" panose="020B0604020202020204" pitchFamily="34" charset="0"/>
                <a:cs typeface="Arial" panose="020B0604020202020204" pitchFamily="34" charset="0"/>
              </a:rPr>
              <a:t/>
            </a:r>
            <a:br>
              <a:rPr lang="en-US" sz="44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93336" y="4891652"/>
            <a:ext cx="1164672" cy="1649947"/>
          </a:xfrm>
          <a:prstGeom prst="rect">
            <a:avLst/>
          </a:prstGeom>
        </p:spPr>
      </p:pic>
    </p:spTree>
    <p:extLst>
      <p:ext uri="{BB962C8B-B14F-4D97-AF65-F5344CB8AC3E}">
        <p14:creationId xmlns:p14="http://schemas.microsoft.com/office/powerpoint/2010/main" val="1929315307"/>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179512" y="1219399"/>
                <a:ext cx="5249758" cy="5257593"/>
              </a:xfrm>
              <a:prstGeom prst="rect">
                <a:avLst/>
              </a:prstGeom>
            </p:spPr>
            <p:txBody>
              <a:bodyPr wrap="square">
                <a:spAutoFit/>
              </a:bodyPr>
              <a:lstStyle/>
              <a:p>
                <a:pPr marL="465138" indent="-465138">
                  <a:buClr>
                    <a:srgbClr val="C00000"/>
                  </a:buClr>
                  <a:buFont typeface="+mj-lt"/>
                  <a:buAutoNum type="arabicPeriod" startAt="6"/>
                  <a:tabLst>
                    <a:tab pos="2519363" algn="l"/>
                  </a:tabLst>
                </a:pPr>
                <a:r>
                  <a:rPr lang="en-US" sz="2130" b="1" dirty="0" smtClean="0">
                    <a:solidFill>
                      <a:srgbClr val="C00000"/>
                    </a:solidFill>
                    <a:latin typeface="Arial" panose="020B0604020202020204" pitchFamily="34" charset="0"/>
                    <a:cs typeface="Arial" panose="020B0604020202020204" pitchFamily="34" charset="0"/>
                  </a:rPr>
                  <a:t>Problem-solving</a:t>
                </a:r>
                <a:r>
                  <a:rPr lang="en-US" sz="2130" dirty="0">
                    <a:latin typeface="Arial" panose="020B0604020202020204" pitchFamily="34" charset="0"/>
                    <a:cs typeface="Arial" panose="020B0604020202020204" pitchFamily="34" charset="0"/>
                  </a:rPr>
                  <a:t> </a:t>
                </a:r>
                <a:r>
                  <a:rPr lang="en-US" sz="2130" dirty="0" smtClean="0">
                    <a:latin typeface="Arial" panose="020B0604020202020204" pitchFamily="34" charset="0"/>
                    <a:cs typeface="Arial" panose="020B0604020202020204" pitchFamily="34" charset="0"/>
                  </a:rPr>
                  <a:t/>
                </a:r>
                <a:br>
                  <a:rPr lang="en-US" sz="2130" dirty="0" smtClean="0">
                    <a:latin typeface="Arial" panose="020B0604020202020204" pitchFamily="34" charset="0"/>
                    <a:cs typeface="Arial" panose="020B0604020202020204" pitchFamily="34" charset="0"/>
                  </a:rPr>
                </a:br>
                <a:r>
                  <a:rPr lang="en-US" sz="2130" dirty="0" smtClean="0">
                    <a:latin typeface="Arial" panose="020B0604020202020204" pitchFamily="34" charset="0"/>
                    <a:cs typeface="Arial" panose="020B0604020202020204" pitchFamily="34" charset="0"/>
                  </a:rPr>
                  <a:t>A</a:t>
                </a:r>
                <a:r>
                  <a:rPr lang="en-US" sz="2130" dirty="0">
                    <a:latin typeface="Arial" panose="020B0604020202020204" pitchFamily="34" charset="0"/>
                    <a:cs typeface="Arial" panose="020B0604020202020204" pitchFamily="34" charset="0"/>
                  </a:rPr>
                  <a:t>, B and C are </a:t>
                </a:r>
                <a:r>
                  <a:rPr lang="en-US" sz="2130" dirty="0" smtClean="0">
                    <a:latin typeface="Arial" panose="020B0604020202020204" pitchFamily="34" charset="0"/>
                    <a:cs typeface="Arial" panose="020B0604020202020204" pitchFamily="34" charset="0"/>
                  </a:rPr>
                  <a:t/>
                </a:r>
                <a:br>
                  <a:rPr lang="en-US" sz="2130" dirty="0" smtClean="0">
                    <a:latin typeface="Arial" panose="020B0604020202020204" pitchFamily="34" charset="0"/>
                    <a:cs typeface="Arial" panose="020B0604020202020204" pitchFamily="34" charset="0"/>
                  </a:rPr>
                </a:br>
                <a:r>
                  <a:rPr lang="en-US" sz="2130" dirty="0" smtClean="0">
                    <a:latin typeface="Arial" panose="020B0604020202020204" pitchFamily="34" charset="0"/>
                    <a:cs typeface="Arial" panose="020B0604020202020204" pitchFamily="34" charset="0"/>
                  </a:rPr>
                  <a:t>collinear.</a:t>
                </a:r>
                <a:br>
                  <a:rPr lang="en-US" sz="213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marL="922338" lvl="1" indent="-465138">
                  <a:buClr>
                    <a:srgbClr val="C00000"/>
                  </a:buClr>
                  <a:buFont typeface="+mj-lt"/>
                  <a:buAutoNum type="alphaLcPeriod"/>
                  <a:tabLst>
                    <a:tab pos="2519363" algn="l"/>
                  </a:tabLst>
                </a:pPr>
                <a:r>
                  <a:rPr lang="en-US" sz="2130" dirty="0">
                    <a:latin typeface="Arial" panose="020B0604020202020204" pitchFamily="34" charset="0"/>
                    <a:cs typeface="Arial" panose="020B0604020202020204" pitchFamily="34" charset="0"/>
                  </a:rPr>
                  <a:t>Write down the column </a:t>
                </a:r>
                <a:r>
                  <a:rPr lang="en-US" sz="2130" dirty="0" smtClean="0">
                    <a:latin typeface="Arial" panose="020B0604020202020204" pitchFamily="34" charset="0"/>
                    <a:cs typeface="Arial" panose="020B0604020202020204" pitchFamily="34" charset="0"/>
                  </a:rPr>
                  <a:t>vectors</a:t>
                </a:r>
              </a:p>
              <a:p>
                <a:pPr marL="1428750" lvl="2" indent="-514350">
                  <a:buClr>
                    <a:srgbClr val="C00000"/>
                  </a:buClr>
                  <a:buFont typeface="+mj-lt"/>
                  <a:buAutoNum type="romanLcPeriod"/>
                  <a:tabLst>
                    <a:tab pos="2519363" algn="l"/>
                  </a:tabLst>
                </a:pPr>
                <a14:m>
                  <m:oMath xmlns:m="http://schemas.openxmlformats.org/officeDocument/2006/math">
                    <m:acc>
                      <m:accPr>
                        <m:chr m:val="⃗"/>
                        <m:ctrlPr>
                          <a:rPr lang="en-US" sz="2130" b="1" i="1" dirty="0">
                            <a:latin typeface="Cambria Math" panose="02040503050406030204" pitchFamily="18" charset="0"/>
                          </a:rPr>
                        </m:ctrlPr>
                      </m:accPr>
                      <m:e>
                        <m:r>
                          <a:rPr lang="en-US" sz="2130" b="1" i="0" dirty="0" smtClean="0">
                            <a:latin typeface="Cambria Math" panose="02040503050406030204" pitchFamily="18" charset="0"/>
                          </a:rPr>
                          <m:t>𝐀𝐁</m:t>
                        </m:r>
                      </m:e>
                    </m:acc>
                  </m:oMath>
                </a14:m>
                <a:r>
                  <a:rPr lang="en-US" sz="2130" dirty="0" smtClean="0">
                    <a:latin typeface="Arial" panose="020B0604020202020204" pitchFamily="34" charset="0"/>
                    <a:cs typeface="Arial" panose="020B0604020202020204" pitchFamily="34" charset="0"/>
                  </a:rPr>
                  <a:t>	</a:t>
                </a:r>
                <a:r>
                  <a:rPr lang="en-US" sz="2130" dirty="0" smtClean="0">
                    <a:solidFill>
                      <a:srgbClr val="C00000"/>
                    </a:solidFill>
                    <a:latin typeface="Arial" panose="020B0604020202020204" pitchFamily="34" charset="0"/>
                    <a:cs typeface="Arial" panose="020B0604020202020204" pitchFamily="34" charset="0"/>
                  </a:rPr>
                  <a:t>ii.</a:t>
                </a:r>
                <a:r>
                  <a:rPr lang="en-US" sz="213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130" b="1" i="1" dirty="0">
                            <a:latin typeface="Cambria Math" panose="02040503050406030204" pitchFamily="18" charset="0"/>
                          </a:rPr>
                        </m:ctrlPr>
                      </m:accPr>
                      <m:e>
                        <m:r>
                          <a:rPr lang="en-US" sz="2130" b="1" i="0" dirty="0" smtClean="0">
                            <a:latin typeface="Cambria Math" panose="02040503050406030204" pitchFamily="18" charset="0"/>
                          </a:rPr>
                          <m:t>𝐁𝐂</m:t>
                        </m:r>
                      </m:e>
                    </m:acc>
                  </m:oMath>
                </a14:m>
                <a:endParaRPr lang="en-US" sz="2130" dirty="0">
                  <a:latin typeface="Arial" panose="020B0604020202020204" pitchFamily="34" charset="0"/>
                  <a:cs typeface="Arial" panose="020B0604020202020204" pitchFamily="34" charset="0"/>
                </a:endParaRPr>
              </a:p>
              <a:p>
                <a:pPr marL="922338" lvl="1" indent="-465138">
                  <a:buClr>
                    <a:srgbClr val="C00000"/>
                  </a:buClr>
                  <a:buFont typeface="+mj-lt"/>
                  <a:buAutoNum type="alphaLcPeriod"/>
                  <a:tabLst>
                    <a:tab pos="2519363" algn="l"/>
                  </a:tabLst>
                </a:pPr>
                <a:r>
                  <a:rPr lang="en-US" sz="2130" dirty="0" smtClean="0">
                    <a:latin typeface="Arial" panose="020B0604020202020204" pitchFamily="34" charset="0"/>
                    <a:cs typeface="Arial" panose="020B0604020202020204" pitchFamily="34" charset="0"/>
                  </a:rPr>
                  <a:t>How </a:t>
                </a:r>
                <a:r>
                  <a:rPr lang="en-US" sz="2130" dirty="0">
                    <a:latin typeface="Arial" panose="020B0604020202020204" pitchFamily="34" charset="0"/>
                    <a:cs typeface="Arial" panose="020B0604020202020204" pitchFamily="34" charset="0"/>
                  </a:rPr>
                  <a:t>do these vectors show that AB and BC are collinear? P is the point with coordinates (3, -2).</a:t>
                </a:r>
              </a:p>
              <a:p>
                <a:pPr marL="465138" indent="-465138">
                  <a:buClr>
                    <a:srgbClr val="C00000"/>
                  </a:buClr>
                  <a:buFont typeface="+mj-lt"/>
                  <a:buAutoNum type="arabicPeriod" startAt="6"/>
                  <a:tabLst>
                    <a:tab pos="2519363" algn="l"/>
                  </a:tabLst>
                </a:pPr>
                <a:r>
                  <a:rPr lang="en-US" sz="2130" dirty="0" smtClean="0">
                    <a:latin typeface="Arial" panose="020B0604020202020204" pitchFamily="34" charset="0"/>
                    <a:cs typeface="Arial" panose="020B0604020202020204" pitchFamily="34" charset="0"/>
                  </a:rPr>
                  <a:t>P </a:t>
                </a:r>
                <a:r>
                  <a:rPr lang="en-US" sz="2130" dirty="0">
                    <a:latin typeface="Arial" panose="020B0604020202020204" pitchFamily="34" charset="0"/>
                    <a:cs typeface="Arial" panose="020B0604020202020204" pitchFamily="34" charset="0"/>
                  </a:rPr>
                  <a:t>is the point with coordinates (5, -1). </a:t>
                </a:r>
                <a:endParaRPr lang="en-US" sz="2130" dirty="0" smtClean="0">
                  <a:latin typeface="Arial" panose="020B0604020202020204" pitchFamily="34" charset="0"/>
                  <a:cs typeface="Arial" panose="020B0604020202020204" pitchFamily="34" charset="0"/>
                </a:endParaRPr>
              </a:p>
              <a:p>
                <a:pPr marL="793750" lvl="1" indent="-336550">
                  <a:buClr>
                    <a:srgbClr val="C00000"/>
                  </a:buClr>
                  <a:buFont typeface="+mj-lt"/>
                  <a:buAutoNum type="alphaLcPeriod"/>
                  <a:tabLst>
                    <a:tab pos="2519363" algn="l"/>
                  </a:tabLst>
                </a:pPr>
                <a:r>
                  <a:rPr lang="en-US" sz="2130" dirty="0" smtClean="0">
                    <a:latin typeface="Arial" panose="020B0604020202020204" pitchFamily="34" charset="0"/>
                    <a:cs typeface="Arial" panose="020B0604020202020204" pitchFamily="34" charset="0"/>
                  </a:rPr>
                  <a:t>Write </a:t>
                </a:r>
                <a:r>
                  <a:rPr lang="en-US" sz="2130" dirty="0">
                    <a:latin typeface="Arial" panose="020B0604020202020204" pitchFamily="34" charset="0"/>
                    <a:cs typeface="Arial" panose="020B0604020202020204" pitchFamily="34" charset="0"/>
                  </a:rPr>
                  <a:t>down the position vector, </a:t>
                </a:r>
                <a:r>
                  <a:rPr lang="en-US" sz="2130" b="1" dirty="0">
                    <a:latin typeface="Arial" panose="020B0604020202020204" pitchFamily="34" charset="0"/>
                    <a:cs typeface="Arial" panose="020B0604020202020204" pitchFamily="34" charset="0"/>
                  </a:rPr>
                  <a:t>p</a:t>
                </a:r>
                <a:r>
                  <a:rPr lang="en-US" sz="2130" dirty="0">
                    <a:latin typeface="Arial" panose="020B0604020202020204" pitchFamily="34" charset="0"/>
                    <a:cs typeface="Arial" panose="020B0604020202020204" pitchFamily="34" charset="0"/>
                  </a:rPr>
                  <a:t>, of the point P. </a:t>
                </a:r>
                <a:endParaRPr lang="en-US" sz="2130" dirty="0" smtClean="0">
                  <a:latin typeface="Arial" panose="020B0604020202020204" pitchFamily="34" charset="0"/>
                  <a:cs typeface="Arial" panose="020B0604020202020204" pitchFamily="34" charset="0"/>
                </a:endParaRPr>
              </a:p>
              <a:p>
                <a:pPr marL="793750" lvl="1" indent="-336550">
                  <a:buClr>
                    <a:srgbClr val="C00000"/>
                  </a:buClr>
                  <a:buFont typeface="+mj-lt"/>
                  <a:buAutoNum type="alphaLcPeriod"/>
                  <a:tabLst>
                    <a:tab pos="2519363" algn="l"/>
                  </a:tabLst>
                </a:pPr>
                <a:r>
                  <a:rPr lang="en-US" sz="2130" dirty="0" smtClean="0">
                    <a:latin typeface="Arial" panose="020B0604020202020204" pitchFamily="34" charset="0"/>
                    <a:cs typeface="Arial" panose="020B0604020202020204" pitchFamily="34" charset="0"/>
                  </a:rPr>
                  <a:t>Write </a:t>
                </a:r>
                <a:r>
                  <a:rPr lang="en-US" sz="2130" dirty="0">
                    <a:latin typeface="Arial" panose="020B0604020202020204" pitchFamily="34" charset="0"/>
                    <a:cs typeface="Arial" panose="020B0604020202020204" pitchFamily="34" charset="0"/>
                  </a:rPr>
                  <a:t>down the position vector, </a:t>
                </a:r>
                <a:r>
                  <a:rPr lang="en-US" sz="2130" b="1" dirty="0">
                    <a:latin typeface="Arial" panose="020B0604020202020204" pitchFamily="34" charset="0"/>
                    <a:cs typeface="Arial" panose="020B0604020202020204" pitchFamily="34" charset="0"/>
                  </a:rPr>
                  <a:t>q</a:t>
                </a:r>
                <a:r>
                  <a:rPr lang="en-US" sz="2130" dirty="0">
                    <a:latin typeface="Arial" panose="020B0604020202020204" pitchFamily="34" charset="0"/>
                    <a:cs typeface="Arial" panose="020B0604020202020204" pitchFamily="34" charset="0"/>
                  </a:rPr>
                  <a:t>, of the point Q. </a:t>
                </a:r>
                <a:endParaRPr lang="en-US" sz="2130" dirty="0" smtClean="0">
                  <a:latin typeface="Arial" panose="020B0604020202020204" pitchFamily="34" charset="0"/>
                  <a:cs typeface="Arial" panose="020B0604020202020204" pitchFamily="34" charset="0"/>
                </a:endParaRPr>
              </a:p>
              <a:p>
                <a:pPr marL="793750" lvl="1" indent="-336550">
                  <a:buClr>
                    <a:srgbClr val="C00000"/>
                  </a:buClr>
                  <a:buFont typeface="+mj-lt"/>
                  <a:buAutoNum type="alphaLcPeriod"/>
                  <a:tabLst>
                    <a:tab pos="2519363" algn="l"/>
                  </a:tabLst>
                </a:pPr>
                <a:r>
                  <a:rPr lang="en-US" sz="2130" dirty="0" smtClean="0">
                    <a:latin typeface="Arial" panose="020B0604020202020204" pitchFamily="34" charset="0"/>
                    <a:cs typeface="Arial" panose="020B0604020202020204" pitchFamily="34" charset="0"/>
                  </a:rPr>
                  <a:t>Work </a:t>
                </a:r>
                <a:r>
                  <a:rPr lang="en-US" sz="2130" dirty="0">
                    <a:latin typeface="Arial" panose="020B0604020202020204" pitchFamily="34" charset="0"/>
                    <a:cs typeface="Arial" panose="020B0604020202020204" pitchFamily="34" charset="0"/>
                  </a:rPr>
                  <a:t>out </a:t>
                </a:r>
                <a14:m>
                  <m:oMath xmlns:m="http://schemas.openxmlformats.org/officeDocument/2006/math">
                    <m:acc>
                      <m:accPr>
                        <m:chr m:val="⃗"/>
                        <m:ctrlPr>
                          <a:rPr lang="en-US" sz="2130" b="1" i="1" dirty="0">
                            <a:latin typeface="Cambria Math" panose="02040503050406030204" pitchFamily="18" charset="0"/>
                          </a:rPr>
                        </m:ctrlPr>
                      </m:accPr>
                      <m:e>
                        <m:r>
                          <a:rPr lang="en-US" sz="2130" b="1" i="0" dirty="0" smtClean="0">
                            <a:latin typeface="Cambria Math" panose="02040503050406030204" pitchFamily="18" charset="0"/>
                          </a:rPr>
                          <m:t>𝐏𝐐</m:t>
                        </m:r>
                      </m:e>
                    </m:acc>
                  </m:oMath>
                </a14:m>
                <a:r>
                  <a:rPr lang="en-US" sz="2130" dirty="0" smtClean="0">
                    <a:latin typeface="Arial" panose="020B060402020202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79512" y="1219399"/>
                <a:ext cx="5249758" cy="5257593"/>
              </a:xfrm>
              <a:prstGeom prst="rect">
                <a:avLst/>
              </a:prstGeom>
              <a:blipFill rotWithShape="0">
                <a:blip r:embed="rId4"/>
                <a:stretch>
                  <a:fillRect l="-1160" t="-696" r="-232" b="-1392"/>
                </a:stretch>
              </a:blipFill>
            </p:spPr>
            <p:txBody>
              <a:bodyPr/>
              <a:lstStyle/>
              <a:p>
                <a:r>
                  <a:rPr lang="en-US">
                    <a:noFill/>
                  </a:rPr>
                  <a:t> </a:t>
                </a:r>
              </a:p>
            </p:txBody>
          </p:sp>
        </mc:Fallback>
      </mc:AlternateContent>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03105" y="1231355"/>
            <a:ext cx="2567751" cy="1514313"/>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flipH="1">
                <a:off x="2915816" y="5850096"/>
                <a:ext cx="5869046" cy="74725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Q7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Plot </a:t>
                </a:r>
                <a:r>
                  <a:rPr lang="en-US" sz="2000" dirty="0">
                    <a:solidFill>
                      <a:schemeClr val="tx1"/>
                    </a:solidFill>
                    <a:latin typeface="Arial" panose="020B0604020202020204" pitchFamily="34" charset="0"/>
                    <a:cs typeface="Arial" panose="020B0604020202020204" pitchFamily="34" charset="0"/>
                  </a:rPr>
                  <a:t>0(0,0), </a:t>
                </a:r>
                <a:r>
                  <a:rPr lang="en-US" sz="2000" dirty="0" smtClean="0">
                    <a:solidFill>
                      <a:schemeClr val="tx1"/>
                    </a:solidFill>
                    <a:latin typeface="Arial" panose="020B0604020202020204" pitchFamily="34" charset="0"/>
                    <a:cs typeface="Arial" panose="020B0604020202020204" pitchFamily="34" charset="0"/>
                  </a:rPr>
                  <a:t>P and </a:t>
                </a:r>
                <a:r>
                  <a:rPr lang="en-US" sz="2000" dirty="0">
                    <a:solidFill>
                      <a:schemeClr val="tx1"/>
                    </a:solidFill>
                    <a:latin typeface="Arial" panose="020B0604020202020204" pitchFamily="34" charset="0"/>
                    <a:cs typeface="Arial" panose="020B0604020202020204" pitchFamily="34" charset="0"/>
                  </a:rPr>
                  <a:t>Q on a coordinate </a:t>
                </a:r>
                <a:r>
                  <a:rPr lang="en-US" sz="2000" dirty="0" smtClean="0">
                    <a:solidFill>
                      <a:schemeClr val="tx1"/>
                    </a:solidFill>
                    <a:latin typeface="Arial" panose="020B0604020202020204" pitchFamily="34" charset="0"/>
                    <a:cs typeface="Arial" panose="020B0604020202020204" pitchFamily="34" charset="0"/>
                  </a:rPr>
                  <a:t>grid. </a:t>
                </a:r>
                <a14:m>
                  <m:oMath xmlns:m="http://schemas.openxmlformats.org/officeDocument/2006/math">
                    <m:acc>
                      <m:accPr>
                        <m:chr m:val="⃗"/>
                        <m:ctrlPr>
                          <a:rPr lang="en-US" sz="2000" b="1" i="1" dirty="0" smtClean="0">
                            <a:solidFill>
                              <a:schemeClr val="tx1"/>
                            </a:solidFill>
                            <a:latin typeface="Cambria Math" panose="02040503050406030204" pitchFamily="18" charset="0"/>
                          </a:rPr>
                        </m:ctrlPr>
                      </m:accPr>
                      <m:e>
                        <m:r>
                          <a:rPr lang="en-US" sz="2000" b="1" i="0" dirty="0" smtClean="0">
                            <a:solidFill>
                              <a:schemeClr val="tx1"/>
                            </a:solidFill>
                            <a:latin typeface="Cambria Math" panose="02040503050406030204" pitchFamily="18" charset="0"/>
                          </a:rPr>
                          <m:t>𝐎𝐏</m:t>
                        </m:r>
                      </m:e>
                    </m:acc>
                  </m:oMath>
                </a14:m>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is the vector that translates </a:t>
                </a:r>
                <a:r>
                  <a:rPr lang="en-US" sz="2000" dirty="0" smtClean="0">
                    <a:solidFill>
                      <a:schemeClr val="tx1"/>
                    </a:solidFill>
                    <a:latin typeface="Arial" panose="020B0604020202020204" pitchFamily="34" charset="0"/>
                    <a:cs typeface="Arial" panose="020B0604020202020204" pitchFamily="34" charset="0"/>
                  </a:rPr>
                  <a:t>O </a:t>
                </a:r>
                <a:r>
                  <a:rPr lang="en-US" sz="2000" dirty="0">
                    <a:solidFill>
                      <a:schemeClr val="tx1"/>
                    </a:solidFill>
                    <a:latin typeface="Arial" panose="020B0604020202020204" pitchFamily="34" charset="0"/>
                    <a:cs typeface="Arial" panose="020B0604020202020204" pitchFamily="34" charset="0"/>
                  </a:rPr>
                  <a:t>to P.</a:t>
                </a:r>
              </a:p>
            </p:txBody>
          </p:sp>
        </mc:Choice>
        <mc:Fallback xmlns="">
          <p:sp>
            <p:nvSpPr>
              <p:cNvPr id="10" name="Rectangle 9"/>
              <p:cNvSpPr>
                <a:spLocks noRot="1" noChangeAspect="1" noMove="1" noResize="1" noEditPoints="1" noAdjustHandles="1" noChangeArrowheads="1" noChangeShapeType="1" noTextEdit="1"/>
              </p:cNvSpPr>
              <p:nvPr/>
            </p:nvSpPr>
            <p:spPr>
              <a:xfrm flipH="1">
                <a:off x="2915816" y="5850096"/>
                <a:ext cx="5869046" cy="747256"/>
              </a:xfrm>
              <a:prstGeom prst="rect">
                <a:avLst/>
              </a:prstGeom>
              <a:blipFill rotWithShape="0">
                <a:blip r:embed="rId7"/>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510116993"/>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179512" y="1219399"/>
                <a:ext cx="5249758" cy="5318059"/>
              </a:xfrm>
              <a:prstGeom prst="rect">
                <a:avLst/>
              </a:prstGeom>
            </p:spPr>
            <p:txBody>
              <a:bodyPr wrap="square">
                <a:spAutoFit/>
              </a:bodyPr>
              <a:lstStyle/>
              <a:p>
                <a:pPr marL="465138" indent="-465138">
                  <a:buClr>
                    <a:srgbClr val="C00000"/>
                  </a:buClr>
                  <a:buFont typeface="+mj-lt"/>
                  <a:buAutoNum type="arabicPeriod" startAt="8"/>
                  <a:tabLst>
                    <a:tab pos="2519363" algn="l"/>
                  </a:tabLst>
                </a:pPr>
                <a:r>
                  <a:rPr lang="en-US" sz="2800" dirty="0" smtClean="0">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is the point (4,1), B is the point (8,4) and C is the point (20,13). </a:t>
                </a: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9363" algn="l"/>
                  </a:tabLst>
                </a:pPr>
                <a:r>
                  <a:rPr lang="en-US" sz="2800" dirty="0" smtClean="0">
                    <a:latin typeface="Arial" panose="020B0604020202020204" pitchFamily="34" charset="0"/>
                    <a:cs typeface="Arial" panose="020B0604020202020204" pitchFamily="34" charset="0"/>
                  </a:rPr>
                  <a:t>Find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𝐀𝐁</m:t>
                        </m:r>
                      </m:e>
                    </m:acc>
                  </m:oMath>
                </a14:m>
                <a:r>
                  <a:rPr lang="en-US" sz="28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sz="2800" b="1" i="1" dirty="0">
                            <a:latin typeface="Cambria Math" panose="02040503050406030204" pitchFamily="18" charset="0"/>
                          </a:rPr>
                        </m:ctrlPr>
                      </m:accPr>
                      <m:e>
                        <m:r>
                          <a:rPr lang="en-US" sz="2800" b="1" i="0" dirty="0" smtClean="0">
                            <a:latin typeface="Cambria Math" panose="02040503050406030204" pitchFamily="18" charset="0"/>
                          </a:rPr>
                          <m:t>𝐁𝐂</m:t>
                        </m:r>
                      </m:e>
                    </m:acc>
                  </m:oMath>
                </a14:m>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9363" algn="l"/>
                  </a:tabLst>
                </a:pPr>
                <a:r>
                  <a:rPr lang="en-US" sz="2800" dirty="0" smtClean="0">
                    <a:latin typeface="Arial" panose="020B0604020202020204" pitchFamily="34" charset="0"/>
                    <a:cs typeface="Arial" panose="020B0604020202020204" pitchFamily="34" charset="0"/>
                  </a:rPr>
                  <a:t>Show </a:t>
                </a:r>
                <a:r>
                  <a:rPr lang="en-US" sz="2800" dirty="0">
                    <a:latin typeface="Arial" panose="020B0604020202020204" pitchFamily="34" charset="0"/>
                    <a:cs typeface="Arial" panose="020B0604020202020204" pitchFamily="34" charset="0"/>
                  </a:rPr>
                  <a:t>that AB and BC are parallel, </a:t>
                </a: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519363" algn="l"/>
                  </a:tabLst>
                </a:pPr>
                <a:r>
                  <a:rPr lang="en-US" sz="2800" dirty="0" smtClean="0">
                    <a:latin typeface="Arial" panose="020B0604020202020204" pitchFamily="34" charset="0"/>
                    <a:cs typeface="Arial" panose="020B0604020202020204" pitchFamily="34" charset="0"/>
                  </a:rPr>
                  <a:t>Copy </a:t>
                </a:r>
                <a:r>
                  <a:rPr lang="en-US" sz="2800" dirty="0">
                    <a:latin typeface="Arial" panose="020B0604020202020204" pitchFamily="34" charset="0"/>
                    <a:cs typeface="Arial" panose="020B0604020202020204" pitchFamily="34" charset="0"/>
                  </a:rPr>
                  <a:t>and </a:t>
                </a:r>
                <a:r>
                  <a:rPr lang="en-US" sz="2800" dirty="0" smtClean="0">
                    <a:latin typeface="Arial" panose="020B0604020202020204" pitchFamily="34" charset="0"/>
                    <a:cs typeface="Arial" panose="020B0604020202020204" pitchFamily="34" charset="0"/>
                  </a:rPr>
                  <a:t>complete:</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AB </a:t>
                </a:r>
                <a:r>
                  <a:rPr lang="en-US" sz="2800" dirty="0">
                    <a:latin typeface="Arial" panose="020B0604020202020204" pitchFamily="34" charset="0"/>
                    <a:cs typeface="Arial" panose="020B0604020202020204" pitchFamily="34" charset="0"/>
                  </a:rPr>
                  <a:t>and BC </a:t>
                </a:r>
                <a:r>
                  <a:rPr lang="en-US" sz="2800" dirty="0" smtClean="0">
                    <a:latin typeface="Arial" panose="020B0604020202020204" pitchFamily="34" charset="0"/>
                    <a:cs typeface="Arial" panose="020B0604020202020204" pitchFamily="34" charset="0"/>
                  </a:rPr>
                  <a:t>are ________ and </a:t>
                </a:r>
                <a:r>
                  <a:rPr lang="en-US" sz="2800" dirty="0">
                    <a:latin typeface="Arial" panose="020B0604020202020204" pitchFamily="34" charset="0"/>
                    <a:cs typeface="Arial" panose="020B0604020202020204" pitchFamily="34" charset="0"/>
                  </a:rPr>
                  <a:t>both pass through the </a:t>
                </a:r>
                <a:r>
                  <a:rPr lang="en-US" sz="2800" dirty="0" smtClean="0">
                    <a:latin typeface="Arial" panose="020B0604020202020204" pitchFamily="34" charset="0"/>
                    <a:cs typeface="Arial" panose="020B0604020202020204" pitchFamily="34" charset="0"/>
                  </a:rPr>
                  <a:t>point _____. So</a:t>
                </a:r>
                <a:r>
                  <a:rPr lang="en-US" sz="2800" dirty="0">
                    <a:latin typeface="Arial" panose="020B0604020202020204" pitchFamily="34" charset="0"/>
                    <a:cs typeface="Arial" panose="020B0604020202020204" pitchFamily="34" charset="0"/>
                  </a:rPr>
                  <a:t>, ABC is </a:t>
                </a:r>
                <a:r>
                  <a:rPr lang="en-US" sz="2800" dirty="0" smtClean="0">
                    <a:latin typeface="Arial" panose="020B0604020202020204" pitchFamily="34" charset="0"/>
                    <a:cs typeface="Arial" panose="020B0604020202020204" pitchFamily="34" charset="0"/>
                  </a:rPr>
                  <a:t>a __________ line </a:t>
                </a:r>
                <a:r>
                  <a:rPr lang="en-US" sz="2800" dirty="0">
                    <a:latin typeface="Arial" panose="020B0604020202020204" pitchFamily="34" charset="0"/>
                    <a:cs typeface="Arial" panose="020B0604020202020204" pitchFamily="34" charset="0"/>
                  </a:rPr>
                  <a:t>and A, B, C are collinear.</a:t>
                </a:r>
                <a:endParaRPr lang="en-US" sz="2800" dirty="0" smtClean="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9512" y="1219399"/>
                <a:ext cx="5249758" cy="5318059"/>
              </a:xfrm>
              <a:prstGeom prst="rect">
                <a:avLst/>
              </a:prstGeom>
              <a:blipFill rotWithShape="0">
                <a:blip r:embed="rId4"/>
                <a:stretch>
                  <a:fillRect l="-2088" t="-1147" r="-3480" b="-2294"/>
                </a:stretch>
              </a:blipFill>
            </p:spPr>
            <p:txBody>
              <a:bodyPr/>
              <a:lstStyle/>
              <a:p>
                <a:r>
                  <a:rPr lang="en-US">
                    <a:noFill/>
                  </a:rPr>
                  <a:t> </a:t>
                </a:r>
              </a:p>
            </p:txBody>
          </p:sp>
        </mc:Fallback>
      </mc:AlternateContent>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029855906"/>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179512" y="1219399"/>
                <a:ext cx="5249758" cy="4254113"/>
              </a:xfrm>
              <a:prstGeom prst="rect">
                <a:avLst/>
              </a:prstGeom>
            </p:spPr>
            <p:txBody>
              <a:bodyPr wrap="square">
                <a:spAutoFit/>
              </a:bodyPr>
              <a:lstStyle/>
              <a:p>
                <a:pPr marL="396875" indent="-396875">
                  <a:buClr>
                    <a:srgbClr val="C00000"/>
                  </a:buClr>
                  <a:buFont typeface="+mj-lt"/>
                  <a:buAutoNum type="arabicPeriod" startAt="9"/>
                  <a:tabLst>
                    <a:tab pos="2519363" algn="l"/>
                  </a:tabLst>
                </a:pPr>
                <a:r>
                  <a:rPr lang="en-US" sz="2300" dirty="0" smtClean="0">
                    <a:latin typeface="Arial" panose="020B0604020202020204" pitchFamily="34" charset="0"/>
                    <a:cs typeface="Arial" panose="020B0604020202020204" pitchFamily="34" charset="0"/>
                  </a:rPr>
                  <a:t>OAB is a triangle.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C is the midpoint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of OA. D is the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midpoint of AB.</a:t>
                </a:r>
                <a:r>
                  <a:rPr lang="en-US" sz="2300" dirty="0">
                    <a:latin typeface="Arial" panose="020B0604020202020204" pitchFamily="34" charset="0"/>
                    <a:cs typeface="Arial" panose="020B0604020202020204" pitchFamily="34" charset="0"/>
                  </a:rPr>
                  <a:t/>
                </a:r>
                <a:br>
                  <a:rPr lang="en-US" sz="2300" dirty="0">
                    <a:latin typeface="Arial" panose="020B0604020202020204" pitchFamily="34" charset="0"/>
                    <a:cs typeface="Arial" panose="020B0604020202020204" pitchFamily="34" charset="0"/>
                  </a:rPr>
                </a:b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𝐎𝐀</m:t>
                        </m:r>
                      </m:e>
                    </m:acc>
                  </m:oMath>
                </a14:m>
                <a:r>
                  <a:rPr lang="en-US" sz="2300" dirty="0">
                    <a:latin typeface="Arial" panose="020B0604020202020204" pitchFamily="34" charset="0"/>
                    <a:cs typeface="Arial" panose="020B0604020202020204" pitchFamily="34" charset="0"/>
                  </a:rPr>
                  <a:t> = </a:t>
                </a:r>
                <a:r>
                  <a:rPr lang="en-US" sz="2300" b="1" dirty="0" smtClean="0">
                    <a:latin typeface="Arial" panose="020B0604020202020204" pitchFamily="34" charset="0"/>
                    <a:cs typeface="Arial" panose="020B0604020202020204" pitchFamily="34" charset="0"/>
                  </a:rPr>
                  <a:t>a</a:t>
                </a:r>
                <a:r>
                  <a:rPr lang="en-US" sz="2300" dirty="0" smtClean="0">
                    <a:latin typeface="Arial" panose="020B0604020202020204" pitchFamily="34" charset="0"/>
                    <a:cs typeface="Arial" panose="020B0604020202020204" pitchFamily="34" charset="0"/>
                  </a:rPr>
                  <a:t> and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𝐎𝐁</m:t>
                        </m:r>
                      </m:e>
                    </m:acc>
                  </m:oMath>
                </a14:m>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b</a:t>
                </a:r>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pPr marL="862013" lvl="1" indent="-449263">
                  <a:buClr>
                    <a:srgbClr val="C00000"/>
                  </a:buClr>
                  <a:buFont typeface="+mj-lt"/>
                  <a:buAutoNum type="alphaLcPeriod"/>
                  <a:tabLst>
                    <a:tab pos="2519363" algn="l"/>
                  </a:tabLst>
                </a:pPr>
                <a:r>
                  <a:rPr lang="en-US" sz="2300" dirty="0" smtClean="0">
                    <a:latin typeface="Arial" panose="020B0604020202020204" pitchFamily="34" charset="0"/>
                    <a:cs typeface="Arial" panose="020B0604020202020204" pitchFamily="34" charset="0"/>
                  </a:rPr>
                  <a:t>Write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𝐎𝐂</m:t>
                        </m:r>
                      </m:e>
                    </m:acc>
                  </m:oMath>
                </a14:m>
                <a:r>
                  <a:rPr lang="en-US" sz="2300" dirty="0">
                    <a:latin typeface="Arial" panose="020B0604020202020204" pitchFamily="34" charset="0"/>
                    <a:cs typeface="Arial" panose="020B0604020202020204" pitchFamily="34" charset="0"/>
                  </a:rPr>
                  <a:t> in terms of </a:t>
                </a:r>
                <a:r>
                  <a:rPr lang="en-US" sz="2300" b="1" dirty="0">
                    <a:latin typeface="Arial" panose="020B0604020202020204" pitchFamily="34" charset="0"/>
                    <a:cs typeface="Arial" panose="020B0604020202020204" pitchFamily="34" charset="0"/>
                  </a:rPr>
                  <a:t>a</a:t>
                </a:r>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pPr marL="862013" lvl="1" indent="-449263">
                  <a:buClr>
                    <a:srgbClr val="C00000"/>
                  </a:buClr>
                  <a:buFont typeface="+mj-lt"/>
                  <a:buAutoNum type="alphaLcPeriod"/>
                  <a:tabLst>
                    <a:tab pos="2519363" algn="l"/>
                  </a:tabLst>
                </a:pPr>
                <a:r>
                  <a:rPr lang="en-US" sz="2300" dirty="0" smtClean="0">
                    <a:latin typeface="Arial" panose="020B0604020202020204" pitchFamily="34" charset="0"/>
                    <a:cs typeface="Arial" panose="020B0604020202020204" pitchFamily="34" charset="0"/>
                  </a:rPr>
                  <a:t>Find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𝐁𝐀</m:t>
                        </m:r>
                      </m:e>
                    </m:acc>
                  </m:oMath>
                </a14:m>
                <a:r>
                  <a:rPr lang="en-US" sz="2300" dirty="0">
                    <a:latin typeface="Arial" panose="020B0604020202020204" pitchFamily="34" charset="0"/>
                    <a:cs typeface="Arial" panose="020B0604020202020204" pitchFamily="34" charset="0"/>
                  </a:rPr>
                  <a:t> in terms of </a:t>
                </a:r>
                <a:r>
                  <a:rPr lang="en-US" sz="2300" b="1" dirty="0">
                    <a:latin typeface="Arial" panose="020B0604020202020204" pitchFamily="34" charset="0"/>
                    <a:cs typeface="Arial" panose="020B0604020202020204" pitchFamily="34" charset="0"/>
                  </a:rPr>
                  <a:t>a</a:t>
                </a:r>
                <a:r>
                  <a:rPr lang="en-US" sz="2300" dirty="0">
                    <a:latin typeface="Arial" panose="020B0604020202020204" pitchFamily="34" charset="0"/>
                    <a:cs typeface="Arial" panose="020B0604020202020204" pitchFamily="34" charset="0"/>
                  </a:rPr>
                  <a:t> and </a:t>
                </a:r>
                <a:r>
                  <a:rPr lang="en-US" sz="2300" b="1" dirty="0">
                    <a:latin typeface="Arial" panose="020B0604020202020204" pitchFamily="34" charset="0"/>
                    <a:cs typeface="Arial" panose="020B0604020202020204" pitchFamily="34" charset="0"/>
                  </a:rPr>
                  <a:t>b</a:t>
                </a:r>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pPr marL="862013" lvl="1" indent="-449263">
                  <a:buClr>
                    <a:srgbClr val="C00000"/>
                  </a:buClr>
                  <a:buFont typeface="+mj-lt"/>
                  <a:buAutoNum type="alphaLcPeriod"/>
                  <a:tabLst>
                    <a:tab pos="2519363" algn="l"/>
                  </a:tabLst>
                </a:pPr>
                <a:r>
                  <a:rPr lang="en-US" sz="2300" dirty="0" smtClean="0">
                    <a:latin typeface="Arial" panose="020B0604020202020204" pitchFamily="34" charset="0"/>
                    <a:cs typeface="Arial" panose="020B0604020202020204" pitchFamily="34" charset="0"/>
                  </a:rPr>
                  <a:t>Find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𝐁</m:t>
                        </m:r>
                        <m:r>
                          <a:rPr lang="en-US" sz="2300" b="1" dirty="0">
                            <a:latin typeface="Cambria Math" panose="02040503050406030204" pitchFamily="18" charset="0"/>
                          </a:rPr>
                          <m:t>𝐃</m:t>
                        </m:r>
                      </m:e>
                    </m:acc>
                  </m:oMath>
                </a14:m>
                <a:r>
                  <a:rPr lang="en-US" sz="2300" dirty="0">
                    <a:latin typeface="Arial" panose="020B0604020202020204" pitchFamily="34" charset="0"/>
                    <a:cs typeface="Arial" panose="020B0604020202020204" pitchFamily="34" charset="0"/>
                  </a:rPr>
                  <a:t> in terms of </a:t>
                </a:r>
                <a:r>
                  <a:rPr lang="en-US" sz="2300" b="1" dirty="0">
                    <a:latin typeface="Arial" panose="020B0604020202020204" pitchFamily="34" charset="0"/>
                    <a:cs typeface="Arial" panose="020B0604020202020204" pitchFamily="34" charset="0"/>
                  </a:rPr>
                  <a:t>a</a:t>
                </a:r>
                <a:r>
                  <a:rPr lang="en-US" sz="2300" dirty="0">
                    <a:latin typeface="Arial" panose="020B0604020202020204" pitchFamily="34" charset="0"/>
                    <a:cs typeface="Arial" panose="020B0604020202020204" pitchFamily="34" charset="0"/>
                  </a:rPr>
                  <a:t> and </a:t>
                </a:r>
                <a:r>
                  <a:rPr lang="en-US" sz="2300" b="1" dirty="0">
                    <a:latin typeface="Arial" panose="020B0604020202020204" pitchFamily="34" charset="0"/>
                    <a:cs typeface="Arial" panose="020B0604020202020204" pitchFamily="34" charset="0"/>
                  </a:rPr>
                  <a:t>b</a:t>
                </a:r>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pPr marL="862013" lvl="1" indent="-449263">
                  <a:buClr>
                    <a:srgbClr val="C00000"/>
                  </a:buClr>
                  <a:buFont typeface="+mj-lt"/>
                  <a:buAutoNum type="alphaLcPeriod"/>
                  <a:tabLst>
                    <a:tab pos="2519363" algn="l"/>
                  </a:tabLst>
                </a:pPr>
                <a:r>
                  <a:rPr lang="en-US" sz="2300" dirty="0" smtClean="0">
                    <a:latin typeface="Arial" panose="020B0604020202020204" pitchFamily="34" charset="0"/>
                    <a:cs typeface="Arial" panose="020B0604020202020204" pitchFamily="34" charset="0"/>
                  </a:rPr>
                  <a:t>Find </a:t>
                </a:r>
                <a14:m>
                  <m:oMath xmlns:m="http://schemas.openxmlformats.org/officeDocument/2006/math">
                    <m:acc>
                      <m:accPr>
                        <m:chr m:val="⃗"/>
                        <m:ctrlPr>
                          <a:rPr lang="en-US" sz="2300" b="1" i="1" dirty="0">
                            <a:latin typeface="Cambria Math" panose="02040503050406030204" pitchFamily="18" charset="0"/>
                          </a:rPr>
                        </m:ctrlPr>
                      </m:accPr>
                      <m:e>
                        <m:r>
                          <a:rPr lang="en-US" sz="2300" b="1" i="0" dirty="0" smtClean="0">
                            <a:latin typeface="Cambria Math" panose="02040503050406030204" pitchFamily="18" charset="0"/>
                          </a:rPr>
                          <m:t>𝐎</m:t>
                        </m:r>
                        <m:r>
                          <a:rPr lang="en-US" sz="2300" b="1" dirty="0">
                            <a:latin typeface="Cambria Math" panose="02040503050406030204" pitchFamily="18" charset="0"/>
                          </a:rPr>
                          <m:t>𝐃</m:t>
                        </m:r>
                      </m:e>
                    </m:acc>
                  </m:oMath>
                </a14:m>
                <a:r>
                  <a:rPr lang="en-US" sz="2300" dirty="0">
                    <a:latin typeface="Arial" panose="020B0604020202020204" pitchFamily="34" charset="0"/>
                    <a:cs typeface="Arial" panose="020B0604020202020204" pitchFamily="34" charset="0"/>
                  </a:rPr>
                  <a:t> in terms of </a:t>
                </a:r>
                <a:r>
                  <a:rPr lang="en-US" sz="2300" b="1" dirty="0">
                    <a:latin typeface="Arial" panose="020B0604020202020204" pitchFamily="34" charset="0"/>
                    <a:cs typeface="Arial" panose="020B0604020202020204" pitchFamily="34" charset="0"/>
                  </a:rPr>
                  <a:t>a</a:t>
                </a:r>
                <a:r>
                  <a:rPr lang="en-US" sz="2300" dirty="0">
                    <a:latin typeface="Arial" panose="020B0604020202020204" pitchFamily="34" charset="0"/>
                    <a:cs typeface="Arial" panose="020B0604020202020204" pitchFamily="34" charset="0"/>
                  </a:rPr>
                  <a:t> and </a:t>
                </a:r>
                <a:r>
                  <a:rPr lang="en-US" sz="2300" b="1" dirty="0">
                    <a:latin typeface="Arial" panose="020B0604020202020204" pitchFamily="34" charset="0"/>
                    <a:cs typeface="Arial" panose="020B0604020202020204" pitchFamily="34" charset="0"/>
                  </a:rPr>
                  <a:t>b</a:t>
                </a:r>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pPr marL="862013" lvl="1" indent="-449263">
                  <a:buClr>
                    <a:srgbClr val="C00000"/>
                  </a:buClr>
                  <a:buFont typeface="+mj-lt"/>
                  <a:buAutoNum type="alphaLcPeriod"/>
                  <a:tabLst>
                    <a:tab pos="2519363" algn="l"/>
                  </a:tabLst>
                </a:pPr>
                <a:r>
                  <a:rPr lang="en-US" sz="2300" dirty="0" smtClean="0">
                    <a:latin typeface="Arial" panose="020B0604020202020204" pitchFamily="34" charset="0"/>
                    <a:cs typeface="Arial" panose="020B0604020202020204" pitchFamily="34" charset="0"/>
                  </a:rPr>
                  <a:t>Find </a:t>
                </a:r>
                <a14:m>
                  <m:oMath xmlns:m="http://schemas.openxmlformats.org/officeDocument/2006/math">
                    <m:acc>
                      <m:accPr>
                        <m:chr m:val="⃗"/>
                        <m:ctrlPr>
                          <a:rPr lang="en-US" sz="2300" b="1" i="1" dirty="0">
                            <a:latin typeface="Cambria Math" panose="02040503050406030204" pitchFamily="18" charset="0"/>
                          </a:rPr>
                        </m:ctrlPr>
                      </m:accPr>
                      <m:e>
                        <m:r>
                          <a:rPr lang="en-US" sz="2300" b="1" dirty="0">
                            <a:latin typeface="Cambria Math" panose="02040503050406030204" pitchFamily="18" charset="0"/>
                          </a:rPr>
                          <m:t>𝐂𝐃</m:t>
                        </m:r>
                      </m:e>
                    </m:acc>
                  </m:oMath>
                </a14:m>
                <a:r>
                  <a:rPr lang="en-US" sz="2300" dirty="0">
                    <a:latin typeface="Arial" panose="020B0604020202020204" pitchFamily="34" charset="0"/>
                    <a:cs typeface="Arial" panose="020B0604020202020204" pitchFamily="34" charset="0"/>
                  </a:rPr>
                  <a:t> in terms of </a:t>
                </a:r>
                <a:r>
                  <a:rPr lang="en-US" sz="2300" b="1" dirty="0">
                    <a:latin typeface="Arial" panose="020B0604020202020204" pitchFamily="34" charset="0"/>
                    <a:cs typeface="Arial" panose="020B0604020202020204" pitchFamily="34" charset="0"/>
                  </a:rPr>
                  <a:t>a</a:t>
                </a:r>
                <a:r>
                  <a:rPr lang="en-US" sz="2300" dirty="0">
                    <a:latin typeface="Arial" panose="020B0604020202020204" pitchFamily="34" charset="0"/>
                    <a:cs typeface="Arial" panose="020B0604020202020204" pitchFamily="34" charset="0"/>
                  </a:rPr>
                  <a:t> and </a:t>
                </a:r>
                <a:r>
                  <a:rPr lang="en-US" sz="2300" b="1" dirty="0">
                    <a:latin typeface="Arial" panose="020B0604020202020204" pitchFamily="34" charset="0"/>
                    <a:cs typeface="Arial" panose="020B0604020202020204" pitchFamily="34" charset="0"/>
                  </a:rPr>
                  <a:t>b</a:t>
                </a:r>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pPr marL="862013" lvl="1" indent="-449263">
                  <a:buClr>
                    <a:srgbClr val="C00000"/>
                  </a:buClr>
                  <a:buFont typeface="+mj-lt"/>
                  <a:buAutoNum type="alphaLcPeriod"/>
                  <a:tabLst>
                    <a:tab pos="2519363" algn="l"/>
                  </a:tabLst>
                </a:pPr>
                <a:r>
                  <a:rPr lang="en-US" sz="2300" dirty="0" smtClean="0">
                    <a:latin typeface="Arial" panose="020B0604020202020204" pitchFamily="34" charset="0"/>
                    <a:cs typeface="Arial" panose="020B0604020202020204" pitchFamily="34" charset="0"/>
                  </a:rPr>
                  <a:t>Show </a:t>
                </a:r>
                <a:r>
                  <a:rPr lang="en-US" sz="2300" dirty="0">
                    <a:latin typeface="Arial" panose="020B0604020202020204" pitchFamily="34" charset="0"/>
                    <a:cs typeface="Arial" panose="020B0604020202020204" pitchFamily="34" charset="0"/>
                  </a:rPr>
                  <a:t>that CD is parallel to OB.</a:t>
                </a:r>
              </a:p>
            </p:txBody>
          </p:sp>
        </mc:Choice>
        <mc:Fallback xmlns="">
          <p:sp>
            <p:nvSpPr>
              <p:cNvPr id="7" name="Rectangle 6"/>
              <p:cNvSpPr>
                <a:spLocks noRot="1" noChangeAspect="1" noMove="1" noResize="1" noEditPoints="1" noAdjustHandles="1" noChangeArrowheads="1" noChangeShapeType="1" noTextEdit="1"/>
              </p:cNvSpPr>
              <p:nvPr/>
            </p:nvSpPr>
            <p:spPr>
              <a:xfrm>
                <a:off x="179512" y="1219399"/>
                <a:ext cx="5249758" cy="4254113"/>
              </a:xfrm>
              <a:prstGeom prst="rect">
                <a:avLst/>
              </a:prstGeom>
              <a:blipFill rotWithShape="0">
                <a:blip r:embed="rId4"/>
                <a:stretch>
                  <a:fillRect l="-1392" t="-1003" b="-2149"/>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19872" y="1250783"/>
            <a:ext cx="2079615" cy="1890185"/>
          </a:xfrm>
          <a:prstGeom prst="rect">
            <a:avLst/>
          </a:prstGeom>
        </p:spPr>
      </p:pic>
      <p:sp>
        <p:nvSpPr>
          <p:cNvPr id="9" name="Rectangle 8"/>
          <p:cNvSpPr/>
          <p:nvPr/>
        </p:nvSpPr>
        <p:spPr>
          <a:xfrm flipH="1">
            <a:off x="493876" y="5567172"/>
            <a:ext cx="2637965" cy="1015663"/>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Q9b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Trace around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the diagram.</a:t>
            </a:r>
            <a:endParaRPr lang="en-US" sz="28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73335" y="5639180"/>
            <a:ext cx="786498" cy="879027"/>
          </a:xfrm>
          <a:prstGeom prst="rect">
            <a:avLst/>
          </a:prstGeom>
        </p:spPr>
      </p:pic>
      <p:sp>
        <p:nvSpPr>
          <p:cNvPr id="11" name="Rectangle 10"/>
          <p:cNvSpPr/>
          <p:nvPr/>
        </p:nvSpPr>
        <p:spPr>
          <a:xfrm flipH="1">
            <a:off x="3203847" y="5552653"/>
            <a:ext cx="2016225" cy="1044699"/>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Q9c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BD =     BA</a:t>
            </a:r>
            <a:endParaRPr lang="en-US" sz="32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974015" y="5952357"/>
                <a:ext cx="453970" cy="622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cs typeface="Arial" panose="020B0604020202020204" pitchFamily="34" charset="0"/>
                            </a:rPr>
                          </m:ctrlPr>
                        </m:fPr>
                        <m:num>
                          <m:r>
                            <a:rPr lang="en-US" i="1" smtClean="0">
                              <a:latin typeface="Cambria Math" panose="02040503050406030204" pitchFamily="18" charset="0"/>
                              <a:cs typeface="Arial" panose="020B0604020202020204" pitchFamily="34" charset="0"/>
                              <a:sym typeface="Wingdings" panose="05000000000000000000" pitchFamily="2" charset="2"/>
                            </a:rPr>
                            <m:t></m:t>
                          </m:r>
                        </m:num>
                        <m:den>
                          <m:r>
                            <a:rPr lang="en-US" i="1">
                              <a:latin typeface="Cambria Math" panose="02040503050406030204" pitchFamily="18" charset="0"/>
                              <a:cs typeface="Arial" panose="020B0604020202020204" pitchFamily="34" charset="0"/>
                              <a:sym typeface="Wingdings" panose="05000000000000000000" pitchFamily="2" charset="2"/>
                            </a:rPr>
                            <m:t></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974015" y="5952357"/>
                <a:ext cx="453970" cy="622927"/>
              </a:xfrm>
              <a:prstGeom prst="rect">
                <a:avLst/>
              </a:prstGeom>
              <a:blipFill rotWithShape="0">
                <a:blip r:embed="rId7"/>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34544417"/>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86652"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579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dirty="0"/>
              <a:t>18 – </a:t>
            </a:r>
            <a:r>
              <a:rPr lang="en-GB" dirty="0" smtClean="0"/>
              <a:t>Strengthen</a:t>
            </a:r>
            <a:endParaRPr lang="en-GB" sz="4000" b="1" dirty="0" smtClean="0"/>
          </a:p>
        </p:txBody>
      </p:sp>
      <mc:AlternateContent xmlns:mc="http://schemas.openxmlformats.org/markup-compatibility/2006" xmlns:a14="http://schemas.microsoft.com/office/drawing/2010/main">
        <mc:Choice Requires="a14">
          <p:sp>
            <p:nvSpPr>
              <p:cNvPr id="7" name="Rectangle 6"/>
              <p:cNvSpPr/>
              <p:nvPr/>
            </p:nvSpPr>
            <p:spPr>
              <a:xfrm>
                <a:off x="179512" y="1219399"/>
                <a:ext cx="5249758" cy="5313249"/>
              </a:xfrm>
              <a:prstGeom prst="rect">
                <a:avLst/>
              </a:prstGeom>
            </p:spPr>
            <p:txBody>
              <a:bodyPr wrap="square">
                <a:spAutoFit/>
              </a:bodyPr>
              <a:lstStyle/>
              <a:p>
                <a:pPr marL="569913" indent="-569913">
                  <a:buClr>
                    <a:srgbClr val="C00000"/>
                  </a:buClr>
                  <a:buFont typeface="+mj-lt"/>
                  <a:buAutoNum type="arabicPeriod" startAt="10"/>
                  <a:tabLst>
                    <a:tab pos="2519363" algn="l"/>
                  </a:tabLst>
                </a:pPr>
                <a:r>
                  <a:rPr lang="en-US" sz="2600" b="1" dirty="0" smtClean="0">
                    <a:solidFill>
                      <a:srgbClr val="C00000"/>
                    </a:solidFill>
                    <a:latin typeface="Arial" panose="020B0604020202020204" pitchFamily="34" charset="0"/>
                    <a:cs typeface="Arial" panose="020B0604020202020204" pitchFamily="34" charset="0"/>
                  </a:rPr>
                  <a:t>Reasoning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𝐎𝐀</m:t>
                        </m:r>
                      </m:e>
                    </m:acc>
                  </m:oMath>
                </a14:m>
                <a:r>
                  <a:rPr lang="en-US" sz="2600" dirty="0">
                    <a:latin typeface="Arial" panose="020B0604020202020204" pitchFamily="34" charset="0"/>
                    <a:cs typeface="Arial" panose="020B0604020202020204" pitchFamily="34" charset="0"/>
                  </a:rPr>
                  <a:t> =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𝐎𝐁</m:t>
                        </m:r>
                      </m:e>
                    </m:acc>
                  </m:oMath>
                </a14:m>
                <a:r>
                  <a:rPr lang="en-US" sz="2600" dirty="0">
                    <a:latin typeface="Arial" panose="020B0604020202020204" pitchFamily="34" charset="0"/>
                    <a:cs typeface="Arial" panose="020B0604020202020204" pitchFamily="34" charset="0"/>
                  </a:rPr>
                  <a:t> = </a:t>
                </a:r>
                <a:r>
                  <a:rPr lang="en-US" sz="2600" b="1" dirty="0">
                    <a:latin typeface="Arial" panose="020B0604020202020204" pitchFamily="34" charset="0"/>
                    <a:cs typeface="Arial" panose="020B0604020202020204" pitchFamily="34" charset="0"/>
                  </a:rPr>
                  <a:t>b</a:t>
                </a:r>
                <a:r>
                  <a:rPr lang="en-US" sz="2600" dirty="0">
                    <a:latin typeface="Arial" panose="020B0604020202020204" pitchFamily="34" charset="0"/>
                    <a:cs typeface="Arial" panose="020B0604020202020204" pitchFamily="34" charset="0"/>
                  </a:rPr>
                  <a:t> and AP: PB = 3:2. </a:t>
                </a:r>
                <a:endParaRPr lang="en-US" sz="2600" dirty="0" smtClean="0">
                  <a:latin typeface="Arial" panose="020B0604020202020204" pitchFamily="34" charset="0"/>
                  <a:cs typeface="Arial" panose="020B0604020202020204" pitchFamily="34" charset="0"/>
                </a:endParaRPr>
              </a:p>
              <a:p>
                <a:pPr marL="1027113" lvl="1" indent="-446088">
                  <a:buClr>
                    <a:srgbClr val="C00000"/>
                  </a:buClr>
                  <a:buFont typeface="+mj-lt"/>
                  <a:buAutoNum type="alphaLcPeriod"/>
                  <a:tabLst>
                    <a:tab pos="2519363" algn="l"/>
                  </a:tabLst>
                </a:pPr>
                <a:r>
                  <a:rPr lang="en-US" sz="2600" dirty="0" smtClean="0">
                    <a:latin typeface="Arial" panose="020B0604020202020204" pitchFamily="34" charset="0"/>
                    <a:cs typeface="Arial" panose="020B0604020202020204" pitchFamily="34" charset="0"/>
                  </a:rPr>
                  <a:t>Copy </a:t>
                </a:r>
                <a:r>
                  <a:rPr lang="en-US" sz="2600" dirty="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complete</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AP </a:t>
                </a:r>
                <a:r>
                  <a:rPr lang="en-US" sz="2600" dirty="0">
                    <a:latin typeface="Arial" panose="020B0604020202020204" pitchFamily="34" charset="0"/>
                    <a:cs typeface="Arial" panose="020B0604020202020204" pitchFamily="34" charset="0"/>
                  </a:rPr>
                  <a:t>= </a:t>
                </a:r>
                <a14:m>
                  <m:oMath xmlns:m="http://schemas.openxmlformats.org/officeDocument/2006/math">
                    <m:f>
                      <m:fPr>
                        <m:ctrlPr>
                          <a:rPr lang="en-US" sz="2600" b="1" i="1">
                            <a:latin typeface="Cambria Math" panose="02040503050406030204" pitchFamily="18" charset="0"/>
                            <a:cs typeface="Arial" panose="020B0604020202020204" pitchFamily="34" charset="0"/>
                          </a:rPr>
                        </m:ctrlPr>
                      </m:fPr>
                      <m:num>
                        <m:r>
                          <a:rPr lang="en-US" sz="2600" b="1" i="0" smtClean="0">
                            <a:latin typeface="Cambria Math" panose="02040503050406030204" pitchFamily="18" charset="0"/>
                            <a:cs typeface="Arial" panose="020B0604020202020204" pitchFamily="34" charset="0"/>
                          </a:rPr>
                          <m:t>[  ]</m:t>
                        </m:r>
                      </m:num>
                      <m:den>
                        <m:r>
                          <a:rPr lang="en-US" sz="2600" b="1" i="0" smtClean="0">
                            <a:latin typeface="Cambria Math" panose="02040503050406030204" pitchFamily="18" charset="0"/>
                            <a:cs typeface="Arial" panose="020B0604020202020204" pitchFamily="34" charset="0"/>
                          </a:rPr>
                          <m:t>[  ]</m:t>
                        </m:r>
                      </m:den>
                    </m:f>
                  </m:oMath>
                </a14:m>
                <a:r>
                  <a:rPr lang="en-US" sz="2600" dirty="0" smtClean="0">
                    <a:latin typeface="Arial" panose="020B0604020202020204" pitchFamily="34" charset="0"/>
                    <a:cs typeface="Arial" panose="020B0604020202020204" pitchFamily="34" charset="0"/>
                  </a:rPr>
                  <a:t>AB</a:t>
                </a:r>
                <a:br>
                  <a:rPr lang="en-US" sz="2600" dirty="0" smtClean="0">
                    <a:latin typeface="Arial" panose="020B0604020202020204" pitchFamily="34" charset="0"/>
                    <a:cs typeface="Arial" panose="020B0604020202020204" pitchFamily="34" charset="0"/>
                  </a:rPr>
                </a:br>
                <a:r>
                  <a:rPr lang="en-US" sz="900" dirty="0" smtClean="0">
                    <a:latin typeface="Arial" panose="020B0604020202020204" pitchFamily="34" charset="0"/>
                    <a:cs typeface="Arial" panose="020B0604020202020204" pitchFamily="34" charset="0"/>
                  </a:rPr>
                  <a:t/>
                </a:r>
                <a:br>
                  <a:rPr lang="en-US" sz="9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BP </a:t>
                </a:r>
                <a:r>
                  <a:rPr lang="en-US" sz="2600" dirty="0">
                    <a:latin typeface="Arial" panose="020B0604020202020204" pitchFamily="34" charset="0"/>
                    <a:cs typeface="Arial" panose="020B0604020202020204" pitchFamily="34" charset="0"/>
                  </a:rPr>
                  <a:t>= </a:t>
                </a:r>
                <a14:m>
                  <m:oMath xmlns:m="http://schemas.openxmlformats.org/officeDocument/2006/math">
                    <m:f>
                      <m:fPr>
                        <m:ctrlPr>
                          <a:rPr lang="en-US" sz="2600" b="1" i="1">
                            <a:latin typeface="Cambria Math" panose="02040503050406030204" pitchFamily="18" charset="0"/>
                            <a:cs typeface="Arial" panose="020B0604020202020204" pitchFamily="34" charset="0"/>
                          </a:rPr>
                        </m:ctrlPr>
                      </m:fPr>
                      <m:num>
                        <m:r>
                          <a:rPr lang="en-US" sz="2600" b="1" i="0">
                            <a:latin typeface="Cambria Math" panose="02040503050406030204" pitchFamily="18" charset="0"/>
                            <a:cs typeface="Arial" panose="020B0604020202020204" pitchFamily="34" charset="0"/>
                          </a:rPr>
                          <m:t>[  ]</m:t>
                        </m:r>
                      </m:num>
                      <m:den>
                        <m:r>
                          <a:rPr lang="en-US" sz="2600" b="1" i="0">
                            <a:latin typeface="Cambria Math" panose="02040503050406030204" pitchFamily="18" charset="0"/>
                            <a:cs typeface="Arial" panose="020B0604020202020204" pitchFamily="34" charset="0"/>
                          </a:rPr>
                          <m:t>[  ]</m:t>
                        </m:r>
                      </m:den>
                    </m:f>
                  </m:oMath>
                </a14:m>
                <a:r>
                  <a:rPr lang="en-US" sz="2600" dirty="0" smtClean="0">
                    <a:latin typeface="Arial" panose="020B0604020202020204" pitchFamily="34" charset="0"/>
                    <a:cs typeface="Arial" panose="020B0604020202020204" pitchFamily="34" charset="0"/>
                  </a:rPr>
                  <a:t>BA</a:t>
                </a:r>
                <a:endParaRPr lang="en-US" sz="2600" dirty="0">
                  <a:latin typeface="Arial" panose="020B0604020202020204" pitchFamily="34" charset="0"/>
                  <a:cs typeface="Arial" panose="020B0604020202020204" pitchFamily="34" charset="0"/>
                </a:endParaRPr>
              </a:p>
              <a:p>
                <a:pPr marL="1038225" lvl="2" indent="-457200">
                  <a:buClr>
                    <a:srgbClr val="C00000"/>
                  </a:buClr>
                  <a:buFont typeface="+mj-lt"/>
                  <a:buAutoNum type="alphaLcPeriod" startAt="2"/>
                  <a:tabLst>
                    <a:tab pos="2519363" algn="l"/>
                  </a:tabLst>
                </a:pPr>
                <a:r>
                  <a:rPr lang="en-US" sz="2600" dirty="0" smtClean="0">
                    <a:latin typeface="Arial" panose="020B0604020202020204" pitchFamily="34" charset="0"/>
                    <a:cs typeface="Arial" panose="020B0604020202020204" pitchFamily="34" charset="0"/>
                  </a:rPr>
                  <a:t>Express </a:t>
                </a:r>
                <a:r>
                  <a:rPr lang="en-US" sz="2600" dirty="0">
                    <a:latin typeface="Arial" panose="020B0604020202020204" pitchFamily="34" charset="0"/>
                    <a:cs typeface="Arial" panose="020B0604020202020204" pitchFamily="34" charset="0"/>
                  </a:rPr>
                  <a:t>in terms of </a:t>
                </a:r>
                <a:r>
                  <a:rPr lang="en-US" sz="2600" b="1" dirty="0">
                    <a:latin typeface="Arial" panose="020B0604020202020204" pitchFamily="34" charset="0"/>
                    <a:cs typeface="Arial" panose="020B0604020202020204" pitchFamily="34" charset="0"/>
                  </a:rPr>
                  <a:t>a</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b</a:t>
                </a:r>
              </a:p>
              <a:p>
                <a:pPr marL="1428750" lvl="2" indent="-514350">
                  <a:buClr>
                    <a:srgbClr val="C00000"/>
                  </a:buClr>
                  <a:buFont typeface="+mj-lt"/>
                  <a:buAutoNum type="romanLcPeriod"/>
                  <a:tabLst>
                    <a:tab pos="2519363" algn="l"/>
                  </a:tabLst>
                </a:pP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𝐀𝐁</m:t>
                        </m:r>
                      </m:e>
                    </m:acc>
                  </m:oMath>
                </a14:m>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ii.</a:t>
                </a:r>
                <a:r>
                  <a:rPr lang="en-US" sz="2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𝐀𝐏</m:t>
                        </m:r>
                      </m:e>
                    </m:acc>
                  </m:oMath>
                </a14:m>
                <a:r>
                  <a:rPr lang="en-US" sz="2600" dirty="0" smtClean="0">
                    <a:latin typeface="Arial" panose="020B0604020202020204" pitchFamily="34" charset="0"/>
                    <a:cs typeface="Arial" panose="020B0604020202020204" pitchFamily="34" charset="0"/>
                  </a:rPr>
                  <a:t>	</a:t>
                </a:r>
              </a:p>
              <a:p>
                <a:pPr marL="1485900" lvl="2" indent="-571500">
                  <a:buClr>
                    <a:srgbClr val="C00000"/>
                  </a:buClr>
                  <a:buFont typeface="+mj-lt"/>
                  <a:buAutoNum type="romanLcPeriod" startAt="3"/>
                  <a:tabLst>
                    <a:tab pos="2519363" algn="l"/>
                  </a:tabLst>
                </a:pP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𝐁𝐀</m:t>
                        </m:r>
                      </m:e>
                    </m:acc>
                  </m:oMath>
                </a14:m>
                <a:endParaRPr lang="en-US" sz="2600" dirty="0" smtClean="0">
                  <a:latin typeface="Arial" panose="020B0604020202020204" pitchFamily="34" charset="0"/>
                  <a:cs typeface="Arial" panose="020B0604020202020204" pitchFamily="34" charset="0"/>
                </a:endParaRPr>
              </a:p>
              <a:p>
                <a:pPr marL="1428750" lvl="2" indent="-514350">
                  <a:buClr>
                    <a:srgbClr val="C00000"/>
                  </a:buClr>
                  <a:buFont typeface="+mj-lt"/>
                  <a:buAutoNum type="romanLcPeriod" startAt="4"/>
                  <a:tabLst>
                    <a:tab pos="2519363" algn="l"/>
                  </a:tabLst>
                </a:pPr>
                <a14:m>
                  <m:oMath xmlns:m="http://schemas.openxmlformats.org/officeDocument/2006/math">
                    <m:acc>
                      <m:accPr>
                        <m:chr m:val="⃗"/>
                        <m:ctrlPr>
                          <a:rPr lang="en-US" sz="2600" b="1" i="1" dirty="0">
                            <a:latin typeface="Cambria Math" panose="02040503050406030204" pitchFamily="18" charset="0"/>
                          </a:rPr>
                        </m:ctrlPr>
                      </m:accPr>
                      <m:e>
                        <m:r>
                          <a:rPr lang="en-US" sz="2600" b="1" i="0" dirty="0" smtClean="0">
                            <a:latin typeface="Cambria Math" panose="02040503050406030204" pitchFamily="18" charset="0"/>
                          </a:rPr>
                          <m:t>𝐏𝐁</m:t>
                        </m:r>
                      </m:e>
                    </m:acc>
                  </m:oMath>
                </a14:m>
                <a:r>
                  <a:rPr lang="en-US" sz="2600" dirty="0" smtClean="0">
                    <a:latin typeface="Arial" panose="020B0604020202020204" pitchFamily="34" charset="0"/>
                    <a:cs typeface="Arial" panose="020B0604020202020204" pitchFamily="34" charset="0"/>
                  </a:rPr>
                  <a:t>	</a:t>
                </a:r>
              </a:p>
              <a:p>
                <a:pPr marL="1428750" lvl="2" indent="-514350">
                  <a:buClr>
                    <a:srgbClr val="C00000"/>
                  </a:buClr>
                  <a:buFont typeface="+mj-lt"/>
                  <a:buAutoNum type="romanLcPeriod" startAt="4"/>
                  <a:tabLst>
                    <a:tab pos="2519363" algn="l"/>
                  </a:tabLst>
                </a:pPr>
                <a14:m>
                  <m:oMath xmlns:m="http://schemas.openxmlformats.org/officeDocument/2006/math">
                    <m:acc>
                      <m:accPr>
                        <m:chr m:val="⃗"/>
                        <m:ctrlPr>
                          <a:rPr lang="en-US" sz="2600" b="1" i="1" dirty="0">
                            <a:latin typeface="Cambria Math" panose="02040503050406030204" pitchFamily="18" charset="0"/>
                          </a:rPr>
                        </m:ctrlPr>
                      </m:accPr>
                      <m:e>
                        <m:r>
                          <a:rPr lang="en-US" sz="2600" b="1" i="0" dirty="0">
                            <a:latin typeface="Cambria Math" panose="02040503050406030204" pitchFamily="18" charset="0"/>
                          </a:rPr>
                          <m:t>𝐎</m:t>
                        </m:r>
                        <m:r>
                          <a:rPr lang="en-US" sz="2600" b="1" i="0" dirty="0" smtClean="0">
                            <a:latin typeface="Cambria Math" panose="02040503050406030204" pitchFamily="18" charset="0"/>
                          </a:rPr>
                          <m:t>𝐏</m:t>
                        </m:r>
                      </m:e>
                    </m:acc>
                  </m:oMath>
                </a14:m>
                <a:endParaRPr lang="en-US" sz="26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9512" y="1219399"/>
                <a:ext cx="5249758" cy="5313249"/>
              </a:xfrm>
              <a:prstGeom prst="rect">
                <a:avLst/>
              </a:prstGeom>
              <a:blipFill rotWithShape="0">
                <a:blip r:embed="rId4"/>
                <a:stretch>
                  <a:fillRect l="-1740" t="-115"/>
                </a:stretch>
              </a:blipFill>
            </p:spPr>
            <p:txBody>
              <a:bodyPr/>
              <a:lstStyle/>
              <a:p>
                <a:r>
                  <a:rPr lang="en-US">
                    <a:noFill/>
                  </a:rPr>
                  <a:t> </a:t>
                </a:r>
              </a:p>
            </p:txBody>
          </p:sp>
        </mc:Fallback>
      </mc:AlternateContent>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30928" y="5199257"/>
            <a:ext cx="1938128" cy="1326087"/>
          </a:xfrm>
          <a:prstGeom prst="rect">
            <a:avLst/>
          </a:prstGeom>
          <a:ln w="47625">
            <a:solidFill>
              <a:srgbClr val="C00000"/>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240148580"/>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Year 09 - Mathematics - Unit 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DD945F-B7B0-4691-A0D0-E2EAD6DA23B3}">
  <ds:schemaRef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purl.org/dc/terms/"/>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163327</TotalTime>
  <Words>4169</Words>
  <Application>Microsoft Office PowerPoint</Application>
  <PresentationFormat>On-screen Show (4:3)</PresentationFormat>
  <Paragraphs>1263</Paragraphs>
  <Slides>124</Slides>
  <Notes>124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124</vt:i4>
      </vt:variant>
    </vt:vector>
  </HeadingPairs>
  <TitlesOfParts>
    <vt:vector size="137" baseType="lpstr">
      <vt:lpstr>Arial</vt:lpstr>
      <vt:lpstr>Arial</vt:lpstr>
      <vt:lpstr>Calibri</vt:lpstr>
      <vt:lpstr>Cambria Math</vt:lpstr>
      <vt:lpstr>Comic Sans MS</vt:lpstr>
      <vt:lpstr>Lucida Sans Unicode</vt:lpstr>
      <vt:lpstr>Times New Roman</vt:lpstr>
      <vt:lpstr>Verdana</vt:lpstr>
      <vt:lpstr>Webdings</vt:lpstr>
      <vt:lpstr>Wingdings</vt:lpstr>
      <vt:lpstr>Wingdings 2</vt:lpstr>
      <vt:lpstr>Wingdings 3</vt:lpstr>
      <vt:lpstr>Enderoth</vt:lpstr>
      <vt:lpstr>PowerPoint Presentation</vt:lpstr>
      <vt:lpstr>Contents</vt:lpstr>
      <vt:lpstr>Contents</vt:lpstr>
      <vt:lpstr>Contents</vt:lpstr>
      <vt:lpstr>18 – Prior Knowledge Check</vt:lpstr>
      <vt:lpstr>18 – Prior Knowledge Check</vt:lpstr>
      <vt:lpstr>18 – Prior Knowledge Check</vt:lpstr>
      <vt:lpstr>18 – Prior Knowledge Check</vt:lpstr>
      <vt:lpstr>18 – Prior Knowledge Check</vt:lpstr>
      <vt:lpstr>18.1 – Vectors and Vector Notation</vt:lpstr>
      <vt:lpstr>18.1 – Vectors and Vector Notation</vt:lpstr>
      <vt:lpstr>18.1 – Vectors and Vector Notation</vt:lpstr>
      <vt:lpstr>18.1 – Vectors and Vector Notation</vt:lpstr>
      <vt:lpstr>18.1 – Vectors and Vector Notation</vt:lpstr>
      <vt:lpstr>18.1 – Vectors and Vector Notation</vt:lpstr>
      <vt:lpstr>18.1 – Vectors and Vector Notation</vt:lpstr>
      <vt:lpstr>18.1 – Vectors and Vector Notation</vt:lpstr>
      <vt:lpstr>18.2 – Vector Arithmetic</vt:lpstr>
      <vt:lpstr>18.2 – Vector Arithmetic</vt:lpstr>
      <vt:lpstr>18.2 – Vector Arithmetic</vt:lpstr>
      <vt:lpstr>18.2 – Vector Arithmetic</vt:lpstr>
      <vt:lpstr>18.2 – Vector Arithmetic</vt:lpstr>
      <vt:lpstr>18.2 – Vector Arithmetic</vt:lpstr>
      <vt:lpstr>18.2 – Vector Arithmetic</vt:lpstr>
      <vt:lpstr>18.2 – Vector Arithmetic</vt:lpstr>
      <vt:lpstr>18.2 – Vector Arithmetic</vt:lpstr>
      <vt:lpstr>18.2 – Vector Arithmetic</vt:lpstr>
      <vt:lpstr>18.2 – Vector Arithmetic</vt:lpstr>
      <vt:lpstr>18.2 – Vector Arithmetic</vt:lpstr>
      <vt:lpstr>18.2 – Vector Arithmetic</vt:lpstr>
      <vt:lpstr>18.3 – More Vector Arithmetic</vt:lpstr>
      <vt:lpstr>18.3 – More Vector Arithmetic</vt:lpstr>
      <vt:lpstr>18.3 – More Vector Arithmetic</vt:lpstr>
      <vt:lpstr>18.3 – More Vector Arithmetic</vt:lpstr>
      <vt:lpstr>18.3 – More Vector Arithmetic</vt:lpstr>
      <vt:lpstr>18.3 – More Vector Arithmetic</vt:lpstr>
      <vt:lpstr>18.3 – More Vector Arithmetic</vt:lpstr>
      <vt:lpstr>18.3 – More Vector Arithmetic</vt:lpstr>
      <vt:lpstr>18.3 – More Vector Arithmetic</vt:lpstr>
      <vt:lpstr>18.3 – More Vector Arithmetic</vt:lpstr>
      <vt:lpstr>18.3 – More Vector Arithmetic</vt:lpstr>
      <vt:lpstr>18.3 – More Vector Arithmetic</vt:lpstr>
      <vt:lpstr>18.4 – Parallel Vectors and Collinear Points</vt:lpstr>
      <vt:lpstr>18.4 – Parallel Vectors and Collinear Points</vt:lpstr>
      <vt:lpstr>18.4 – Parallel Vectors and Collinear Points</vt:lpstr>
      <vt:lpstr>18.4 – Parallel Vectors and Collinear Points</vt:lpstr>
      <vt:lpstr>18.4 – Parallel Vectors and Collinear Points</vt:lpstr>
      <vt:lpstr>18.4 – Parallel Vectors and Collinear Points</vt:lpstr>
      <vt:lpstr>18.4 – Parallel Vectors and Collinear Points</vt:lpstr>
      <vt:lpstr>18.4 – Parallel Vectors and Collinear Points</vt:lpstr>
      <vt:lpstr>18.4 – Parallel Vectors and Collinear Points</vt:lpstr>
      <vt:lpstr>18.4 – Parallel Vectors and Collinear Points</vt:lpstr>
      <vt:lpstr>18.4 – Parallel Vectors and Collinear Points</vt:lpstr>
      <vt:lpstr>18.4 – Parallel Vectors and Collinear Points</vt:lpstr>
      <vt:lpstr>18.5 – Solving Geometric Problems</vt:lpstr>
      <vt:lpstr>18.5 – Solving Geometric Problems</vt:lpstr>
      <vt:lpstr>18.5 – Solving Geometric Problems</vt:lpstr>
      <vt:lpstr>18.5 – Solving Geometric Problems</vt:lpstr>
      <vt:lpstr>18.5 – Solving Geometric Problems</vt:lpstr>
      <vt:lpstr>18.5 – Solving Geometric Problems</vt:lpstr>
      <vt:lpstr>18.5 – Solving Geometric Problems</vt:lpstr>
      <vt:lpstr>18.5 – Solving Geometric Problems</vt:lpstr>
      <vt:lpstr>18.5 – Solving Geometric Problems</vt:lpstr>
      <vt:lpstr>18.5 – Solving Geometric Problems</vt:lpstr>
      <vt:lpstr>18.5 – Solving Geometric Problems</vt:lpstr>
      <vt:lpstr>18.5 – Solving Geometric Problems</vt:lpstr>
      <vt:lpstr>18 – Problem Solving</vt:lpstr>
      <vt:lpstr>18 – Problem Solving</vt:lpstr>
      <vt:lpstr>18 – Problem Solving</vt:lpstr>
      <vt:lpstr>18 – Problem Solving</vt:lpstr>
      <vt:lpstr>18 – Problem Solving</vt:lpstr>
      <vt:lpstr>18 – Problem Solving</vt:lpstr>
      <vt:lpstr>18 – Problem Solving</vt:lpstr>
      <vt:lpstr>18 – Problem Solving</vt:lpstr>
      <vt:lpstr>18 – Problem Solving</vt:lpstr>
      <vt:lpstr>18 – Problem Solving</vt:lpstr>
      <vt:lpstr>18 – Problem Solving</vt:lpstr>
      <vt:lpstr>18 – Check Up</vt:lpstr>
      <vt:lpstr>18 – Check Up</vt:lpstr>
      <vt:lpstr>18 – Check Up</vt:lpstr>
      <vt:lpstr>18 – Check Up</vt:lpstr>
      <vt:lpstr>18 – Check Up</vt:lpstr>
      <vt:lpstr>18 – Check Up</vt:lpstr>
      <vt:lpstr>18 – Check Up</vt:lpstr>
      <vt:lpstr>18 – Strengthen</vt:lpstr>
      <vt:lpstr>18 – Strengthen</vt:lpstr>
      <vt:lpstr>18 – Strengthen</vt:lpstr>
      <vt:lpstr>18 – Strengthen</vt:lpstr>
      <vt:lpstr>18 – Strengthen</vt:lpstr>
      <vt:lpstr>18 – Strengthen</vt:lpstr>
      <vt:lpstr>18 – Strengthen</vt:lpstr>
      <vt:lpstr>18 – Strengthen</vt:lpstr>
      <vt:lpstr>18 – Strengthen</vt:lpstr>
      <vt:lpstr>18 – Strengthen</vt:lpstr>
      <vt:lpstr>18 – Strengthen</vt:lpstr>
      <vt:lpstr>18 – Strengthen</vt:lpstr>
      <vt:lpstr>18 – Strengthen</vt:lpstr>
      <vt:lpstr>18 – Strengthen</vt:lpstr>
      <vt:lpstr>18 – Strengthen</vt:lpstr>
      <vt:lpstr>18 – Extend</vt:lpstr>
      <vt:lpstr>18 – Extend</vt:lpstr>
      <vt:lpstr>18 – Extend</vt:lpstr>
      <vt:lpstr>18 – Extend</vt:lpstr>
      <vt:lpstr>18 – Extend</vt:lpstr>
      <vt:lpstr>18 – Extend</vt:lpstr>
      <vt:lpstr>18 – Extend</vt:lpstr>
      <vt:lpstr>18 – Extend</vt:lpstr>
      <vt:lpstr>18 – Extend</vt:lpstr>
      <vt:lpstr>18 – Extend</vt:lpstr>
      <vt:lpstr>18 – Extend</vt:lpstr>
      <vt:lpstr>18 – Extend</vt:lpstr>
      <vt:lpstr>18 – Knowledge Check</vt:lpstr>
      <vt:lpstr>18 – Knowledge Check</vt:lpstr>
      <vt:lpstr>18 – Knowledge Check</vt:lpstr>
      <vt:lpstr>18 – Knowledge Check</vt:lpstr>
      <vt:lpstr>18 – Knowledge Check</vt:lpstr>
      <vt:lpstr>18 – Unit Test</vt:lpstr>
      <vt:lpstr>18 – Unit Test</vt:lpstr>
      <vt:lpstr>18 – Unit Test</vt:lpstr>
      <vt:lpstr>18 – Unit Test</vt:lpstr>
      <vt:lpstr>18 – Unit Test</vt:lpstr>
      <vt:lpstr>18 – Unit Test</vt:lpstr>
      <vt:lpstr>18 – Unit Test</vt:lpstr>
      <vt:lpstr>18 – Unit Test</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18</dc:title>
  <dc:subject>Travel and Tourism</dc:subject>
  <dc:creator>Enderoth</dc:creator>
  <cp:keywords>2</cp:keywords>
  <cp:lastModifiedBy>Enderoth</cp:lastModifiedBy>
  <cp:revision>4578</cp:revision>
  <cp:lastPrinted>2014-01-22T18:25:48Z</cp:lastPrinted>
  <dcterms:created xsi:type="dcterms:W3CDTF">2008-03-12T11:01:44Z</dcterms:created>
  <dcterms:modified xsi:type="dcterms:W3CDTF">2018-12-08T12:45:28Z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